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72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82E-41BB-4227-8656-B73B1FE2A89B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8E94-013F-4142-8A2E-C0035D17C2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14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82E-41BB-4227-8656-B73B1FE2A89B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8E94-013F-4142-8A2E-C0035D17C2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84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82E-41BB-4227-8656-B73B1FE2A89B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8E94-013F-4142-8A2E-C0035D17C2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189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82E-41BB-4227-8656-B73B1FE2A89B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8E94-013F-4142-8A2E-C0035D17C263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997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82E-41BB-4227-8656-B73B1FE2A89B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8E94-013F-4142-8A2E-C0035D17C2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37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82E-41BB-4227-8656-B73B1FE2A89B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8E94-013F-4142-8A2E-C0035D17C2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639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82E-41BB-4227-8656-B73B1FE2A89B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8E94-013F-4142-8A2E-C0035D17C2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629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82E-41BB-4227-8656-B73B1FE2A89B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8E94-013F-4142-8A2E-C0035D17C2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763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82E-41BB-4227-8656-B73B1FE2A89B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8E94-013F-4142-8A2E-C0035D17C2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4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82E-41BB-4227-8656-B73B1FE2A89B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8E94-013F-4142-8A2E-C0035D17C2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62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82E-41BB-4227-8656-B73B1FE2A89B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8E94-013F-4142-8A2E-C0035D17C2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51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82E-41BB-4227-8656-B73B1FE2A89B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8E94-013F-4142-8A2E-C0035D17C2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714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82E-41BB-4227-8656-B73B1FE2A89B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8E94-013F-4142-8A2E-C0035D17C2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1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82E-41BB-4227-8656-B73B1FE2A89B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8E94-013F-4142-8A2E-C0035D17C2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94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82E-41BB-4227-8656-B73B1FE2A89B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8E94-013F-4142-8A2E-C0035D17C2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77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82E-41BB-4227-8656-B73B1FE2A89B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8E94-013F-4142-8A2E-C0035D17C2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20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82E-41BB-4227-8656-B73B1FE2A89B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8E94-013F-4142-8A2E-C0035D17C2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91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3DD982E-41BB-4227-8656-B73B1FE2A89B}" type="datetimeFigureOut">
              <a:rPr lang="ru-RU" smtClean="0"/>
              <a:t>30.11.2020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08E94-013F-4142-8A2E-C0035D17C2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353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5368" y="1663931"/>
            <a:ext cx="11280887" cy="2708564"/>
          </a:xfrm>
        </p:spPr>
        <p:txBody>
          <a:bodyPr/>
          <a:lstStyle/>
          <a:p>
            <a:pPr algn="ctr"/>
            <a:r>
              <a:rPr lang="ru-RU" sz="5400" dirty="0" smtClean="0"/>
              <a:t>Применение </a:t>
            </a:r>
            <a:r>
              <a:rPr lang="ru-RU" sz="5400" dirty="0" err="1" smtClean="0"/>
              <a:t>нейросетевого</a:t>
            </a:r>
            <a:r>
              <a:rPr lang="ru-RU" sz="5400" dirty="0" smtClean="0"/>
              <a:t> подхода в задачах моделирования поверхностей потенциальной энергии</a:t>
            </a:r>
            <a:endParaRPr lang="ru-RU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9576263" y="5702531"/>
            <a:ext cx="225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Бобряков А.С.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090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07818" y="241068"/>
            <a:ext cx="10839797" cy="1197033"/>
          </a:xfrm>
        </p:spPr>
        <p:txBody>
          <a:bodyPr/>
          <a:lstStyle/>
          <a:p>
            <a:r>
              <a:rPr lang="ru-RU" sz="2800" dirty="0"/>
              <a:t>Представление многомерных поверхностей потенциальной энергии для реакций на поверхностях с помощью нейронных сетей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6961" y="1687485"/>
            <a:ext cx="11242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Всего </a:t>
            </a:r>
            <a:r>
              <a:rPr lang="ru-RU" dirty="0"/>
              <a:t>было вычислено около </a:t>
            </a:r>
            <a:r>
              <a:rPr lang="en-US" dirty="0" smtClean="0"/>
              <a:t>659</a:t>
            </a:r>
            <a:r>
              <a:rPr lang="ru-RU" dirty="0" smtClean="0"/>
              <a:t> </a:t>
            </a:r>
            <a:r>
              <a:rPr lang="ru-RU" dirty="0"/>
              <a:t>энергий </a:t>
            </a:r>
            <a:r>
              <a:rPr lang="en-US" dirty="0" smtClean="0"/>
              <a:t>DFT</a:t>
            </a:r>
            <a:r>
              <a:rPr lang="ru-RU" dirty="0" smtClean="0"/>
              <a:t>, 619 из которых были использованы для оптимизации </a:t>
            </a:r>
            <a:r>
              <a:rPr lang="en-US" dirty="0" smtClean="0"/>
              <a:t>NN</a:t>
            </a:r>
            <a:r>
              <a:rPr lang="ru-RU" dirty="0" smtClean="0"/>
              <a:t> и </a:t>
            </a:r>
            <a:r>
              <a:rPr lang="ru-RU" dirty="0"/>
              <a:t>40 </a:t>
            </a:r>
            <a:r>
              <a:rPr lang="ru-RU" dirty="0" smtClean="0"/>
              <a:t> в качестве независимого тестового набора для исследования предсказательной способности</a:t>
            </a:r>
            <a:r>
              <a:rPr lang="en-US" dirty="0" smtClean="0"/>
              <a:t>.</a:t>
            </a:r>
            <a:r>
              <a:rPr lang="ru-RU" dirty="0" smtClean="0"/>
              <a:t> Сеть </a:t>
            </a:r>
            <a:r>
              <a:rPr lang="ru-RU" dirty="0"/>
              <a:t>8–24–18–1</a:t>
            </a:r>
            <a:r>
              <a:rPr lang="en-US" dirty="0" smtClean="0"/>
              <a:t>sl.</a:t>
            </a:r>
          </a:p>
          <a:p>
            <a:endParaRPr lang="en-US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771" y="2887813"/>
            <a:ext cx="5198526" cy="32054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6961" y="2812625"/>
            <a:ext cx="61264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Гарантируется, что при оптимизации нейронной сети упор делается на </a:t>
            </a:r>
            <a:r>
              <a:rPr lang="ru-RU" dirty="0" smtClean="0"/>
              <a:t>расчет </a:t>
            </a:r>
            <a:r>
              <a:rPr lang="ru-RU" dirty="0"/>
              <a:t>решающего химического процесса, разрыва связи в </a:t>
            </a:r>
            <a:r>
              <a:rPr lang="ru-RU" dirty="0" smtClean="0"/>
              <a:t>молекуле </a:t>
            </a:r>
            <a:r>
              <a:rPr lang="ru-RU" dirty="0"/>
              <a:t>и </a:t>
            </a:r>
            <a:r>
              <a:rPr lang="ru-RU" dirty="0" smtClean="0"/>
              <a:t>не делается расчет известной </a:t>
            </a:r>
            <a:r>
              <a:rPr lang="ru-RU" dirty="0"/>
              <a:t>симметрии поверхности.  Достигли этого, выбрав восемь координат, адаптированных к симметрии, в качестве входных данных для соответствия нейронной сети.</a:t>
            </a:r>
          </a:p>
          <a:p>
            <a:r>
              <a:rPr lang="ru-RU" dirty="0"/>
              <a:t>Вместо того, чтобы представлять нейронной сети исходные шесть степеней свободы молекулы, отдается</a:t>
            </a:r>
            <a:r>
              <a:rPr lang="en-US" dirty="0"/>
              <a:t> </a:t>
            </a:r>
            <a:r>
              <a:rPr lang="ru-RU" dirty="0"/>
              <a:t>этот новый набор из </a:t>
            </a:r>
            <a:r>
              <a:rPr lang="en-US" dirty="0"/>
              <a:t>8</a:t>
            </a:r>
            <a:r>
              <a:rPr lang="ru-RU" dirty="0"/>
              <a:t> входных данных, представляющих симметрию поверхности.</a:t>
            </a:r>
          </a:p>
        </p:txBody>
      </p:sp>
    </p:spTree>
    <p:extLst>
      <p:ext uri="{BB962C8B-B14F-4D97-AF65-F5344CB8AC3E}">
        <p14:creationId xmlns:p14="http://schemas.microsoft.com/office/powerpoint/2010/main" val="18904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07818" y="241068"/>
            <a:ext cx="10839797" cy="1197033"/>
          </a:xfrm>
        </p:spPr>
        <p:txBody>
          <a:bodyPr/>
          <a:lstStyle/>
          <a:p>
            <a:r>
              <a:rPr lang="ru-RU" sz="2800" dirty="0"/>
              <a:t>Представление многомерных поверхностей потенциальной энергии для реакций на поверхностях с помощью нейронных сетей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36263" y="5643567"/>
            <a:ext cx="45666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Двумерные разрезы через поверхность потенциальной энергии. </a:t>
            </a:r>
            <a:r>
              <a:rPr lang="en-US" sz="1400" dirty="0" smtClean="0"/>
              <a:t>(a) </a:t>
            </a:r>
            <a:r>
              <a:rPr lang="ru-RU" sz="1400" dirty="0" smtClean="0"/>
              <a:t>для </a:t>
            </a:r>
            <a:r>
              <a:rPr lang="en-US" sz="1400" dirty="0" smtClean="0"/>
              <a:t>ab initio, (b) </a:t>
            </a:r>
            <a:r>
              <a:rPr lang="ru-RU" sz="1400" dirty="0" smtClean="0"/>
              <a:t>для нейронной сети</a:t>
            </a:r>
            <a:r>
              <a:rPr lang="en-US" sz="1400" dirty="0" smtClean="0"/>
              <a:t> </a:t>
            </a:r>
            <a:endParaRPr lang="ru-RU" sz="1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18" y="1718272"/>
            <a:ext cx="4755230" cy="384854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263" y="1699522"/>
            <a:ext cx="4566604" cy="38672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5781" y="5662317"/>
            <a:ext cx="361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Ошибка во время обучения</a:t>
            </a:r>
            <a:endParaRPr lang="ru-RU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836263" y="6382231"/>
            <a:ext cx="5129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99,6% обучающих данных имеют ошибку менее 0,1 эВ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2046180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7818" y="241068"/>
            <a:ext cx="10839797" cy="1197033"/>
          </a:xfrm>
        </p:spPr>
        <p:txBody>
          <a:bodyPr/>
          <a:lstStyle/>
          <a:p>
            <a:r>
              <a:rPr lang="ru-RU" sz="2800" dirty="0"/>
              <a:t>Представление многомерных поверхностей потенциальной энергии для реакций на поверхностях с помощью нейронных сетей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9188" y="1785307"/>
            <a:ext cx="11216150" cy="11664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</a:t>
            </a:r>
            <a:r>
              <a:rPr lang="ru-RU" dirty="0" smtClean="0"/>
              <a:t>ровели </a:t>
            </a:r>
            <a:r>
              <a:rPr lang="ru-RU" dirty="0"/>
              <a:t>классическое молекулярно-динамическое моделирование </a:t>
            </a:r>
            <a:r>
              <a:rPr lang="ru-RU" dirty="0" err="1"/>
              <a:t>диссоциативной</a:t>
            </a:r>
            <a:r>
              <a:rPr lang="ru-RU" dirty="0"/>
              <a:t> адсорбции водорода на покрытой калием поверхности </a:t>
            </a:r>
            <a:r>
              <a:rPr lang="ru-RU" dirty="0" smtClean="0"/>
              <a:t>палладия.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920" y="2682289"/>
            <a:ext cx="4410075" cy="3514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188" y="2951746"/>
            <a:ext cx="6341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Вероятность прилипания в зависимости от кинетической энергии </a:t>
            </a:r>
            <a:r>
              <a:rPr lang="ru-RU" dirty="0" smtClean="0"/>
              <a:t>диссоциации.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683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7819" y="241068"/>
            <a:ext cx="10139340" cy="1504605"/>
          </a:xfrm>
        </p:spPr>
        <p:txBody>
          <a:bodyPr/>
          <a:lstStyle/>
          <a:p>
            <a:r>
              <a:rPr lang="ru-RU" sz="2800" dirty="0"/>
              <a:t>Точность и переносимость моделей расчета потенциала гауссовой </a:t>
            </a:r>
            <a:r>
              <a:rPr lang="ru-RU" sz="2800" dirty="0" smtClean="0"/>
              <a:t>аппроксимации </a:t>
            </a:r>
            <a:r>
              <a:rPr lang="ru-RU" sz="2800" dirty="0"/>
              <a:t>(</a:t>
            </a:r>
            <a:r>
              <a:rPr lang="en-US" sz="2800" dirty="0"/>
              <a:t>GAP</a:t>
            </a:r>
            <a:r>
              <a:rPr lang="ru-RU" sz="2800" dirty="0"/>
              <a:t>) для вольфрама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3356" y="1679171"/>
            <a:ext cx="11216150" cy="49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u="sng" dirty="0" smtClean="0"/>
              <a:t>Суть статьи </a:t>
            </a:r>
            <a:r>
              <a:rPr lang="ru-RU" dirty="0" smtClean="0"/>
              <a:t>– представлен вывод межатомных потенциалов для вольфрама в рамках гауссова приближения</a:t>
            </a:r>
            <a:r>
              <a:rPr lang="en-US" dirty="0" smtClean="0"/>
              <a:t>. </a:t>
            </a:r>
            <a:r>
              <a:rPr lang="ru-RU" dirty="0" smtClean="0"/>
              <a:t>Исследована производительность моделей с демонстрацией дальнейшей более полной модели в расчете винтовой дислокации.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Описывается программа</a:t>
            </a:r>
            <a:r>
              <a:rPr lang="en-US" dirty="0" smtClean="0"/>
              <a:t>, </a:t>
            </a:r>
            <a:r>
              <a:rPr lang="ru-RU" dirty="0" smtClean="0"/>
              <a:t>которая позволяет обойти проблему фиксированных функциональных форм.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Цели статьи</a:t>
            </a:r>
            <a:r>
              <a:rPr lang="en-US" dirty="0" smtClean="0"/>
              <a:t>:</a:t>
            </a:r>
          </a:p>
          <a:p>
            <a:pPr marL="457200" indent="-457200">
              <a:buAutoNum type="arabicParenR"/>
            </a:pPr>
            <a:r>
              <a:rPr lang="ru-RU" dirty="0" smtClean="0"/>
              <a:t>Показать мощь непараметрического подхода моделирования</a:t>
            </a:r>
          </a:p>
          <a:p>
            <a:pPr marL="457200" indent="-457200">
              <a:buAutoNum type="arabicParenR"/>
            </a:pPr>
            <a:r>
              <a:rPr lang="ru-RU" dirty="0" smtClean="0"/>
              <a:t>Изучить</a:t>
            </a:r>
            <a:r>
              <a:rPr lang="en-US" dirty="0" smtClean="0"/>
              <a:t>, </a:t>
            </a:r>
            <a:r>
              <a:rPr lang="ru-RU" dirty="0" smtClean="0"/>
              <a:t>какие типы конфигураций должны быть в базе данных</a:t>
            </a:r>
            <a:r>
              <a:rPr lang="en-US" dirty="0" smtClean="0"/>
              <a:t>, </a:t>
            </a:r>
            <a:r>
              <a:rPr lang="ru-RU" dirty="0" smtClean="0"/>
              <a:t>чтобы свойства материала хорошо воспроизводились моделью.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402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7819" y="241068"/>
            <a:ext cx="10139340" cy="1504605"/>
          </a:xfrm>
        </p:spPr>
        <p:txBody>
          <a:bodyPr/>
          <a:lstStyle/>
          <a:p>
            <a:r>
              <a:rPr lang="ru-RU" sz="2800" dirty="0" smtClean="0"/>
              <a:t>Точность и переносимость моделей расчета потенциала гауссовой </a:t>
            </a:r>
            <a:r>
              <a:rPr lang="ru-RU" sz="2800" dirty="0" smtClean="0"/>
              <a:t>аппроксимации </a:t>
            </a:r>
            <a:r>
              <a:rPr lang="ru-RU" sz="2800" dirty="0" smtClean="0"/>
              <a:t>(</a:t>
            </a:r>
            <a:r>
              <a:rPr lang="en-US" sz="2800" dirty="0" smtClean="0"/>
              <a:t>GAP</a:t>
            </a:r>
            <a:r>
              <a:rPr lang="ru-RU" sz="2800" dirty="0" smtClean="0"/>
              <a:t>) для вольфрама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3356" y="1679171"/>
            <a:ext cx="9773381" cy="823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u="sng" dirty="0" smtClean="0"/>
              <a:t>Приближение </a:t>
            </a:r>
            <a:r>
              <a:rPr lang="ru-RU" dirty="0" smtClean="0"/>
              <a:t>– полная энергия записывается суммой атомных энергий.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55" y="2502568"/>
            <a:ext cx="2228850" cy="9620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502" y="2502568"/>
            <a:ext cx="3678266" cy="9620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55" y="4182576"/>
            <a:ext cx="5198215" cy="215405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5184" y="4182577"/>
            <a:ext cx="3890711" cy="22156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5701" y="3813243"/>
            <a:ext cx="10791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Параметры, </a:t>
            </a:r>
            <a:r>
              <a:rPr lang="ru-RU" dirty="0"/>
              <a:t>используемые для генерации обучающих данных и параметров модели </a:t>
            </a:r>
            <a:r>
              <a:rPr lang="en-US" dirty="0"/>
              <a:t>GAP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9469" y="2502568"/>
            <a:ext cx="3236565" cy="92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5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7819" y="241068"/>
            <a:ext cx="10139340" cy="1504605"/>
          </a:xfrm>
        </p:spPr>
        <p:txBody>
          <a:bodyPr/>
          <a:lstStyle/>
          <a:p>
            <a:r>
              <a:rPr lang="ru-RU" sz="2800" dirty="0" smtClean="0"/>
              <a:t>Точность и переносимость моделей расчета потенциала гауссовой </a:t>
            </a:r>
            <a:r>
              <a:rPr lang="ru-RU" sz="2800" dirty="0" smtClean="0"/>
              <a:t>аппроксимации </a:t>
            </a:r>
            <a:r>
              <a:rPr lang="ru-RU" sz="2800" dirty="0" smtClean="0"/>
              <a:t>(</a:t>
            </a:r>
            <a:r>
              <a:rPr lang="en-US" sz="2800" dirty="0" smtClean="0"/>
              <a:t>GAP</a:t>
            </a:r>
            <a:r>
              <a:rPr lang="ru-RU" sz="2800" dirty="0" smtClean="0"/>
              <a:t>) для вольфрама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3357" y="1679170"/>
            <a:ext cx="6768840" cy="4962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Вся структура </a:t>
            </a:r>
            <a:r>
              <a:rPr lang="en-US" dirty="0"/>
              <a:t>GAP</a:t>
            </a:r>
            <a:r>
              <a:rPr lang="ru-RU" dirty="0"/>
              <a:t>, включая выбор дескриптора и ядра, спроектирована так, что ее параметры легко настраиваются, а конечный потенциал не очень чувствителен к точным </a:t>
            </a:r>
            <a:r>
              <a:rPr lang="ru-RU" dirty="0" smtClean="0"/>
              <a:t>значениям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ru-RU" dirty="0"/>
              <a:t>Поскольку потенциал интерполирует атомную энергию в пространстве соседних сред, </a:t>
            </a:r>
            <a:r>
              <a:rPr lang="ru-RU" dirty="0" smtClean="0"/>
              <a:t>необходимо </a:t>
            </a:r>
            <a:r>
              <a:rPr lang="ru-RU" dirty="0"/>
              <a:t>хорошее покрытие соответствующих сред в базе данных. Поэтому </a:t>
            </a:r>
            <a:r>
              <a:rPr lang="ru-RU" dirty="0" smtClean="0"/>
              <a:t>нужно </a:t>
            </a:r>
            <a:r>
              <a:rPr lang="ru-RU" dirty="0"/>
              <a:t>начать с решения, какие свойства материала </a:t>
            </a:r>
            <a:r>
              <a:rPr lang="ru-RU" dirty="0" smtClean="0"/>
              <a:t>хотим </a:t>
            </a:r>
            <a:r>
              <a:rPr lang="ru-RU" dirty="0"/>
              <a:t>изучить и каковы соответствующие окружающие среды. </a:t>
            </a:r>
            <a:r>
              <a:rPr lang="ru-RU" dirty="0" smtClean="0"/>
              <a:t>Стратегия состоит </a:t>
            </a:r>
            <a:r>
              <a:rPr lang="ru-RU" dirty="0"/>
              <a:t>в том, чтобы определить для каждого свойства материала набор репрезентативных конфигураций малых элементарных ячеек, которые </a:t>
            </a:r>
            <a:r>
              <a:rPr lang="ru-RU" dirty="0" smtClean="0"/>
              <a:t>поддаются </a:t>
            </a:r>
            <a:r>
              <a:rPr lang="ru-RU" dirty="0"/>
              <a:t>точному </a:t>
            </a:r>
            <a:r>
              <a:rPr lang="ru-RU" dirty="0" smtClean="0"/>
              <a:t>расчету.</a:t>
            </a:r>
            <a:endParaRPr lang="en-US" dirty="0" smtClean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358" y="1793502"/>
            <a:ext cx="4990348" cy="323950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89358" y="5080833"/>
            <a:ext cx="46361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Сводка баз данных для шести моделей </a:t>
            </a:r>
            <a:r>
              <a:rPr lang="en-US" sz="1200" dirty="0"/>
              <a:t>GAP</a:t>
            </a:r>
            <a:r>
              <a:rPr lang="ru-RU" sz="1200" dirty="0"/>
              <a:t>, в порядке увеличения широты типов </a:t>
            </a:r>
            <a:r>
              <a:rPr lang="ru-RU" sz="1200" dirty="0" smtClean="0"/>
              <a:t>конфигураций</a:t>
            </a:r>
            <a:r>
              <a:rPr lang="en-US" sz="1200" dirty="0" smtClean="0"/>
              <a:t>. </a:t>
            </a:r>
            <a:r>
              <a:rPr lang="ru-RU" sz="1200" dirty="0"/>
              <a:t>Цвет ячеек указывает на субъективную оценку производительности: неприемлемо (красный), пригодно (желтый), хорошо (зеленый</a:t>
            </a:r>
            <a:r>
              <a:rPr lang="ru-RU" sz="1200" dirty="0" smtClean="0"/>
              <a:t>)</a:t>
            </a:r>
            <a:r>
              <a:rPr lang="en-US" sz="1200" dirty="0" smtClean="0"/>
              <a:t>.</a:t>
            </a:r>
          </a:p>
          <a:p>
            <a:r>
              <a:rPr lang="ru-RU" sz="800" dirty="0"/>
              <a:t>А Время работы на одном ядре процессора </a:t>
            </a:r>
            <a:r>
              <a:rPr lang="en-US" sz="800" dirty="0"/>
              <a:t>Intel Xeon E</a:t>
            </a:r>
            <a:r>
              <a:rPr lang="ru-RU" sz="800" dirty="0"/>
              <a:t>5-2670 2.6 ГГц.</a:t>
            </a:r>
          </a:p>
          <a:p>
            <a:r>
              <a:rPr lang="en-US" sz="800" dirty="0"/>
              <a:t>B </a:t>
            </a:r>
            <a:r>
              <a:rPr lang="ru-RU" sz="800" dirty="0"/>
              <a:t>среднеквадратичная ошибка.</a:t>
            </a:r>
          </a:p>
          <a:p>
            <a:r>
              <a:rPr lang="en-US" sz="800" dirty="0"/>
              <a:t>C </a:t>
            </a:r>
            <a:r>
              <a:rPr lang="ru-RU" sz="800" dirty="0"/>
              <a:t>Погрешность энергии пласта.</a:t>
            </a:r>
          </a:p>
          <a:p>
            <a:r>
              <a:rPr lang="en-US" sz="800" dirty="0"/>
              <a:t>D </a:t>
            </a:r>
            <a:r>
              <a:rPr lang="ru-RU" sz="800" dirty="0"/>
              <a:t>среднеквадратичная ошибка тензора </a:t>
            </a:r>
            <a:r>
              <a:rPr lang="ru-RU" sz="800" dirty="0" err="1"/>
              <a:t>Ная</a:t>
            </a:r>
            <a:r>
              <a:rPr lang="ru-RU" sz="800" dirty="0"/>
              <a:t> для 12 ближайших к ядру дислокации атомов; </a:t>
            </a:r>
          </a:p>
        </p:txBody>
      </p:sp>
    </p:spTree>
    <p:extLst>
      <p:ext uri="{BB962C8B-B14F-4D97-AF65-F5344CB8AC3E}">
        <p14:creationId xmlns:p14="http://schemas.microsoft.com/office/powerpoint/2010/main" val="427372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7819" y="241068"/>
            <a:ext cx="10139340" cy="1504605"/>
          </a:xfrm>
        </p:spPr>
        <p:txBody>
          <a:bodyPr/>
          <a:lstStyle/>
          <a:p>
            <a:r>
              <a:rPr lang="ru-RU" sz="2800" dirty="0" smtClean="0"/>
              <a:t>Точность и переносимость моделей расчета потенциала гауссовой </a:t>
            </a:r>
            <a:r>
              <a:rPr lang="ru-RU" sz="2800" dirty="0" smtClean="0"/>
              <a:t>аппроксимации </a:t>
            </a:r>
            <a:r>
              <a:rPr lang="ru-RU" sz="2800" dirty="0" smtClean="0"/>
              <a:t>(</a:t>
            </a:r>
            <a:r>
              <a:rPr lang="en-US" sz="2800" dirty="0" smtClean="0"/>
              <a:t>GAP</a:t>
            </a:r>
            <a:r>
              <a:rPr lang="ru-RU" sz="2800" dirty="0" smtClean="0"/>
              <a:t>) для вольфрама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126" y="2047373"/>
            <a:ext cx="5666874" cy="39302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6884" y="2047373"/>
            <a:ext cx="56147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Фононный спектр </a:t>
            </a:r>
            <a:r>
              <a:rPr lang="ru-RU" dirty="0" smtClean="0"/>
              <a:t>объемно-центрированной кубической решетки вольфрама</a:t>
            </a:r>
            <a:r>
              <a:rPr lang="ru-RU" dirty="0"/>
              <a:t>, </a:t>
            </a:r>
            <a:r>
              <a:rPr lang="ru-RU" dirty="0" smtClean="0"/>
              <a:t>рассчитанной </a:t>
            </a:r>
            <a:r>
              <a:rPr lang="ru-RU" dirty="0"/>
              <a:t>с использованием потенциалов </a:t>
            </a:r>
            <a:r>
              <a:rPr lang="en-US" dirty="0"/>
              <a:t>GAP</a:t>
            </a:r>
            <a:r>
              <a:rPr lang="ru-RU" dirty="0"/>
              <a:t> и </a:t>
            </a:r>
            <a:r>
              <a:rPr lang="en-US" dirty="0"/>
              <a:t>FS</a:t>
            </a:r>
            <a:r>
              <a:rPr lang="ru-RU" dirty="0"/>
              <a:t> и некоторых эталонных значений </a:t>
            </a:r>
            <a:r>
              <a:rPr lang="en-US" dirty="0"/>
              <a:t>DFT</a:t>
            </a:r>
            <a:r>
              <a:rPr lang="ru-RU" dirty="0"/>
              <a:t>.</a:t>
            </a:r>
          </a:p>
          <a:p>
            <a:endParaRPr lang="ru-RU" dirty="0" smtClean="0"/>
          </a:p>
          <a:p>
            <a:endParaRPr lang="ru-RU" dirty="0"/>
          </a:p>
          <a:p>
            <a:r>
              <a:rPr lang="ru-RU" dirty="0"/>
              <a:t>По сравнению с аналитической моделью наблюдается явное улучшение, но очевидны и оставшиеся недостатки. Стратегии по расширению обучающей базы данных с целью улучшения описания фононов являются важным направлением будущих исследований.</a:t>
            </a:r>
          </a:p>
        </p:txBody>
      </p:sp>
    </p:spTree>
    <p:extLst>
      <p:ext uri="{BB962C8B-B14F-4D97-AF65-F5344CB8AC3E}">
        <p14:creationId xmlns:p14="http://schemas.microsoft.com/office/powerpoint/2010/main" val="55094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7819" y="241068"/>
            <a:ext cx="10139340" cy="1504605"/>
          </a:xfrm>
        </p:spPr>
        <p:txBody>
          <a:bodyPr/>
          <a:lstStyle/>
          <a:p>
            <a:r>
              <a:rPr lang="ru-RU" sz="2800" dirty="0" smtClean="0"/>
              <a:t>Точность и переносимость моделей расчета потенциала гауссовой </a:t>
            </a:r>
            <a:r>
              <a:rPr lang="ru-RU" sz="2800" dirty="0" smtClean="0"/>
              <a:t>аппроксимации </a:t>
            </a:r>
            <a:r>
              <a:rPr lang="ru-RU" sz="2800" dirty="0" smtClean="0"/>
              <a:t>(</a:t>
            </a:r>
            <a:r>
              <a:rPr lang="en-US" sz="2800" dirty="0" smtClean="0"/>
              <a:t>GAP</a:t>
            </a:r>
            <a:r>
              <a:rPr lang="ru-RU" sz="2800" dirty="0" smtClean="0"/>
              <a:t>) для вольфрама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20258" y="1745673"/>
            <a:ext cx="62243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Обнаружено, </a:t>
            </a:r>
            <a:r>
              <a:rPr lang="ru-RU" dirty="0"/>
              <a:t>что твердое ядро не является даже локально устойчивым в вольфраме - начальная оптимизация геометрии оттуда приводит к миграции линии дислокации в соседний узел решетки, что соответствует «мягкой» конфигурации ядра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Все </a:t>
            </a:r>
            <a:r>
              <a:rPr lang="ru-RU" dirty="0"/>
              <a:t>три начальных пути перехода сходятся к одному и тому же пути минимальной энергии </a:t>
            </a:r>
            <a:r>
              <a:rPr lang="ru-RU" dirty="0" smtClean="0"/>
              <a:t>без </a:t>
            </a:r>
            <a:r>
              <a:rPr lang="ru-RU" dirty="0"/>
              <a:t>переходного состояния жесткого </a:t>
            </a:r>
            <a:r>
              <a:rPr lang="ru-RU" dirty="0" smtClean="0"/>
              <a:t>ядра.</a:t>
            </a:r>
            <a:endParaRPr lang="en-US" dirty="0" smtClean="0"/>
          </a:p>
          <a:p>
            <a:r>
              <a:rPr lang="ru-RU" dirty="0" smtClean="0"/>
              <a:t>На рисунке изображены основные структуры с использованием тензорных карт </a:t>
            </a:r>
            <a:r>
              <a:rPr lang="ru-RU" dirty="0" err="1" smtClean="0"/>
              <a:t>Ная</a:t>
            </a:r>
            <a:r>
              <a:rPr lang="ru-RU" dirty="0" smtClean="0"/>
              <a:t>. Для </a:t>
            </a:r>
            <a:r>
              <a:rPr lang="ru-RU" dirty="0"/>
              <a:t>наименьшей периодической модели из 135 атомов </a:t>
            </a:r>
            <a:r>
              <a:rPr lang="ru-RU" dirty="0" smtClean="0"/>
              <a:t>вычислили </a:t>
            </a:r>
            <a:r>
              <a:rPr lang="ru-RU" dirty="0"/>
              <a:t>энергии в пяти точках вдоль </a:t>
            </a:r>
            <a:r>
              <a:rPr lang="ru-RU" dirty="0" smtClean="0"/>
              <a:t>минимальных путей энергии, </a:t>
            </a:r>
            <a:r>
              <a:rPr lang="ru-RU" dirty="0"/>
              <a:t>используя DFT, чтобы убедиться, что модель GAP действительно точна для этих конфигураций.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1822929"/>
            <a:ext cx="4686300" cy="36636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00850" y="5563801"/>
            <a:ext cx="50863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Вверху: структура винтовой дислокации вдоль пути с минимальной энергией при скольжении. Внизу: барьер </a:t>
            </a:r>
            <a:r>
              <a:rPr lang="ru-RU" sz="1200" dirty="0" err="1"/>
              <a:t>Пайерлса</a:t>
            </a:r>
            <a:r>
              <a:rPr lang="ru-RU" sz="1200" dirty="0"/>
              <a:t>, оцененный с использованием потенциалов </a:t>
            </a:r>
            <a:r>
              <a:rPr lang="en-US" sz="1200" dirty="0"/>
              <a:t>GAP</a:t>
            </a:r>
            <a:r>
              <a:rPr lang="ru-RU" sz="1200" dirty="0"/>
              <a:t> и </a:t>
            </a:r>
            <a:r>
              <a:rPr lang="en-US" sz="1200" dirty="0"/>
              <a:t>FS</a:t>
            </a:r>
            <a:r>
              <a:rPr lang="ru-RU" sz="1200" dirty="0"/>
              <a:t>, а также одноточечных проверок с помощью </a:t>
            </a:r>
            <a:r>
              <a:rPr lang="en-US" sz="1200" dirty="0"/>
              <a:t>DFT в 135-атомном </a:t>
            </a:r>
            <a:r>
              <a:rPr lang="en-US" sz="1200" dirty="0" err="1" smtClean="0"/>
              <a:t>расположении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04758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7819" y="241068"/>
            <a:ext cx="10139340" cy="1504605"/>
          </a:xfrm>
        </p:spPr>
        <p:txBody>
          <a:bodyPr/>
          <a:lstStyle/>
          <a:p>
            <a:r>
              <a:rPr lang="ru-RU" sz="2800" dirty="0" smtClean="0"/>
              <a:t>Точность и переносимость моделей расчета потенциала гауссовой </a:t>
            </a:r>
            <a:r>
              <a:rPr lang="ru-RU" sz="2800" dirty="0" smtClean="0"/>
              <a:t>аппроксимации </a:t>
            </a:r>
            <a:r>
              <a:rPr lang="ru-RU" sz="2800" dirty="0" smtClean="0"/>
              <a:t>(</a:t>
            </a:r>
            <a:r>
              <a:rPr lang="en-US" sz="2800" dirty="0" smtClean="0"/>
              <a:t>GAP</a:t>
            </a:r>
            <a:r>
              <a:rPr lang="ru-RU" sz="2800" dirty="0" smtClean="0"/>
              <a:t>) для вольфрама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20258" y="1745673"/>
            <a:ext cx="117434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Хотя потенциал, раскрытый в этой работе, еще не является исчерпывающим описанием вольфрама во всех условиях, </a:t>
            </a:r>
            <a:r>
              <a:rPr lang="ru-RU" dirty="0" smtClean="0"/>
              <a:t>было показано, </a:t>
            </a:r>
            <a:r>
              <a:rPr lang="ru-RU" dirty="0"/>
              <a:t>что стратегия построения базы данных репрезентативных конфигураций малых элементарных ячеек является жизнеспособным и будет продолжено включением других кристаллических фаз, краевых дислокаций, </a:t>
            </a:r>
            <a:r>
              <a:rPr lang="ru-RU" dirty="0" err="1"/>
              <a:t>межузельных</a:t>
            </a:r>
            <a:r>
              <a:rPr lang="ru-RU" dirty="0"/>
              <a:t> атомов и т. д. В дополнение к разработке все более всеобъемлющих баз данных и вычислению конкретных свойств атомарного масштаба с точностью первых принципов, на основе которых могут быть построены модели большего размера, </a:t>
            </a:r>
            <a:r>
              <a:rPr lang="ru-RU" dirty="0" smtClean="0"/>
              <a:t>долгосрочная </a:t>
            </a:r>
            <a:r>
              <a:rPr lang="ru-RU" dirty="0"/>
              <a:t>цель состоит в том, чтобы выяснить, является ли в контексте данного материала </a:t>
            </a:r>
            <a:r>
              <a:rPr lang="ru-RU" dirty="0" smtClean="0"/>
              <a:t>всеобъемлющим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ru-RU" dirty="0"/>
              <a:t>Если это окажется возможным, это откроет поистине новую эру точности атомистического моделирования в материаловедении. </a:t>
            </a:r>
            <a:r>
              <a:rPr lang="ru-RU" dirty="0" smtClean="0"/>
              <a:t>Может </a:t>
            </a:r>
            <a:r>
              <a:rPr lang="ru-RU" dirty="0"/>
              <a:t>быть собрана всеобъемлющая база данных, которая содержит достаточное разнообразие соседних сред, чтобы быть действительной для любой конфигурации, встречающейся в условиях физически реалистичных температур и </a:t>
            </a:r>
            <a:r>
              <a:rPr lang="ru-RU" dirty="0" smtClean="0"/>
              <a:t>давлений.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660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7818" y="241068"/>
            <a:ext cx="10839797" cy="1197033"/>
          </a:xfrm>
        </p:spPr>
        <p:txBody>
          <a:bodyPr/>
          <a:lstStyle/>
          <a:p>
            <a:r>
              <a:rPr lang="ru-RU" sz="2800" dirty="0"/>
              <a:t>Обобщенное </a:t>
            </a:r>
            <a:r>
              <a:rPr lang="ru-RU" sz="2800" dirty="0" err="1"/>
              <a:t>нейросетевое</a:t>
            </a:r>
            <a:r>
              <a:rPr lang="ru-RU" sz="2800" dirty="0"/>
              <a:t> представление многомерных поверхностей потенциальной энергии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3356" y="1512591"/>
            <a:ext cx="11216150" cy="5287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u="sng" dirty="0" smtClean="0"/>
              <a:t>Цель статьи </a:t>
            </a:r>
            <a:r>
              <a:rPr lang="ru-RU" dirty="0" smtClean="0"/>
              <a:t>– представлен новый вид </a:t>
            </a:r>
            <a:r>
              <a:rPr lang="ru-RU" dirty="0" err="1" smtClean="0"/>
              <a:t>нейросетевого</a:t>
            </a:r>
            <a:r>
              <a:rPr lang="ru-RU" dirty="0" smtClean="0"/>
              <a:t> представления поверхностей потенциальной энергии</a:t>
            </a:r>
            <a:r>
              <a:rPr lang="en-US" dirty="0" smtClean="0"/>
              <a:t>, </a:t>
            </a:r>
            <a:r>
              <a:rPr lang="ru-RU" dirty="0" smtClean="0"/>
              <a:t>который быстрее</a:t>
            </a:r>
            <a:r>
              <a:rPr lang="en-US" dirty="0" smtClean="0"/>
              <a:t>, </a:t>
            </a:r>
            <a:r>
              <a:rPr lang="ru-RU" dirty="0" smtClean="0"/>
              <a:t>чем теория функционала плотности</a:t>
            </a:r>
            <a:r>
              <a:rPr lang="en-US" dirty="0" smtClean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Точность метода продемонстрирована на объемном кремнии в сопоставлении с методом эмпирических потенциалов и </a:t>
            </a:r>
            <a:r>
              <a:rPr lang="en-US" dirty="0" smtClean="0"/>
              <a:t> </a:t>
            </a:r>
            <a:r>
              <a:rPr lang="ru-RU" dirty="0" smtClean="0"/>
              <a:t>теорией функционала плотности.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Существующие проблемы</a:t>
            </a:r>
            <a:r>
              <a:rPr lang="en-US" dirty="0" smtClean="0"/>
              <a:t>:</a:t>
            </a:r>
          </a:p>
          <a:p>
            <a:pPr marL="457200" indent="-457200">
              <a:buAutoNum type="arabicParenR"/>
            </a:pPr>
            <a:r>
              <a:rPr lang="ru-RU" dirty="0" smtClean="0"/>
              <a:t>Требуются огромные вычислительные ресурсы для методов </a:t>
            </a:r>
            <a:r>
              <a:rPr lang="en-US" dirty="0" smtClean="0"/>
              <a:t>ab initio</a:t>
            </a:r>
          </a:p>
          <a:p>
            <a:pPr marL="457200" indent="-457200">
              <a:buAutoNum type="arabicParenR"/>
            </a:pPr>
            <a:r>
              <a:rPr lang="ru-RU" dirty="0" smtClean="0"/>
              <a:t>Сложность и длительность построения эмпирических потенциалов</a:t>
            </a:r>
          </a:p>
          <a:p>
            <a:pPr marL="457200" indent="-457200">
              <a:buAutoNum type="arabicParenR"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Предложенный подход определяет результирующие потенциалы через функцию координат всех атомов</a:t>
            </a:r>
            <a:r>
              <a:rPr lang="en-US" dirty="0" smtClean="0"/>
              <a:t>, </a:t>
            </a:r>
            <a:r>
              <a:rPr lang="ru-RU" dirty="0" smtClean="0"/>
              <a:t>которые можно использовать в системах произвольного размера.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39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07818" y="241068"/>
            <a:ext cx="10839797" cy="1197033"/>
          </a:xfrm>
        </p:spPr>
        <p:txBody>
          <a:bodyPr/>
          <a:lstStyle/>
          <a:p>
            <a:r>
              <a:rPr lang="ru-RU" sz="2800" dirty="0"/>
              <a:t>Обобщенное </a:t>
            </a:r>
            <a:r>
              <a:rPr lang="ru-RU" sz="2800" dirty="0" err="1"/>
              <a:t>нейросетевое</a:t>
            </a:r>
            <a:r>
              <a:rPr lang="ru-RU" sz="2800" dirty="0"/>
              <a:t> представление многомерных поверхностей потенциальной энергии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82" y="2309292"/>
            <a:ext cx="3144110" cy="327686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672" y="2309292"/>
            <a:ext cx="5410200" cy="9620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155672" y="3674226"/>
            <a:ext cx="64990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Недостатки</a:t>
            </a:r>
            <a:r>
              <a:rPr lang="en-US" dirty="0" smtClean="0"/>
              <a:t>:</a:t>
            </a:r>
          </a:p>
          <a:p>
            <a:pPr marL="342900" indent="-342900">
              <a:buAutoNum type="arabicParenR"/>
            </a:pPr>
            <a:r>
              <a:rPr lang="ru-RU" dirty="0" smtClean="0"/>
              <a:t>Нельзя использовать для системы любого размера</a:t>
            </a:r>
          </a:p>
          <a:p>
            <a:pPr marL="342900" indent="-342900">
              <a:buAutoNum type="arabicParenR"/>
            </a:pPr>
            <a:endParaRPr lang="ru-RU" dirty="0"/>
          </a:p>
          <a:p>
            <a:r>
              <a:rPr lang="ru-RU" dirty="0" smtClean="0"/>
              <a:t>Решение</a:t>
            </a:r>
            <a:r>
              <a:rPr lang="en-US" dirty="0" smtClean="0"/>
              <a:t>:</a:t>
            </a:r>
          </a:p>
          <a:p>
            <a:r>
              <a:rPr lang="en-US" dirty="0" smtClean="0"/>
              <a:t>1) </a:t>
            </a:r>
            <a:r>
              <a:rPr lang="ru-RU" dirty="0" smtClean="0"/>
              <a:t>Другая модель сети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252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07818" y="241068"/>
            <a:ext cx="10839797" cy="1197033"/>
          </a:xfrm>
        </p:spPr>
        <p:txBody>
          <a:bodyPr/>
          <a:lstStyle/>
          <a:p>
            <a:r>
              <a:rPr lang="ru-RU" sz="2800" dirty="0"/>
              <a:t>Обобщенное </a:t>
            </a:r>
            <a:r>
              <a:rPr lang="ru-RU" sz="2800" dirty="0" err="1"/>
              <a:t>нейросетевое</a:t>
            </a:r>
            <a:r>
              <a:rPr lang="ru-RU" sz="2800" dirty="0"/>
              <a:t> представление многомерных поверхностей потенциальной энергии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813" y="1798623"/>
            <a:ext cx="1304925" cy="7239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93" y="1798623"/>
            <a:ext cx="5962650" cy="20669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5026" y="5644343"/>
            <a:ext cx="11242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Чтобы гарантировать неизменность полной энергии относительно перестановки двух атомов, структура всех подсетей и значения весовых параметров должны быть идентичными в </a:t>
            </a:r>
            <a:r>
              <a:rPr lang="ru-RU" dirty="0" smtClean="0"/>
              <a:t>каждой </a:t>
            </a:r>
            <a:r>
              <a:rPr lang="en-US" i="1" dirty="0" smtClean="0"/>
              <a:t>S</a:t>
            </a:r>
            <a:r>
              <a:rPr lang="ru-RU" i="1" baseline="-25000" dirty="0"/>
              <a:t>i</a:t>
            </a:r>
            <a:r>
              <a:rPr lang="ru-RU" dirty="0"/>
              <a:t>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6813" y="2702546"/>
            <a:ext cx="2876550" cy="8858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6813" y="3786968"/>
            <a:ext cx="47720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7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07818" y="241068"/>
            <a:ext cx="10839797" cy="1197033"/>
          </a:xfrm>
        </p:spPr>
        <p:txBody>
          <a:bodyPr/>
          <a:lstStyle/>
          <a:p>
            <a:r>
              <a:rPr lang="ru-RU" sz="2800" dirty="0"/>
              <a:t>Обобщенное </a:t>
            </a:r>
            <a:r>
              <a:rPr lang="ru-RU" sz="2800" dirty="0" err="1"/>
              <a:t>нейросетевое</a:t>
            </a:r>
            <a:r>
              <a:rPr lang="ru-RU" sz="2800" dirty="0"/>
              <a:t> представление многомерных поверхностей потенциальной энергии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6961" y="1687485"/>
            <a:ext cx="11242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Всего было вычислено около 9000 энергий </a:t>
            </a:r>
            <a:r>
              <a:rPr lang="en-US" dirty="0"/>
              <a:t>DFT</a:t>
            </a:r>
            <a:r>
              <a:rPr lang="ru-RU" dirty="0"/>
              <a:t>, 8200 из которых были использованы для оптимизации </a:t>
            </a:r>
            <a:r>
              <a:rPr lang="en-US" dirty="0"/>
              <a:t>NN</a:t>
            </a:r>
            <a:r>
              <a:rPr lang="ru-RU" dirty="0"/>
              <a:t> и 800 в качестве независимого тестового набора для исследования предсказательной способности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6961" y="2675533"/>
            <a:ext cx="11600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Тест – зависимость энергии от объема различных кристаллических структур на основе функции радиального распределения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02" y="3386582"/>
            <a:ext cx="4391717" cy="32100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69528" y="3386582"/>
            <a:ext cx="54780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Функция радиального распределения </a:t>
            </a:r>
            <a:r>
              <a:rPr lang="ru-RU" sz="1400" dirty="0" smtClean="0"/>
              <a:t>расплава </a:t>
            </a:r>
            <a:r>
              <a:rPr lang="ru-RU" sz="1400" dirty="0"/>
              <a:t>кремния при 3000 К, полученная с использованием кубической ячейки на 64 атома </a:t>
            </a:r>
          </a:p>
        </p:txBody>
      </p:sp>
    </p:spTree>
    <p:extLst>
      <p:ext uri="{BB962C8B-B14F-4D97-AF65-F5344CB8AC3E}">
        <p14:creationId xmlns:p14="http://schemas.microsoft.com/office/powerpoint/2010/main" val="4144884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07818" y="241068"/>
            <a:ext cx="10839797" cy="1197033"/>
          </a:xfrm>
        </p:spPr>
        <p:txBody>
          <a:bodyPr/>
          <a:lstStyle/>
          <a:p>
            <a:r>
              <a:rPr lang="ru-RU" sz="2800" dirty="0"/>
              <a:t>Обобщенное </a:t>
            </a:r>
            <a:r>
              <a:rPr lang="ru-RU" sz="2800" dirty="0" err="1"/>
              <a:t>нейросетевое</a:t>
            </a:r>
            <a:r>
              <a:rPr lang="ru-RU" sz="2800" dirty="0"/>
              <a:t> представление многомерных поверхностей потенциальной энергии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6961" y="1687485"/>
            <a:ext cx="11242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Всего было вычислено около 9000 энергий </a:t>
            </a:r>
            <a:r>
              <a:rPr lang="en-US" dirty="0"/>
              <a:t>DFT</a:t>
            </a:r>
            <a:r>
              <a:rPr lang="ru-RU" dirty="0"/>
              <a:t>, 8200 из которых были использованы для оптимизации </a:t>
            </a:r>
            <a:r>
              <a:rPr lang="en-US" dirty="0"/>
              <a:t>NN</a:t>
            </a:r>
            <a:r>
              <a:rPr lang="ru-RU" dirty="0"/>
              <a:t> и 800 в качестве независимого тестового набора для исследования предсказательной способности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6961" y="2675533"/>
            <a:ext cx="11600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Тест – зависимость энергии от объема различных кристаллических структур на основе функции радиального распределения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569528" y="3386582"/>
            <a:ext cx="54780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Разница между энергиями </a:t>
            </a:r>
            <a:r>
              <a:rPr lang="ru-RU" sz="1400" dirty="0" smtClean="0"/>
              <a:t>нейронной сети и </a:t>
            </a:r>
            <a:r>
              <a:rPr lang="ru-RU" sz="1400" dirty="0"/>
              <a:t>пересчитанными энергиями </a:t>
            </a:r>
            <a:r>
              <a:rPr lang="ru-RU" sz="1400" dirty="0" smtClean="0"/>
              <a:t>из </a:t>
            </a:r>
            <a:r>
              <a:rPr lang="ru-RU" sz="1400" dirty="0"/>
              <a:t>теории функционала плотности </a:t>
            </a:r>
            <a:r>
              <a:rPr lang="ru-RU" sz="1400" dirty="0" smtClean="0"/>
              <a:t>для начальной </a:t>
            </a:r>
            <a:r>
              <a:rPr lang="ru-RU" sz="1400" dirty="0"/>
              <a:t>и </a:t>
            </a:r>
            <a:r>
              <a:rPr lang="ru-RU" sz="1400" dirty="0" smtClean="0"/>
              <a:t>окончательной </a:t>
            </a:r>
            <a:r>
              <a:rPr lang="ru-RU" sz="1400" dirty="0"/>
              <a:t>структуры на каждом этапе </a:t>
            </a:r>
            <a:r>
              <a:rPr lang="ru-RU" sz="1400" dirty="0" err="1"/>
              <a:t>метадинамического</a:t>
            </a:r>
            <a:r>
              <a:rPr lang="ru-RU" sz="1400" dirty="0"/>
              <a:t> моделирования </a:t>
            </a:r>
            <a:r>
              <a:rPr lang="ru-RU" sz="1400" dirty="0" smtClean="0"/>
              <a:t>объемного кремния</a:t>
            </a:r>
            <a:endParaRPr lang="ru-RU" sz="1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75" y="3321864"/>
            <a:ext cx="46005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324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7818" y="241068"/>
            <a:ext cx="10839797" cy="1197033"/>
          </a:xfrm>
        </p:spPr>
        <p:txBody>
          <a:bodyPr/>
          <a:lstStyle/>
          <a:p>
            <a:r>
              <a:rPr lang="ru-RU" sz="2800" dirty="0"/>
              <a:t>Обобщенное </a:t>
            </a:r>
            <a:r>
              <a:rPr lang="ru-RU" sz="2800" dirty="0" err="1"/>
              <a:t>нейросетевое</a:t>
            </a:r>
            <a:r>
              <a:rPr lang="ru-RU" sz="2800" dirty="0"/>
              <a:t> представление многомерных поверхностей потенциальной энергии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3356" y="1512591"/>
            <a:ext cx="11216150" cy="5287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Преимущества</a:t>
            </a:r>
            <a:r>
              <a:rPr lang="en-US" dirty="0" smtClean="0"/>
              <a:t>:</a:t>
            </a:r>
          </a:p>
          <a:p>
            <a:pPr marL="457200" indent="-457200">
              <a:buAutoNum type="arabicParenR"/>
            </a:pPr>
            <a:r>
              <a:rPr lang="ru-RU" dirty="0" smtClean="0"/>
              <a:t>Высокая точность метода с небольшими ресурсными затратами</a:t>
            </a:r>
          </a:p>
          <a:p>
            <a:pPr marL="457200" indent="-457200">
              <a:buAutoNum type="arabicParenR"/>
            </a:pPr>
            <a:r>
              <a:rPr lang="ru-RU" dirty="0" smtClean="0"/>
              <a:t>Возможность моделирования системы произвольного размера</a:t>
            </a:r>
            <a:endParaRPr lang="en-US" dirty="0" smtClean="0"/>
          </a:p>
          <a:p>
            <a:pPr marL="457200" indent="-457200">
              <a:buAutoNum type="arabicParenR"/>
            </a:pPr>
            <a:r>
              <a:rPr lang="ru-RU" dirty="0" smtClean="0"/>
              <a:t>Возможность применить метод ко всем типам систем (кристаллы</a:t>
            </a:r>
            <a:r>
              <a:rPr lang="en-US" dirty="0" smtClean="0"/>
              <a:t>, </a:t>
            </a:r>
            <a:r>
              <a:rPr lang="ru-RU" dirty="0" smtClean="0"/>
              <a:t>жидкости</a:t>
            </a:r>
            <a:r>
              <a:rPr lang="en-US" dirty="0" smtClean="0"/>
              <a:t>…)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372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7818" y="241068"/>
            <a:ext cx="10839797" cy="1504605"/>
          </a:xfrm>
        </p:spPr>
        <p:txBody>
          <a:bodyPr/>
          <a:lstStyle/>
          <a:p>
            <a:r>
              <a:rPr lang="ru-RU" sz="2800" dirty="0"/>
              <a:t>Представление многомерных поверхностей потенциальной энергии </a:t>
            </a:r>
            <a:r>
              <a:rPr lang="ru-RU" sz="2800" dirty="0" smtClean="0"/>
              <a:t>для реакций на поверхностях с </a:t>
            </a:r>
            <a:r>
              <a:rPr lang="ru-RU" sz="2800" dirty="0"/>
              <a:t>помощью нейронных сетей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3356" y="1679171"/>
            <a:ext cx="1121615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u="sng" dirty="0" smtClean="0"/>
              <a:t>Цель статьи </a:t>
            </a:r>
            <a:r>
              <a:rPr lang="ru-RU" dirty="0" smtClean="0"/>
              <a:t>– представлена схема нейронной сети для построения непрерывной поверхности потенциальной энергии</a:t>
            </a:r>
            <a:r>
              <a:rPr lang="en-US" dirty="0" smtClean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Точность метода продемонстрирована на взаимодействии </a:t>
            </a: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ru-RU" dirty="0" smtClean="0"/>
              <a:t>с поверхностью палладия</a:t>
            </a:r>
            <a:r>
              <a:rPr lang="en-US" dirty="0" smtClean="0"/>
              <a:t>, </a:t>
            </a:r>
            <a:r>
              <a:rPr lang="ru-RU" dirty="0" smtClean="0"/>
              <a:t>покрытой калием</a:t>
            </a:r>
            <a:r>
              <a:rPr lang="en-US" dirty="0" smtClean="0"/>
              <a:t>,</a:t>
            </a:r>
            <a:r>
              <a:rPr lang="ru-RU" dirty="0" smtClean="0"/>
              <a:t> в сравнении с методом независимой аналитической интерполяцией.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Существующие проблемы</a:t>
            </a:r>
            <a:r>
              <a:rPr lang="en-US" dirty="0" smtClean="0"/>
              <a:t>:</a:t>
            </a:r>
          </a:p>
          <a:p>
            <a:pPr marL="457200" indent="-457200">
              <a:buAutoNum type="arabicParenR"/>
            </a:pPr>
            <a:r>
              <a:rPr lang="ru-RU" dirty="0" smtClean="0"/>
              <a:t>Требуются огромные вычислительные ресурсы для методов </a:t>
            </a:r>
            <a:r>
              <a:rPr lang="en-US" dirty="0" smtClean="0"/>
              <a:t>ab initio</a:t>
            </a:r>
            <a:endParaRPr lang="ru-RU" dirty="0" smtClean="0"/>
          </a:p>
          <a:p>
            <a:pPr marL="457200" indent="-457200">
              <a:buAutoNum type="arabicParenR"/>
            </a:pPr>
            <a:r>
              <a:rPr lang="ru-RU" dirty="0" smtClean="0"/>
              <a:t>Стандартные методы пересчитывают значения для практически одинаковых конфигураций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Предложенный подход расширяет применение </a:t>
            </a:r>
            <a:r>
              <a:rPr lang="ru-RU" dirty="0" err="1" smtClean="0"/>
              <a:t>нейросетевого</a:t>
            </a:r>
            <a:r>
              <a:rPr lang="ru-RU" dirty="0" smtClean="0"/>
              <a:t> подхода на многомерное описание реакций молекул на поверхностях.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729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07818" y="241068"/>
            <a:ext cx="10839797" cy="1443353"/>
          </a:xfrm>
        </p:spPr>
        <p:txBody>
          <a:bodyPr/>
          <a:lstStyle/>
          <a:p>
            <a:r>
              <a:rPr lang="ru-RU" sz="2800" dirty="0"/>
              <a:t>Представление многомерных поверхностей потенциальной энергии для реакций на поверхностях с помощью нейронных сетей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18" y="2479172"/>
            <a:ext cx="4684592" cy="33557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983" y="2479172"/>
            <a:ext cx="4638675" cy="8953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983" y="4169273"/>
            <a:ext cx="42957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741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1262</TotalTime>
  <Words>1119</Words>
  <Application>Microsoft Office PowerPoint</Application>
  <PresentationFormat>Широкоэкранный</PresentationFormat>
  <Paragraphs>85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Ион</vt:lpstr>
      <vt:lpstr>Применение нейросетевого подхода в задачах моделирования поверхностей потенциальной энергии</vt:lpstr>
      <vt:lpstr>Обобщенное нейросетевое представление многомерных поверхностей потенциальной энергии</vt:lpstr>
      <vt:lpstr>Обобщенное нейросетевое представление многомерных поверхностей потенциальной энергии</vt:lpstr>
      <vt:lpstr>Обобщенное нейросетевое представление многомерных поверхностей потенциальной энергии</vt:lpstr>
      <vt:lpstr>Обобщенное нейросетевое представление многомерных поверхностей потенциальной энергии</vt:lpstr>
      <vt:lpstr>Обобщенное нейросетевое представление многомерных поверхностей потенциальной энергии</vt:lpstr>
      <vt:lpstr>Обобщенное нейросетевое представление многомерных поверхностей потенциальной энергии</vt:lpstr>
      <vt:lpstr>Представление многомерных поверхностей потенциальной энергии для реакций на поверхностях с помощью нейронных сетей</vt:lpstr>
      <vt:lpstr>Представление многомерных поверхностей потенциальной энергии для реакций на поверхностях с помощью нейронных сетей</vt:lpstr>
      <vt:lpstr>Представление многомерных поверхностей потенциальной энергии для реакций на поверхностях с помощью нейронных сетей</vt:lpstr>
      <vt:lpstr>Представление многомерных поверхностей потенциальной энергии для реакций на поверхностях с помощью нейронных сетей</vt:lpstr>
      <vt:lpstr>Представление многомерных поверхностей потенциальной энергии для реакций на поверхностях с помощью нейронных сетей</vt:lpstr>
      <vt:lpstr>Точность и переносимость моделей расчета потенциала гауссовой аппроксимации (GAP) для вольфрама</vt:lpstr>
      <vt:lpstr>Точность и переносимость моделей расчета потенциала гауссовой аппроксимации (GAP) для вольфрама</vt:lpstr>
      <vt:lpstr>Точность и переносимость моделей расчета потенциала гауссовой аппроксимации (GAP) для вольфрама</vt:lpstr>
      <vt:lpstr>Точность и переносимость моделей расчета потенциала гауссовой аппроксимации (GAP) для вольфрама</vt:lpstr>
      <vt:lpstr>Точность и переносимость моделей расчета потенциала гауссовой аппроксимации (GAP) для вольфрама</vt:lpstr>
      <vt:lpstr>Точность и переносимость моделей расчета потенциала гауссовой аппроксимации (GAP) для вольфрама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Меры центральности в сетях</dc:title>
  <dc:creator>Александр Бобряков</dc:creator>
  <cp:lastModifiedBy>Александр Бобряков</cp:lastModifiedBy>
  <cp:revision>50</cp:revision>
  <dcterms:created xsi:type="dcterms:W3CDTF">2020-10-08T15:08:37Z</dcterms:created>
  <dcterms:modified xsi:type="dcterms:W3CDTF">2020-11-30T16:44:48Z</dcterms:modified>
</cp:coreProperties>
</file>