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8" r:id="rId20"/>
    <p:sldId id="279" r:id="rId21"/>
    <p:sldId id="277" r:id="rId22"/>
    <p:sldId id="282" r:id="rId23"/>
    <p:sldId id="281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39132-CB08-25AB-2724-D470D8522B9C}" v="1005" dt="2024-09-29T22:10:06.660"/>
    <p1510:client id="{607DDEEF-7AB5-37AC-369B-9E9A48DBA3CC}" v="2923" dt="2024-09-28T03:57:43.268"/>
    <p1510:client id="{DA476619-DD48-483B-8775-65E700056CB3}" v="928" dt="2024-09-29T06:23:2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A0C33-6640-4CEB-B174-857FE169C34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AB3FA1-D40C-4DFB-96A9-0CABB2E8549D}">
      <dgm:prSet/>
      <dgm:spPr/>
      <dgm:t>
        <a:bodyPr/>
        <a:lstStyle/>
        <a:p>
          <a:r>
            <a:rPr lang="en-US"/>
            <a:t>Changes to the ECMAScript standard result in changes to the JavaScript language.</a:t>
          </a:r>
        </a:p>
      </dgm:t>
    </dgm:pt>
    <dgm:pt modelId="{E9C25930-5F21-432F-80D6-7B274D2859E0}" type="parTrans" cxnId="{A0A6C9C3-1F04-48A9-8429-030DF963509F}">
      <dgm:prSet/>
      <dgm:spPr/>
      <dgm:t>
        <a:bodyPr/>
        <a:lstStyle/>
        <a:p>
          <a:endParaRPr lang="en-US"/>
        </a:p>
      </dgm:t>
    </dgm:pt>
    <dgm:pt modelId="{B673EBBC-61FB-497D-A807-E535775A9EF5}" type="sibTrans" cxnId="{A0A6C9C3-1F04-48A9-8429-030DF963509F}">
      <dgm:prSet/>
      <dgm:spPr/>
      <dgm:t>
        <a:bodyPr/>
        <a:lstStyle/>
        <a:p>
          <a:endParaRPr lang="en-US"/>
        </a:p>
      </dgm:t>
    </dgm:pt>
    <dgm:pt modelId="{4444B939-AE4C-4428-BAEF-2CF798630721}">
      <dgm:prSet/>
      <dgm:spPr/>
      <dgm:t>
        <a:bodyPr/>
        <a:lstStyle/>
        <a:p>
          <a:r>
            <a:rPr lang="en-US"/>
            <a:t>These can result in major changes to the language:</a:t>
          </a:r>
        </a:p>
      </dgm:t>
    </dgm:pt>
    <dgm:pt modelId="{F0CE1041-6A26-4909-B8FD-193A1BFEA02D}" type="parTrans" cxnId="{AFFAEBB2-F4D4-4019-B6D6-79CF0BAAB0C6}">
      <dgm:prSet/>
      <dgm:spPr/>
      <dgm:t>
        <a:bodyPr/>
        <a:lstStyle/>
        <a:p>
          <a:endParaRPr lang="en-US"/>
        </a:p>
      </dgm:t>
    </dgm:pt>
    <dgm:pt modelId="{E1C65615-5085-47BF-9B4D-DD57367D18BA}" type="sibTrans" cxnId="{AFFAEBB2-F4D4-4019-B6D6-79CF0BAAB0C6}">
      <dgm:prSet/>
      <dgm:spPr/>
      <dgm:t>
        <a:bodyPr/>
        <a:lstStyle/>
        <a:p>
          <a:endParaRPr lang="en-US"/>
        </a:p>
      </dgm:t>
    </dgm:pt>
    <dgm:pt modelId="{8CE9C907-472F-4E1C-B73F-88524943F836}">
      <dgm:prSet/>
      <dgm:spPr/>
      <dgm:t>
        <a:bodyPr/>
        <a:lstStyle/>
        <a:p>
          <a:r>
            <a:rPr lang="en-US"/>
            <a:t>ES6 (2015) changes:</a:t>
          </a:r>
        </a:p>
      </dgm:t>
    </dgm:pt>
    <dgm:pt modelId="{95BD3896-1EEF-43E3-8A71-5B9821E239F3}" type="parTrans" cxnId="{ED4969F7-F76A-48C9-AFAA-8727F8B0E0DA}">
      <dgm:prSet/>
      <dgm:spPr/>
      <dgm:t>
        <a:bodyPr/>
        <a:lstStyle/>
        <a:p>
          <a:endParaRPr lang="en-US"/>
        </a:p>
      </dgm:t>
    </dgm:pt>
    <dgm:pt modelId="{4C7A49E6-F96C-470A-A7CB-B04A9FD0263F}" type="sibTrans" cxnId="{ED4969F7-F76A-48C9-AFAA-8727F8B0E0DA}">
      <dgm:prSet/>
      <dgm:spPr/>
      <dgm:t>
        <a:bodyPr/>
        <a:lstStyle/>
        <a:p>
          <a:endParaRPr lang="en-US"/>
        </a:p>
      </dgm:t>
    </dgm:pt>
    <dgm:pt modelId="{1C2BDBB3-7830-44BB-8C22-AEBD7C52F231}">
      <dgm:prSet/>
      <dgm:spPr/>
      <dgm:t>
        <a:bodyPr/>
        <a:lstStyle/>
        <a:p>
          <a:r>
            <a:rPr lang="en-US"/>
            <a:t>Changing variable definitions from </a:t>
          </a:r>
          <a:r>
            <a:rPr lang="en-US" i="1"/>
            <a:t>var </a:t>
          </a:r>
          <a:r>
            <a:rPr lang="en-US"/>
            <a:t>to </a:t>
          </a:r>
          <a:r>
            <a:rPr lang="en-US" i="1"/>
            <a:t>let </a:t>
          </a:r>
          <a:r>
            <a:rPr lang="en-US"/>
            <a:t>and </a:t>
          </a:r>
          <a:r>
            <a:rPr lang="en-US" i="1"/>
            <a:t>const.</a:t>
          </a:r>
          <a:endParaRPr lang="en-US"/>
        </a:p>
      </dgm:t>
    </dgm:pt>
    <dgm:pt modelId="{4D628B34-E9A8-4FB9-A82A-B1D869A94CB2}" type="parTrans" cxnId="{9B963494-C183-4AF9-908D-349A7BEE540D}">
      <dgm:prSet/>
      <dgm:spPr/>
      <dgm:t>
        <a:bodyPr/>
        <a:lstStyle/>
        <a:p>
          <a:endParaRPr lang="en-US"/>
        </a:p>
      </dgm:t>
    </dgm:pt>
    <dgm:pt modelId="{20D424E1-C2C1-4777-9E43-D4765423E708}" type="sibTrans" cxnId="{9B963494-C183-4AF9-908D-349A7BEE540D}">
      <dgm:prSet/>
      <dgm:spPr/>
      <dgm:t>
        <a:bodyPr/>
        <a:lstStyle/>
        <a:p>
          <a:endParaRPr lang="en-US"/>
        </a:p>
      </dgm:t>
    </dgm:pt>
    <dgm:pt modelId="{3F9CF9EC-1C88-4006-8909-C9E39AB9A061}">
      <dgm:prSet/>
      <dgm:spPr/>
      <dgm:t>
        <a:bodyPr/>
        <a:lstStyle/>
        <a:p>
          <a:r>
            <a:rPr lang="en-US"/>
            <a:t>The introduction of multi-line strings</a:t>
          </a:r>
        </a:p>
      </dgm:t>
    </dgm:pt>
    <dgm:pt modelId="{167F29C4-3091-47BE-9CAC-EC5BA873C77E}" type="parTrans" cxnId="{6A29C0AD-816E-4F90-8F21-8206CF7FF76E}">
      <dgm:prSet/>
      <dgm:spPr/>
      <dgm:t>
        <a:bodyPr/>
        <a:lstStyle/>
        <a:p>
          <a:endParaRPr lang="en-US"/>
        </a:p>
      </dgm:t>
    </dgm:pt>
    <dgm:pt modelId="{82E765F9-091A-4399-83CB-AFA52680BB65}" type="sibTrans" cxnId="{6A29C0AD-816E-4F90-8F21-8206CF7FF76E}">
      <dgm:prSet/>
      <dgm:spPr/>
      <dgm:t>
        <a:bodyPr/>
        <a:lstStyle/>
        <a:p>
          <a:endParaRPr lang="en-US"/>
        </a:p>
      </dgm:t>
    </dgm:pt>
    <dgm:pt modelId="{1B6F9BC5-23E8-4423-B28B-1C3E0D70A963}">
      <dgm:prSet/>
      <dgm:spPr/>
      <dgm:t>
        <a:bodyPr/>
        <a:lstStyle/>
        <a:p>
          <a:r>
            <a:rPr lang="en-US"/>
            <a:t>A complete overhaul to asynchronous programming (Promises introduced)</a:t>
          </a:r>
        </a:p>
      </dgm:t>
    </dgm:pt>
    <dgm:pt modelId="{5E39D4D1-01A3-4F01-8936-7325ED9C9980}" type="parTrans" cxnId="{6FC121D0-907E-4262-BE21-F3AE799498BC}">
      <dgm:prSet/>
      <dgm:spPr/>
      <dgm:t>
        <a:bodyPr/>
        <a:lstStyle/>
        <a:p>
          <a:endParaRPr lang="en-US"/>
        </a:p>
      </dgm:t>
    </dgm:pt>
    <dgm:pt modelId="{36FB4B12-59F5-4249-8FC4-DF0635FB008E}" type="sibTrans" cxnId="{6FC121D0-907E-4262-BE21-F3AE799498BC}">
      <dgm:prSet/>
      <dgm:spPr/>
      <dgm:t>
        <a:bodyPr/>
        <a:lstStyle/>
        <a:p>
          <a:endParaRPr lang="en-US"/>
        </a:p>
      </dgm:t>
    </dgm:pt>
    <dgm:pt modelId="{449737F9-68AE-4FBF-8293-BCF099EB9A5B}">
      <dgm:prSet/>
      <dgm:spPr/>
      <dgm:t>
        <a:bodyPr/>
        <a:lstStyle/>
        <a:p>
          <a:r>
            <a:rPr lang="en-US"/>
            <a:t>ES8 (2017) changes:</a:t>
          </a:r>
        </a:p>
      </dgm:t>
    </dgm:pt>
    <dgm:pt modelId="{D174BA7A-8A9D-4BCC-ACC9-34064FEE486C}" type="parTrans" cxnId="{108CC18D-1D5F-4EA5-88C5-E93E0EAAD4DF}">
      <dgm:prSet/>
      <dgm:spPr/>
      <dgm:t>
        <a:bodyPr/>
        <a:lstStyle/>
        <a:p>
          <a:endParaRPr lang="en-US"/>
        </a:p>
      </dgm:t>
    </dgm:pt>
    <dgm:pt modelId="{B30405F2-A221-4F38-B407-8F4E3D341762}" type="sibTrans" cxnId="{108CC18D-1D5F-4EA5-88C5-E93E0EAAD4DF}">
      <dgm:prSet/>
      <dgm:spPr/>
      <dgm:t>
        <a:bodyPr/>
        <a:lstStyle/>
        <a:p>
          <a:endParaRPr lang="en-US"/>
        </a:p>
      </dgm:t>
    </dgm:pt>
    <dgm:pt modelId="{0BD569B3-BB33-46C2-9067-745AB0D06D34}">
      <dgm:prSet/>
      <dgm:spPr/>
      <dgm:t>
        <a:bodyPr/>
        <a:lstStyle/>
        <a:p>
          <a:r>
            <a:rPr lang="en-US"/>
            <a:t>Another overhaul of asynchronous programming (</a:t>
          </a:r>
          <a:r>
            <a:rPr lang="en-US" i="1"/>
            <a:t>async</a:t>
          </a:r>
          <a:r>
            <a:rPr lang="en-US"/>
            <a:t>/</a:t>
          </a:r>
          <a:r>
            <a:rPr lang="en-US" i="1"/>
            <a:t>await</a:t>
          </a:r>
          <a:r>
            <a:rPr lang="en-US"/>
            <a:t>)</a:t>
          </a:r>
        </a:p>
      </dgm:t>
    </dgm:pt>
    <dgm:pt modelId="{5F000254-D80C-48C4-BE8C-A5B7240870BB}" type="parTrans" cxnId="{066B5D22-9539-408D-BB14-03863B1E5EFD}">
      <dgm:prSet/>
      <dgm:spPr/>
      <dgm:t>
        <a:bodyPr/>
        <a:lstStyle/>
        <a:p>
          <a:endParaRPr lang="en-US"/>
        </a:p>
      </dgm:t>
    </dgm:pt>
    <dgm:pt modelId="{D2D5C967-D0D4-4B5E-A3FD-3A07FF707E39}" type="sibTrans" cxnId="{066B5D22-9539-408D-BB14-03863B1E5EFD}">
      <dgm:prSet/>
      <dgm:spPr/>
      <dgm:t>
        <a:bodyPr/>
        <a:lstStyle/>
        <a:p>
          <a:endParaRPr lang="en-US"/>
        </a:p>
      </dgm:t>
    </dgm:pt>
    <dgm:pt modelId="{17357B7D-2FA1-45BA-B42F-D925FF0AF43B}" type="pres">
      <dgm:prSet presAssocID="{B92A0C33-6640-4CEB-B174-857FE169C349}" presName="linear" presStyleCnt="0">
        <dgm:presLayoutVars>
          <dgm:animLvl val="lvl"/>
          <dgm:resizeHandles val="exact"/>
        </dgm:presLayoutVars>
      </dgm:prSet>
      <dgm:spPr/>
    </dgm:pt>
    <dgm:pt modelId="{56E8D325-D44E-48EF-B6C2-0BB644CEC757}" type="pres">
      <dgm:prSet presAssocID="{FBAB3FA1-D40C-4DFB-96A9-0CABB2E854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ED144F-64BB-418D-8DB4-496121F415B7}" type="pres">
      <dgm:prSet presAssocID="{B673EBBC-61FB-497D-A807-E535775A9EF5}" presName="spacer" presStyleCnt="0"/>
      <dgm:spPr/>
    </dgm:pt>
    <dgm:pt modelId="{FC3DC2B3-7ED4-4A52-B7C8-7770B188805B}" type="pres">
      <dgm:prSet presAssocID="{4444B939-AE4C-4428-BAEF-2CF7986307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6D6F0E0-2FE9-4AD9-8EE0-5388A0747FEE}" type="pres">
      <dgm:prSet presAssocID="{4444B939-AE4C-4428-BAEF-2CF79863072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A4FC61B-29A0-4566-92AE-14C7DBDEA272}" type="presOf" srcId="{B92A0C33-6640-4CEB-B174-857FE169C349}" destId="{17357B7D-2FA1-45BA-B42F-D925FF0AF43B}" srcOrd="0" destOrd="0" presId="urn:microsoft.com/office/officeart/2005/8/layout/vList2"/>
    <dgm:cxn modelId="{066B5D22-9539-408D-BB14-03863B1E5EFD}" srcId="{449737F9-68AE-4FBF-8293-BCF099EB9A5B}" destId="{0BD569B3-BB33-46C2-9067-745AB0D06D34}" srcOrd="0" destOrd="0" parTransId="{5F000254-D80C-48C4-BE8C-A5B7240870BB}" sibTransId="{D2D5C967-D0D4-4B5E-A3FD-3A07FF707E39}"/>
    <dgm:cxn modelId="{8EB4432A-0CC6-45AE-98A2-D3F9ABBE9C8C}" type="presOf" srcId="{449737F9-68AE-4FBF-8293-BCF099EB9A5B}" destId="{66D6F0E0-2FE9-4AD9-8EE0-5388A0747FEE}" srcOrd="0" destOrd="4" presId="urn:microsoft.com/office/officeart/2005/8/layout/vList2"/>
    <dgm:cxn modelId="{B546A85F-A9DC-4622-BB60-D6FABCB7EC7E}" type="presOf" srcId="{0BD569B3-BB33-46C2-9067-745AB0D06D34}" destId="{66D6F0E0-2FE9-4AD9-8EE0-5388A0747FEE}" srcOrd="0" destOrd="5" presId="urn:microsoft.com/office/officeart/2005/8/layout/vList2"/>
    <dgm:cxn modelId="{36742E6E-7506-46E2-85FF-9C8F773D2CB2}" type="presOf" srcId="{3F9CF9EC-1C88-4006-8909-C9E39AB9A061}" destId="{66D6F0E0-2FE9-4AD9-8EE0-5388A0747FEE}" srcOrd="0" destOrd="2" presId="urn:microsoft.com/office/officeart/2005/8/layout/vList2"/>
    <dgm:cxn modelId="{5CDC8554-71CE-4007-B221-380943F0657C}" type="presOf" srcId="{4444B939-AE4C-4428-BAEF-2CF798630721}" destId="{FC3DC2B3-7ED4-4A52-B7C8-7770B188805B}" srcOrd="0" destOrd="0" presId="urn:microsoft.com/office/officeart/2005/8/layout/vList2"/>
    <dgm:cxn modelId="{58583B77-F1FE-4F98-9BFC-7D6FF316DFBC}" type="presOf" srcId="{FBAB3FA1-D40C-4DFB-96A9-0CABB2E8549D}" destId="{56E8D325-D44E-48EF-B6C2-0BB644CEC757}" srcOrd="0" destOrd="0" presId="urn:microsoft.com/office/officeart/2005/8/layout/vList2"/>
    <dgm:cxn modelId="{108CC18D-1D5F-4EA5-88C5-E93E0EAAD4DF}" srcId="{4444B939-AE4C-4428-BAEF-2CF798630721}" destId="{449737F9-68AE-4FBF-8293-BCF099EB9A5B}" srcOrd="1" destOrd="0" parTransId="{D174BA7A-8A9D-4BCC-ACC9-34064FEE486C}" sibTransId="{B30405F2-A221-4F38-B407-8F4E3D341762}"/>
    <dgm:cxn modelId="{9B963494-C183-4AF9-908D-349A7BEE540D}" srcId="{8CE9C907-472F-4E1C-B73F-88524943F836}" destId="{1C2BDBB3-7830-44BB-8C22-AEBD7C52F231}" srcOrd="0" destOrd="0" parTransId="{4D628B34-E9A8-4FB9-A82A-B1D869A94CB2}" sibTransId="{20D424E1-C2C1-4777-9E43-D4765423E708}"/>
    <dgm:cxn modelId="{6A29C0AD-816E-4F90-8F21-8206CF7FF76E}" srcId="{8CE9C907-472F-4E1C-B73F-88524943F836}" destId="{3F9CF9EC-1C88-4006-8909-C9E39AB9A061}" srcOrd="1" destOrd="0" parTransId="{167F29C4-3091-47BE-9CAC-EC5BA873C77E}" sibTransId="{82E765F9-091A-4399-83CB-AFA52680BB65}"/>
    <dgm:cxn modelId="{AFFAEBB2-F4D4-4019-B6D6-79CF0BAAB0C6}" srcId="{B92A0C33-6640-4CEB-B174-857FE169C349}" destId="{4444B939-AE4C-4428-BAEF-2CF798630721}" srcOrd="1" destOrd="0" parTransId="{F0CE1041-6A26-4909-B8FD-193A1BFEA02D}" sibTransId="{E1C65615-5085-47BF-9B4D-DD57367D18BA}"/>
    <dgm:cxn modelId="{A0A6C9C3-1F04-48A9-8429-030DF963509F}" srcId="{B92A0C33-6640-4CEB-B174-857FE169C349}" destId="{FBAB3FA1-D40C-4DFB-96A9-0CABB2E8549D}" srcOrd="0" destOrd="0" parTransId="{E9C25930-5F21-432F-80D6-7B274D2859E0}" sibTransId="{B673EBBC-61FB-497D-A807-E535775A9EF5}"/>
    <dgm:cxn modelId="{6FC121D0-907E-4262-BE21-F3AE799498BC}" srcId="{8CE9C907-472F-4E1C-B73F-88524943F836}" destId="{1B6F9BC5-23E8-4423-B28B-1C3E0D70A963}" srcOrd="2" destOrd="0" parTransId="{5E39D4D1-01A3-4F01-8936-7325ED9C9980}" sibTransId="{36FB4B12-59F5-4249-8FC4-DF0635FB008E}"/>
    <dgm:cxn modelId="{47D4FBDD-1033-4C1F-9432-40F208E200CB}" type="presOf" srcId="{1B6F9BC5-23E8-4423-B28B-1C3E0D70A963}" destId="{66D6F0E0-2FE9-4AD9-8EE0-5388A0747FEE}" srcOrd="0" destOrd="3" presId="urn:microsoft.com/office/officeart/2005/8/layout/vList2"/>
    <dgm:cxn modelId="{D7B9C6EE-AD32-4CAB-A20B-8E238B713D37}" type="presOf" srcId="{1C2BDBB3-7830-44BB-8C22-AEBD7C52F231}" destId="{66D6F0E0-2FE9-4AD9-8EE0-5388A0747FEE}" srcOrd="0" destOrd="1" presId="urn:microsoft.com/office/officeart/2005/8/layout/vList2"/>
    <dgm:cxn modelId="{ED4969F7-F76A-48C9-AFAA-8727F8B0E0DA}" srcId="{4444B939-AE4C-4428-BAEF-2CF798630721}" destId="{8CE9C907-472F-4E1C-B73F-88524943F836}" srcOrd="0" destOrd="0" parTransId="{95BD3896-1EEF-43E3-8A71-5B9821E239F3}" sibTransId="{4C7A49E6-F96C-470A-A7CB-B04A9FD0263F}"/>
    <dgm:cxn modelId="{992E81F8-59B7-4501-89DF-A3FABA7E77E3}" type="presOf" srcId="{8CE9C907-472F-4E1C-B73F-88524943F836}" destId="{66D6F0E0-2FE9-4AD9-8EE0-5388A0747FEE}" srcOrd="0" destOrd="0" presId="urn:microsoft.com/office/officeart/2005/8/layout/vList2"/>
    <dgm:cxn modelId="{8D2DD198-A027-42A4-8BA8-8ACAF3123C2E}" type="presParOf" srcId="{17357B7D-2FA1-45BA-B42F-D925FF0AF43B}" destId="{56E8D325-D44E-48EF-B6C2-0BB644CEC757}" srcOrd="0" destOrd="0" presId="urn:microsoft.com/office/officeart/2005/8/layout/vList2"/>
    <dgm:cxn modelId="{ED0C40BF-B1E0-4540-B342-AB8881815F9F}" type="presParOf" srcId="{17357B7D-2FA1-45BA-B42F-D925FF0AF43B}" destId="{06ED144F-64BB-418D-8DB4-496121F415B7}" srcOrd="1" destOrd="0" presId="urn:microsoft.com/office/officeart/2005/8/layout/vList2"/>
    <dgm:cxn modelId="{8AF32EF3-11A8-45ED-9535-F8625B9AF038}" type="presParOf" srcId="{17357B7D-2FA1-45BA-B42F-D925FF0AF43B}" destId="{FC3DC2B3-7ED4-4A52-B7C8-7770B188805B}" srcOrd="2" destOrd="0" presId="urn:microsoft.com/office/officeart/2005/8/layout/vList2"/>
    <dgm:cxn modelId="{3F015891-7D32-4591-BB1E-E26DDF0EB3CE}" type="presParOf" srcId="{17357B7D-2FA1-45BA-B42F-D925FF0AF43B}" destId="{66D6F0E0-2FE9-4AD9-8EE0-5388A0747F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9D5851-9107-4393-BA89-8D651A4A9B0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0CC249-FD6F-480E-92FE-EBE2580D230A}">
      <dgm:prSet/>
      <dgm:spPr/>
      <dgm:t>
        <a:bodyPr/>
        <a:lstStyle/>
        <a:p>
          <a:r>
            <a:rPr lang="en-US" dirty="0"/>
            <a:t>string – both ' ' and " " can be used</a:t>
          </a:r>
        </a:p>
      </dgm:t>
    </dgm:pt>
    <dgm:pt modelId="{3B922121-3C52-4632-ADEE-8CEBDB1C04C0}" type="parTrans" cxnId="{36C16E79-4CBC-409D-8E7E-1F9F9C558469}">
      <dgm:prSet/>
      <dgm:spPr/>
      <dgm:t>
        <a:bodyPr/>
        <a:lstStyle/>
        <a:p>
          <a:endParaRPr lang="en-US"/>
        </a:p>
      </dgm:t>
    </dgm:pt>
    <dgm:pt modelId="{B5372446-8FAE-47D7-ABE0-843CBB4767DC}" type="sibTrans" cxnId="{36C16E79-4CBC-409D-8E7E-1F9F9C558469}">
      <dgm:prSet/>
      <dgm:spPr/>
      <dgm:t>
        <a:bodyPr/>
        <a:lstStyle/>
        <a:p>
          <a:endParaRPr lang="en-US"/>
        </a:p>
      </dgm:t>
    </dgm:pt>
    <dgm:pt modelId="{1E2230C3-3576-454D-8B02-654460A52121}">
      <dgm:prSet/>
      <dgm:spPr/>
      <dgm:t>
        <a:bodyPr/>
        <a:lstStyle/>
        <a:p>
          <a:r>
            <a:rPr lang="en-US" dirty="0"/>
            <a:t>number – used for whole numbers, decimal and negative numbers</a:t>
          </a:r>
        </a:p>
      </dgm:t>
    </dgm:pt>
    <dgm:pt modelId="{E65D6A77-DF79-4146-ADD2-6F8C792794E0}" type="parTrans" cxnId="{5BF5B426-37FB-4B2B-A761-534FD5793879}">
      <dgm:prSet/>
      <dgm:spPr/>
      <dgm:t>
        <a:bodyPr/>
        <a:lstStyle/>
        <a:p>
          <a:endParaRPr lang="en-US"/>
        </a:p>
      </dgm:t>
    </dgm:pt>
    <dgm:pt modelId="{058328E7-3650-4C74-8503-C68DBF3AD10F}" type="sibTrans" cxnId="{5BF5B426-37FB-4B2B-A761-534FD5793879}">
      <dgm:prSet/>
      <dgm:spPr/>
      <dgm:t>
        <a:bodyPr/>
        <a:lstStyle/>
        <a:p>
          <a:endParaRPr lang="en-US"/>
        </a:p>
      </dgm:t>
    </dgm:pt>
    <dgm:pt modelId="{A09D98FF-F743-43E4-912B-9659998211B0}">
      <dgm:prSet/>
      <dgm:spPr/>
      <dgm:t>
        <a:bodyPr/>
        <a:lstStyle/>
        <a:p>
          <a:r>
            <a:rPr lang="en-US" dirty="0" err="1"/>
            <a:t>boolean</a:t>
          </a:r>
          <a:r>
            <a:rPr lang="en-US" dirty="0"/>
            <a:t> – </a:t>
          </a:r>
          <a:r>
            <a:rPr lang="en-US" i="1" dirty="0"/>
            <a:t>true </a:t>
          </a:r>
          <a:r>
            <a:rPr lang="en-US" dirty="0"/>
            <a:t>or </a:t>
          </a:r>
          <a:r>
            <a:rPr lang="en-US" i="1" dirty="0"/>
            <a:t>false </a:t>
          </a:r>
          <a:endParaRPr lang="en-US" dirty="0"/>
        </a:p>
      </dgm:t>
    </dgm:pt>
    <dgm:pt modelId="{9B60789B-2906-411E-B7B8-ED59BD07DCDB}" type="parTrans" cxnId="{C20C69D5-3B84-4FA3-A869-DD50D3065D35}">
      <dgm:prSet/>
      <dgm:spPr/>
      <dgm:t>
        <a:bodyPr/>
        <a:lstStyle/>
        <a:p>
          <a:endParaRPr lang="en-US"/>
        </a:p>
      </dgm:t>
    </dgm:pt>
    <dgm:pt modelId="{2FF0FF6B-63B3-4556-B40D-E8EAE80EE6E3}" type="sibTrans" cxnId="{C20C69D5-3B84-4FA3-A869-DD50D3065D35}">
      <dgm:prSet/>
      <dgm:spPr/>
      <dgm:t>
        <a:bodyPr/>
        <a:lstStyle/>
        <a:p>
          <a:endParaRPr lang="en-US"/>
        </a:p>
      </dgm:t>
    </dgm:pt>
    <dgm:pt modelId="{357236F2-FCF5-44D4-A4BF-C7045E6A6179}">
      <dgm:prSet/>
      <dgm:spPr/>
      <dgm:t>
        <a:bodyPr/>
        <a:lstStyle/>
        <a:p>
          <a:r>
            <a:rPr lang="en-US" dirty="0"/>
            <a:t>undefined – represents lack of defined value, for example, a variable that's only declared, not initialized </a:t>
          </a:r>
        </a:p>
      </dgm:t>
    </dgm:pt>
    <dgm:pt modelId="{81F9C6E5-EBAA-4B2F-864F-4C91E9C9C733}" type="parTrans" cxnId="{0B208E2D-1EE6-436D-AFF8-323EF0AA3E69}">
      <dgm:prSet/>
      <dgm:spPr/>
      <dgm:t>
        <a:bodyPr/>
        <a:lstStyle/>
        <a:p>
          <a:endParaRPr lang="en-US"/>
        </a:p>
      </dgm:t>
    </dgm:pt>
    <dgm:pt modelId="{4CB51F82-39ED-4E6F-815D-E46EF137AD16}" type="sibTrans" cxnId="{0B208E2D-1EE6-436D-AFF8-323EF0AA3E69}">
      <dgm:prSet/>
      <dgm:spPr/>
      <dgm:t>
        <a:bodyPr/>
        <a:lstStyle/>
        <a:p>
          <a:endParaRPr lang="en-US"/>
        </a:p>
      </dgm:t>
    </dgm:pt>
    <dgm:pt modelId="{65AB74AD-175F-470B-A3DC-FB75A41CA3BC}">
      <dgm:prSet/>
      <dgm:spPr/>
      <dgm:t>
        <a:bodyPr/>
        <a:lstStyle/>
        <a:p>
          <a:r>
            <a:rPr lang="en-US" dirty="0"/>
            <a:t>object – example for a dog: {name: 'Fido', </a:t>
          </a:r>
          <a:r>
            <a:rPr lang="en-US" dirty="0" err="1"/>
            <a:t>colour</a:t>
          </a:r>
          <a:r>
            <a:rPr lang="en-US" dirty="0"/>
            <a:t>: 'brown'}</a:t>
          </a:r>
        </a:p>
      </dgm:t>
    </dgm:pt>
    <dgm:pt modelId="{EAAB8FF8-D539-40F7-8337-BF518D2FC205}" type="parTrans" cxnId="{B895856B-2F6E-4AB5-B154-6F68409FEDC0}">
      <dgm:prSet/>
      <dgm:spPr/>
      <dgm:t>
        <a:bodyPr/>
        <a:lstStyle/>
        <a:p>
          <a:endParaRPr lang="en-US"/>
        </a:p>
      </dgm:t>
    </dgm:pt>
    <dgm:pt modelId="{C3B51132-3CDC-4AD1-AB0B-74D225474AEF}" type="sibTrans" cxnId="{B895856B-2F6E-4AB5-B154-6F68409FEDC0}">
      <dgm:prSet/>
      <dgm:spPr/>
      <dgm:t>
        <a:bodyPr/>
        <a:lstStyle/>
        <a:p>
          <a:endParaRPr lang="en-US"/>
        </a:p>
      </dgm:t>
    </dgm:pt>
    <dgm:pt modelId="{70DB59B6-8FF1-497C-99B5-A9659BFC452A}">
      <dgm:prSet/>
      <dgm:spPr/>
      <dgm:t>
        <a:bodyPr/>
        <a:lstStyle/>
        <a:p>
          <a:r>
            <a:rPr lang="en-US" dirty="0"/>
            <a:t>null – created using the keyword </a:t>
          </a:r>
          <a:r>
            <a:rPr lang="en-US" i="1" dirty="0"/>
            <a:t>null</a:t>
          </a:r>
          <a:r>
            <a:rPr lang="en-US" dirty="0"/>
            <a:t>, null is actually considered an object by JavaScript</a:t>
          </a:r>
        </a:p>
      </dgm:t>
    </dgm:pt>
    <dgm:pt modelId="{AA01A8AB-ADD8-44C6-A4CD-18B27C17D824}" type="parTrans" cxnId="{E53DEC36-2411-446C-958A-8D357D6F8923}">
      <dgm:prSet/>
      <dgm:spPr/>
      <dgm:t>
        <a:bodyPr/>
        <a:lstStyle/>
        <a:p>
          <a:endParaRPr lang="en-US"/>
        </a:p>
      </dgm:t>
    </dgm:pt>
    <dgm:pt modelId="{707248DB-C459-4F11-8140-9243F024D1ED}" type="sibTrans" cxnId="{E53DEC36-2411-446C-958A-8D357D6F8923}">
      <dgm:prSet/>
      <dgm:spPr/>
      <dgm:t>
        <a:bodyPr/>
        <a:lstStyle/>
        <a:p>
          <a:endParaRPr lang="en-US"/>
        </a:p>
      </dgm:t>
    </dgm:pt>
    <dgm:pt modelId="{41E3EFB0-252E-4B35-BD4F-5A0AFC77E964}" type="pres">
      <dgm:prSet presAssocID="{4A9D5851-9107-4393-BA89-8D651A4A9B04}" presName="vert0" presStyleCnt="0">
        <dgm:presLayoutVars>
          <dgm:dir/>
          <dgm:animOne val="branch"/>
          <dgm:animLvl val="lvl"/>
        </dgm:presLayoutVars>
      </dgm:prSet>
      <dgm:spPr/>
    </dgm:pt>
    <dgm:pt modelId="{13314F81-7798-4479-A779-8E11A93000D1}" type="pres">
      <dgm:prSet presAssocID="{6B0CC249-FD6F-480E-92FE-EBE2580D230A}" presName="thickLine" presStyleLbl="alignNode1" presStyleIdx="0" presStyleCnt="6"/>
      <dgm:spPr/>
    </dgm:pt>
    <dgm:pt modelId="{EA50F0C5-2260-4DB2-AA4C-547E4961FF55}" type="pres">
      <dgm:prSet presAssocID="{6B0CC249-FD6F-480E-92FE-EBE2580D230A}" presName="horz1" presStyleCnt="0"/>
      <dgm:spPr/>
    </dgm:pt>
    <dgm:pt modelId="{FB278208-4BFC-40A7-B45E-900D9D3AAF68}" type="pres">
      <dgm:prSet presAssocID="{6B0CC249-FD6F-480E-92FE-EBE2580D230A}" presName="tx1" presStyleLbl="revTx" presStyleIdx="0" presStyleCnt="6"/>
      <dgm:spPr/>
    </dgm:pt>
    <dgm:pt modelId="{BA9F4DBF-444D-4C8B-85DE-258E3D53C486}" type="pres">
      <dgm:prSet presAssocID="{6B0CC249-FD6F-480E-92FE-EBE2580D230A}" presName="vert1" presStyleCnt="0"/>
      <dgm:spPr/>
    </dgm:pt>
    <dgm:pt modelId="{C08EA264-69E4-4488-A41D-EA20E4BD0938}" type="pres">
      <dgm:prSet presAssocID="{1E2230C3-3576-454D-8B02-654460A52121}" presName="thickLine" presStyleLbl="alignNode1" presStyleIdx="1" presStyleCnt="6"/>
      <dgm:spPr/>
    </dgm:pt>
    <dgm:pt modelId="{4039563E-7AB9-43A4-8EBD-35E724419A5B}" type="pres">
      <dgm:prSet presAssocID="{1E2230C3-3576-454D-8B02-654460A52121}" presName="horz1" presStyleCnt="0"/>
      <dgm:spPr/>
    </dgm:pt>
    <dgm:pt modelId="{5CB6A9CF-8F52-4443-8389-8F35200ECDB2}" type="pres">
      <dgm:prSet presAssocID="{1E2230C3-3576-454D-8B02-654460A52121}" presName="tx1" presStyleLbl="revTx" presStyleIdx="1" presStyleCnt="6"/>
      <dgm:spPr/>
    </dgm:pt>
    <dgm:pt modelId="{A8EBA4FB-B098-46B6-A68C-D0DFD1683A59}" type="pres">
      <dgm:prSet presAssocID="{1E2230C3-3576-454D-8B02-654460A52121}" presName="vert1" presStyleCnt="0"/>
      <dgm:spPr/>
    </dgm:pt>
    <dgm:pt modelId="{712A33E7-C03A-457A-85CE-27F1656A3396}" type="pres">
      <dgm:prSet presAssocID="{A09D98FF-F743-43E4-912B-9659998211B0}" presName="thickLine" presStyleLbl="alignNode1" presStyleIdx="2" presStyleCnt="6"/>
      <dgm:spPr/>
    </dgm:pt>
    <dgm:pt modelId="{E54E167F-60D0-4595-AEFA-09C5303B7A29}" type="pres">
      <dgm:prSet presAssocID="{A09D98FF-F743-43E4-912B-9659998211B0}" presName="horz1" presStyleCnt="0"/>
      <dgm:spPr/>
    </dgm:pt>
    <dgm:pt modelId="{FC41E533-1CC8-4BEA-854C-498F60314798}" type="pres">
      <dgm:prSet presAssocID="{A09D98FF-F743-43E4-912B-9659998211B0}" presName="tx1" presStyleLbl="revTx" presStyleIdx="2" presStyleCnt="6"/>
      <dgm:spPr/>
    </dgm:pt>
    <dgm:pt modelId="{82A32FF4-A9D3-4797-A0A6-C1C9602CFA0E}" type="pres">
      <dgm:prSet presAssocID="{A09D98FF-F743-43E4-912B-9659998211B0}" presName="vert1" presStyleCnt="0"/>
      <dgm:spPr/>
    </dgm:pt>
    <dgm:pt modelId="{9EADBD08-7485-444A-962C-44DB7A867A9E}" type="pres">
      <dgm:prSet presAssocID="{357236F2-FCF5-44D4-A4BF-C7045E6A6179}" presName="thickLine" presStyleLbl="alignNode1" presStyleIdx="3" presStyleCnt="6"/>
      <dgm:spPr/>
    </dgm:pt>
    <dgm:pt modelId="{9C266B1F-BD56-4BEC-89DB-EB62861496B5}" type="pres">
      <dgm:prSet presAssocID="{357236F2-FCF5-44D4-A4BF-C7045E6A6179}" presName="horz1" presStyleCnt="0"/>
      <dgm:spPr/>
    </dgm:pt>
    <dgm:pt modelId="{E8D0883A-7DD8-420D-B0D0-16845035AADF}" type="pres">
      <dgm:prSet presAssocID="{357236F2-FCF5-44D4-A4BF-C7045E6A6179}" presName="tx1" presStyleLbl="revTx" presStyleIdx="3" presStyleCnt="6"/>
      <dgm:spPr/>
    </dgm:pt>
    <dgm:pt modelId="{2BC43EB5-B93A-4787-A691-7CE5454AAA21}" type="pres">
      <dgm:prSet presAssocID="{357236F2-FCF5-44D4-A4BF-C7045E6A6179}" presName="vert1" presStyleCnt="0"/>
      <dgm:spPr/>
    </dgm:pt>
    <dgm:pt modelId="{7482B9F2-3941-4FB0-82AE-B9212FD370BE}" type="pres">
      <dgm:prSet presAssocID="{65AB74AD-175F-470B-A3DC-FB75A41CA3BC}" presName="thickLine" presStyleLbl="alignNode1" presStyleIdx="4" presStyleCnt="6"/>
      <dgm:spPr/>
    </dgm:pt>
    <dgm:pt modelId="{A7A31390-3653-4DA9-A812-798E9482266D}" type="pres">
      <dgm:prSet presAssocID="{65AB74AD-175F-470B-A3DC-FB75A41CA3BC}" presName="horz1" presStyleCnt="0"/>
      <dgm:spPr/>
    </dgm:pt>
    <dgm:pt modelId="{DB85BC76-2A72-4B10-87D2-048FCA0BBC8A}" type="pres">
      <dgm:prSet presAssocID="{65AB74AD-175F-470B-A3DC-FB75A41CA3BC}" presName="tx1" presStyleLbl="revTx" presStyleIdx="4" presStyleCnt="6"/>
      <dgm:spPr/>
    </dgm:pt>
    <dgm:pt modelId="{75816059-1800-4689-BB16-098E718A6262}" type="pres">
      <dgm:prSet presAssocID="{65AB74AD-175F-470B-A3DC-FB75A41CA3BC}" presName="vert1" presStyleCnt="0"/>
      <dgm:spPr/>
    </dgm:pt>
    <dgm:pt modelId="{19A84494-8DAC-498B-8CFB-0A9B7697EDF8}" type="pres">
      <dgm:prSet presAssocID="{70DB59B6-8FF1-497C-99B5-A9659BFC452A}" presName="thickLine" presStyleLbl="alignNode1" presStyleIdx="5" presStyleCnt="6"/>
      <dgm:spPr/>
    </dgm:pt>
    <dgm:pt modelId="{5F7DA69F-6A2E-4FB7-9B63-9BDFE934D864}" type="pres">
      <dgm:prSet presAssocID="{70DB59B6-8FF1-497C-99B5-A9659BFC452A}" presName="horz1" presStyleCnt="0"/>
      <dgm:spPr/>
    </dgm:pt>
    <dgm:pt modelId="{AE9E30D7-CE62-424D-835C-66C8BAA0797E}" type="pres">
      <dgm:prSet presAssocID="{70DB59B6-8FF1-497C-99B5-A9659BFC452A}" presName="tx1" presStyleLbl="revTx" presStyleIdx="5" presStyleCnt="6"/>
      <dgm:spPr/>
    </dgm:pt>
    <dgm:pt modelId="{167588F2-59D4-4FFB-A28D-96A1BD5610CE}" type="pres">
      <dgm:prSet presAssocID="{70DB59B6-8FF1-497C-99B5-A9659BFC452A}" presName="vert1" presStyleCnt="0"/>
      <dgm:spPr/>
    </dgm:pt>
  </dgm:ptLst>
  <dgm:cxnLst>
    <dgm:cxn modelId="{82564113-9778-4FB7-8D76-393E13FF0D0A}" type="presOf" srcId="{6B0CC249-FD6F-480E-92FE-EBE2580D230A}" destId="{FB278208-4BFC-40A7-B45E-900D9D3AAF68}" srcOrd="0" destOrd="0" presId="urn:microsoft.com/office/officeart/2008/layout/LinedList"/>
    <dgm:cxn modelId="{5BF5B426-37FB-4B2B-A761-534FD5793879}" srcId="{4A9D5851-9107-4393-BA89-8D651A4A9B04}" destId="{1E2230C3-3576-454D-8B02-654460A52121}" srcOrd="1" destOrd="0" parTransId="{E65D6A77-DF79-4146-ADD2-6F8C792794E0}" sibTransId="{058328E7-3650-4C74-8503-C68DBF3AD10F}"/>
    <dgm:cxn modelId="{0B208E2D-1EE6-436D-AFF8-323EF0AA3E69}" srcId="{4A9D5851-9107-4393-BA89-8D651A4A9B04}" destId="{357236F2-FCF5-44D4-A4BF-C7045E6A6179}" srcOrd="3" destOrd="0" parTransId="{81F9C6E5-EBAA-4B2F-864F-4C91E9C9C733}" sibTransId="{4CB51F82-39ED-4E6F-815D-E46EF137AD16}"/>
    <dgm:cxn modelId="{E53DEC36-2411-446C-958A-8D357D6F8923}" srcId="{4A9D5851-9107-4393-BA89-8D651A4A9B04}" destId="{70DB59B6-8FF1-497C-99B5-A9659BFC452A}" srcOrd="5" destOrd="0" parTransId="{AA01A8AB-ADD8-44C6-A4CD-18B27C17D824}" sibTransId="{707248DB-C459-4F11-8140-9243F024D1ED}"/>
    <dgm:cxn modelId="{5F8F893B-22BD-4418-9DF4-EFC436D398DA}" type="presOf" srcId="{A09D98FF-F743-43E4-912B-9659998211B0}" destId="{FC41E533-1CC8-4BEA-854C-498F60314798}" srcOrd="0" destOrd="0" presId="urn:microsoft.com/office/officeart/2008/layout/LinedList"/>
    <dgm:cxn modelId="{6B73F042-3CA5-4505-80D0-1CA7005048ED}" type="presOf" srcId="{4A9D5851-9107-4393-BA89-8D651A4A9B04}" destId="{41E3EFB0-252E-4B35-BD4F-5A0AFC77E964}" srcOrd="0" destOrd="0" presId="urn:microsoft.com/office/officeart/2008/layout/LinedList"/>
    <dgm:cxn modelId="{B895856B-2F6E-4AB5-B154-6F68409FEDC0}" srcId="{4A9D5851-9107-4393-BA89-8D651A4A9B04}" destId="{65AB74AD-175F-470B-A3DC-FB75A41CA3BC}" srcOrd="4" destOrd="0" parTransId="{EAAB8FF8-D539-40F7-8337-BF518D2FC205}" sibTransId="{C3B51132-3CDC-4AD1-AB0B-74D225474AEF}"/>
    <dgm:cxn modelId="{3683CF4F-1F8B-4F8E-AF85-C8117DE65E8B}" type="presOf" srcId="{70DB59B6-8FF1-497C-99B5-A9659BFC452A}" destId="{AE9E30D7-CE62-424D-835C-66C8BAA0797E}" srcOrd="0" destOrd="0" presId="urn:microsoft.com/office/officeart/2008/layout/LinedList"/>
    <dgm:cxn modelId="{36C16E79-4CBC-409D-8E7E-1F9F9C558469}" srcId="{4A9D5851-9107-4393-BA89-8D651A4A9B04}" destId="{6B0CC249-FD6F-480E-92FE-EBE2580D230A}" srcOrd="0" destOrd="0" parTransId="{3B922121-3C52-4632-ADEE-8CEBDB1C04C0}" sibTransId="{B5372446-8FAE-47D7-ABE0-843CBB4767DC}"/>
    <dgm:cxn modelId="{B5098D59-1447-4783-99C1-E0B04F38F65A}" type="presOf" srcId="{1E2230C3-3576-454D-8B02-654460A52121}" destId="{5CB6A9CF-8F52-4443-8389-8F35200ECDB2}" srcOrd="0" destOrd="0" presId="urn:microsoft.com/office/officeart/2008/layout/LinedList"/>
    <dgm:cxn modelId="{7A5CC593-5101-4C8F-B234-8DB8FE800E8E}" type="presOf" srcId="{357236F2-FCF5-44D4-A4BF-C7045E6A6179}" destId="{E8D0883A-7DD8-420D-B0D0-16845035AADF}" srcOrd="0" destOrd="0" presId="urn:microsoft.com/office/officeart/2008/layout/LinedList"/>
    <dgm:cxn modelId="{C20C69D5-3B84-4FA3-A869-DD50D3065D35}" srcId="{4A9D5851-9107-4393-BA89-8D651A4A9B04}" destId="{A09D98FF-F743-43E4-912B-9659998211B0}" srcOrd="2" destOrd="0" parTransId="{9B60789B-2906-411E-B7B8-ED59BD07DCDB}" sibTransId="{2FF0FF6B-63B3-4556-B40D-E8EAE80EE6E3}"/>
    <dgm:cxn modelId="{0959CDF6-4E1A-40FF-982D-7E59D1474DB8}" type="presOf" srcId="{65AB74AD-175F-470B-A3DC-FB75A41CA3BC}" destId="{DB85BC76-2A72-4B10-87D2-048FCA0BBC8A}" srcOrd="0" destOrd="0" presId="urn:microsoft.com/office/officeart/2008/layout/LinedList"/>
    <dgm:cxn modelId="{E4513477-2266-4BDF-8412-228F3A9193CE}" type="presParOf" srcId="{41E3EFB0-252E-4B35-BD4F-5A0AFC77E964}" destId="{13314F81-7798-4479-A779-8E11A93000D1}" srcOrd="0" destOrd="0" presId="urn:microsoft.com/office/officeart/2008/layout/LinedList"/>
    <dgm:cxn modelId="{37BDEC1F-5CD9-44CB-9149-F31BAD843FFD}" type="presParOf" srcId="{41E3EFB0-252E-4B35-BD4F-5A0AFC77E964}" destId="{EA50F0C5-2260-4DB2-AA4C-547E4961FF55}" srcOrd="1" destOrd="0" presId="urn:microsoft.com/office/officeart/2008/layout/LinedList"/>
    <dgm:cxn modelId="{92B79D19-3F58-460C-8A34-2C98603A5672}" type="presParOf" srcId="{EA50F0C5-2260-4DB2-AA4C-547E4961FF55}" destId="{FB278208-4BFC-40A7-B45E-900D9D3AAF68}" srcOrd="0" destOrd="0" presId="urn:microsoft.com/office/officeart/2008/layout/LinedList"/>
    <dgm:cxn modelId="{B74FE471-8264-477B-9F59-20FBEE9ED74D}" type="presParOf" srcId="{EA50F0C5-2260-4DB2-AA4C-547E4961FF55}" destId="{BA9F4DBF-444D-4C8B-85DE-258E3D53C486}" srcOrd="1" destOrd="0" presId="urn:microsoft.com/office/officeart/2008/layout/LinedList"/>
    <dgm:cxn modelId="{9C5C06E0-336F-42AD-99F3-2D48D12D2DCC}" type="presParOf" srcId="{41E3EFB0-252E-4B35-BD4F-5A0AFC77E964}" destId="{C08EA264-69E4-4488-A41D-EA20E4BD0938}" srcOrd="2" destOrd="0" presId="urn:microsoft.com/office/officeart/2008/layout/LinedList"/>
    <dgm:cxn modelId="{E88F4BD1-FC3F-4C51-9225-B286FBF63BAD}" type="presParOf" srcId="{41E3EFB0-252E-4B35-BD4F-5A0AFC77E964}" destId="{4039563E-7AB9-43A4-8EBD-35E724419A5B}" srcOrd="3" destOrd="0" presId="urn:microsoft.com/office/officeart/2008/layout/LinedList"/>
    <dgm:cxn modelId="{488D2924-874D-4B35-84F0-7E945A765C4A}" type="presParOf" srcId="{4039563E-7AB9-43A4-8EBD-35E724419A5B}" destId="{5CB6A9CF-8F52-4443-8389-8F35200ECDB2}" srcOrd="0" destOrd="0" presId="urn:microsoft.com/office/officeart/2008/layout/LinedList"/>
    <dgm:cxn modelId="{5F0BBC9B-B944-4DA9-A2D0-B6DF2154067D}" type="presParOf" srcId="{4039563E-7AB9-43A4-8EBD-35E724419A5B}" destId="{A8EBA4FB-B098-46B6-A68C-D0DFD1683A59}" srcOrd="1" destOrd="0" presId="urn:microsoft.com/office/officeart/2008/layout/LinedList"/>
    <dgm:cxn modelId="{31FAC654-2F8C-4631-892E-0282C9ECFF52}" type="presParOf" srcId="{41E3EFB0-252E-4B35-BD4F-5A0AFC77E964}" destId="{712A33E7-C03A-457A-85CE-27F1656A3396}" srcOrd="4" destOrd="0" presId="urn:microsoft.com/office/officeart/2008/layout/LinedList"/>
    <dgm:cxn modelId="{F8C4A40B-B11D-4C7C-9487-E8AE1B975193}" type="presParOf" srcId="{41E3EFB0-252E-4B35-BD4F-5A0AFC77E964}" destId="{E54E167F-60D0-4595-AEFA-09C5303B7A29}" srcOrd="5" destOrd="0" presId="urn:microsoft.com/office/officeart/2008/layout/LinedList"/>
    <dgm:cxn modelId="{442CBF42-B44C-47A5-9947-484795A971B4}" type="presParOf" srcId="{E54E167F-60D0-4595-AEFA-09C5303B7A29}" destId="{FC41E533-1CC8-4BEA-854C-498F60314798}" srcOrd="0" destOrd="0" presId="urn:microsoft.com/office/officeart/2008/layout/LinedList"/>
    <dgm:cxn modelId="{2D9FD026-A515-440B-A4BF-61456AC9DCBB}" type="presParOf" srcId="{E54E167F-60D0-4595-AEFA-09C5303B7A29}" destId="{82A32FF4-A9D3-4797-A0A6-C1C9602CFA0E}" srcOrd="1" destOrd="0" presId="urn:microsoft.com/office/officeart/2008/layout/LinedList"/>
    <dgm:cxn modelId="{4A55F07F-FE9A-4D1C-A981-46869B88888D}" type="presParOf" srcId="{41E3EFB0-252E-4B35-BD4F-5A0AFC77E964}" destId="{9EADBD08-7485-444A-962C-44DB7A867A9E}" srcOrd="6" destOrd="0" presId="urn:microsoft.com/office/officeart/2008/layout/LinedList"/>
    <dgm:cxn modelId="{E57104C9-1D26-47ED-A670-E9B9CDD50004}" type="presParOf" srcId="{41E3EFB0-252E-4B35-BD4F-5A0AFC77E964}" destId="{9C266B1F-BD56-4BEC-89DB-EB62861496B5}" srcOrd="7" destOrd="0" presId="urn:microsoft.com/office/officeart/2008/layout/LinedList"/>
    <dgm:cxn modelId="{2B776683-400F-4AA7-B26B-478164D8855D}" type="presParOf" srcId="{9C266B1F-BD56-4BEC-89DB-EB62861496B5}" destId="{E8D0883A-7DD8-420D-B0D0-16845035AADF}" srcOrd="0" destOrd="0" presId="urn:microsoft.com/office/officeart/2008/layout/LinedList"/>
    <dgm:cxn modelId="{C7863D14-295A-4D35-96DE-06528CAAAE8A}" type="presParOf" srcId="{9C266B1F-BD56-4BEC-89DB-EB62861496B5}" destId="{2BC43EB5-B93A-4787-A691-7CE5454AAA21}" srcOrd="1" destOrd="0" presId="urn:microsoft.com/office/officeart/2008/layout/LinedList"/>
    <dgm:cxn modelId="{930F666A-A02E-4517-9900-98AADB60D0DD}" type="presParOf" srcId="{41E3EFB0-252E-4B35-BD4F-5A0AFC77E964}" destId="{7482B9F2-3941-4FB0-82AE-B9212FD370BE}" srcOrd="8" destOrd="0" presId="urn:microsoft.com/office/officeart/2008/layout/LinedList"/>
    <dgm:cxn modelId="{8C16DA93-A061-440A-829D-76640691FF89}" type="presParOf" srcId="{41E3EFB0-252E-4B35-BD4F-5A0AFC77E964}" destId="{A7A31390-3653-4DA9-A812-798E9482266D}" srcOrd="9" destOrd="0" presId="urn:microsoft.com/office/officeart/2008/layout/LinedList"/>
    <dgm:cxn modelId="{541DB403-2F58-4C91-B0CC-EC2DC69CE4AB}" type="presParOf" srcId="{A7A31390-3653-4DA9-A812-798E9482266D}" destId="{DB85BC76-2A72-4B10-87D2-048FCA0BBC8A}" srcOrd="0" destOrd="0" presId="urn:microsoft.com/office/officeart/2008/layout/LinedList"/>
    <dgm:cxn modelId="{3A82E0EE-6F3F-4149-8DEB-DCB101FFCB9C}" type="presParOf" srcId="{A7A31390-3653-4DA9-A812-798E9482266D}" destId="{75816059-1800-4689-BB16-098E718A6262}" srcOrd="1" destOrd="0" presId="urn:microsoft.com/office/officeart/2008/layout/LinedList"/>
    <dgm:cxn modelId="{9188DF07-B907-4B39-848B-7D7CACEA8C75}" type="presParOf" srcId="{41E3EFB0-252E-4B35-BD4F-5A0AFC77E964}" destId="{19A84494-8DAC-498B-8CFB-0A9B7697EDF8}" srcOrd="10" destOrd="0" presId="urn:microsoft.com/office/officeart/2008/layout/LinedList"/>
    <dgm:cxn modelId="{6353BA1C-0A5B-4A37-95CC-DC1749783295}" type="presParOf" srcId="{41E3EFB0-252E-4B35-BD4F-5A0AFC77E964}" destId="{5F7DA69F-6A2E-4FB7-9B63-9BDFE934D864}" srcOrd="11" destOrd="0" presId="urn:microsoft.com/office/officeart/2008/layout/LinedList"/>
    <dgm:cxn modelId="{9D6C1789-1F08-4A3C-9EED-623A52E45ED5}" type="presParOf" srcId="{5F7DA69F-6A2E-4FB7-9B63-9BDFE934D864}" destId="{AE9E30D7-CE62-424D-835C-66C8BAA0797E}" srcOrd="0" destOrd="0" presId="urn:microsoft.com/office/officeart/2008/layout/LinedList"/>
    <dgm:cxn modelId="{041715A5-861E-47E0-B8DD-1496C44F4F21}" type="presParOf" srcId="{5F7DA69F-6A2E-4FB7-9B63-9BDFE934D864}" destId="{167588F2-59D4-4FFB-A28D-96A1BD5610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8D325-D44E-48EF-B6C2-0BB644CEC757}">
      <dsp:nvSpPr>
        <dsp:cNvPr id="0" name=""/>
        <dsp:cNvSpPr/>
      </dsp:nvSpPr>
      <dsp:spPr>
        <a:xfrm>
          <a:off x="0" y="196411"/>
          <a:ext cx="6002110" cy="75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Changes to the ECMAScript standard result in changes to the JavaScript language.</a:t>
          </a:r>
        </a:p>
      </dsp:txBody>
      <dsp:txXfrm>
        <a:off x="36896" y="233307"/>
        <a:ext cx="5928318" cy="682028"/>
      </dsp:txXfrm>
    </dsp:sp>
    <dsp:sp modelId="{FC3DC2B3-7ED4-4A52-B7C8-7770B188805B}">
      <dsp:nvSpPr>
        <dsp:cNvPr id="0" name=""/>
        <dsp:cNvSpPr/>
      </dsp:nvSpPr>
      <dsp:spPr>
        <a:xfrm>
          <a:off x="0" y="1006952"/>
          <a:ext cx="6002110" cy="7558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can result in major changes to the language:</a:t>
          </a:r>
        </a:p>
      </dsp:txBody>
      <dsp:txXfrm>
        <a:off x="36896" y="1043848"/>
        <a:ext cx="5928318" cy="682028"/>
      </dsp:txXfrm>
    </dsp:sp>
    <dsp:sp modelId="{66D6F0E0-2FE9-4AD9-8EE0-5388A0747FEE}">
      <dsp:nvSpPr>
        <dsp:cNvPr id="0" name=""/>
        <dsp:cNvSpPr/>
      </dsp:nvSpPr>
      <dsp:spPr>
        <a:xfrm>
          <a:off x="0" y="1762772"/>
          <a:ext cx="6002110" cy="1769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ES6 (2015) changes: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Changing variable definitions from </a:t>
          </a:r>
          <a:r>
            <a:rPr lang="en-US" sz="1500" i="1" kern="1200"/>
            <a:t>var </a:t>
          </a:r>
          <a:r>
            <a:rPr lang="en-US" sz="1500" kern="1200"/>
            <a:t>to </a:t>
          </a:r>
          <a:r>
            <a:rPr lang="en-US" sz="1500" i="1" kern="1200"/>
            <a:t>let </a:t>
          </a:r>
          <a:r>
            <a:rPr lang="en-US" sz="1500" kern="1200"/>
            <a:t>and </a:t>
          </a:r>
          <a:r>
            <a:rPr lang="en-US" sz="1500" i="1" kern="1200"/>
            <a:t>const.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The introduction of multi-line strings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 complete overhaul to asynchronous programming (Promises introduced)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ES8 (2017) changes: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Another overhaul of asynchronous programming (</a:t>
          </a:r>
          <a:r>
            <a:rPr lang="en-US" sz="1500" i="1" kern="1200"/>
            <a:t>async</a:t>
          </a:r>
          <a:r>
            <a:rPr lang="en-US" sz="1500" kern="1200"/>
            <a:t>/</a:t>
          </a:r>
          <a:r>
            <a:rPr lang="en-US" sz="1500" i="1" kern="1200"/>
            <a:t>await</a:t>
          </a:r>
          <a:r>
            <a:rPr lang="en-US" sz="1500" kern="1200"/>
            <a:t>)</a:t>
          </a:r>
        </a:p>
      </dsp:txBody>
      <dsp:txXfrm>
        <a:off x="0" y="1762772"/>
        <a:ext cx="6002110" cy="1769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14F81-7798-4479-A779-8E11A93000D1}">
      <dsp:nvSpPr>
        <dsp:cNvPr id="0" name=""/>
        <dsp:cNvSpPr/>
      </dsp:nvSpPr>
      <dsp:spPr>
        <a:xfrm>
          <a:off x="0" y="2047"/>
          <a:ext cx="54588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78208-4BFC-40A7-B45E-900D9D3AAF68}">
      <dsp:nvSpPr>
        <dsp:cNvPr id="0" name=""/>
        <dsp:cNvSpPr/>
      </dsp:nvSpPr>
      <dsp:spPr>
        <a:xfrm>
          <a:off x="0" y="2047"/>
          <a:ext cx="5458837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string – both ' ' and " " can be used</a:t>
          </a:r>
        </a:p>
      </dsp:txBody>
      <dsp:txXfrm>
        <a:off x="0" y="2047"/>
        <a:ext cx="5458837" cy="698070"/>
      </dsp:txXfrm>
    </dsp:sp>
    <dsp:sp modelId="{C08EA264-69E4-4488-A41D-EA20E4BD0938}">
      <dsp:nvSpPr>
        <dsp:cNvPr id="0" name=""/>
        <dsp:cNvSpPr/>
      </dsp:nvSpPr>
      <dsp:spPr>
        <a:xfrm>
          <a:off x="0" y="700118"/>
          <a:ext cx="54588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6A9CF-8F52-4443-8389-8F35200ECDB2}">
      <dsp:nvSpPr>
        <dsp:cNvPr id="0" name=""/>
        <dsp:cNvSpPr/>
      </dsp:nvSpPr>
      <dsp:spPr>
        <a:xfrm>
          <a:off x="0" y="700118"/>
          <a:ext cx="5458837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number – used for whole numbers, decimal and negative numbers</a:t>
          </a:r>
        </a:p>
      </dsp:txBody>
      <dsp:txXfrm>
        <a:off x="0" y="700118"/>
        <a:ext cx="5458837" cy="698070"/>
      </dsp:txXfrm>
    </dsp:sp>
    <dsp:sp modelId="{712A33E7-C03A-457A-85CE-27F1656A3396}">
      <dsp:nvSpPr>
        <dsp:cNvPr id="0" name=""/>
        <dsp:cNvSpPr/>
      </dsp:nvSpPr>
      <dsp:spPr>
        <a:xfrm>
          <a:off x="0" y="1398189"/>
          <a:ext cx="54588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1E533-1CC8-4BEA-854C-498F60314798}">
      <dsp:nvSpPr>
        <dsp:cNvPr id="0" name=""/>
        <dsp:cNvSpPr/>
      </dsp:nvSpPr>
      <dsp:spPr>
        <a:xfrm>
          <a:off x="0" y="1398189"/>
          <a:ext cx="5458837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boolean</a:t>
          </a:r>
          <a:r>
            <a:rPr lang="en-US" sz="1800" kern="1200" dirty="0"/>
            <a:t> – </a:t>
          </a:r>
          <a:r>
            <a:rPr lang="en-US" sz="1800" i="1" kern="1200" dirty="0"/>
            <a:t>true </a:t>
          </a:r>
          <a:r>
            <a:rPr lang="en-US" sz="1800" kern="1200" dirty="0"/>
            <a:t>or </a:t>
          </a:r>
          <a:r>
            <a:rPr lang="en-US" sz="1800" i="1" kern="1200" dirty="0"/>
            <a:t>false </a:t>
          </a:r>
          <a:endParaRPr lang="en-US" sz="1800" kern="1200" dirty="0"/>
        </a:p>
      </dsp:txBody>
      <dsp:txXfrm>
        <a:off x="0" y="1398189"/>
        <a:ext cx="5458837" cy="698070"/>
      </dsp:txXfrm>
    </dsp:sp>
    <dsp:sp modelId="{9EADBD08-7485-444A-962C-44DB7A867A9E}">
      <dsp:nvSpPr>
        <dsp:cNvPr id="0" name=""/>
        <dsp:cNvSpPr/>
      </dsp:nvSpPr>
      <dsp:spPr>
        <a:xfrm>
          <a:off x="0" y="2096260"/>
          <a:ext cx="54588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0883A-7DD8-420D-B0D0-16845035AADF}">
      <dsp:nvSpPr>
        <dsp:cNvPr id="0" name=""/>
        <dsp:cNvSpPr/>
      </dsp:nvSpPr>
      <dsp:spPr>
        <a:xfrm>
          <a:off x="0" y="2096260"/>
          <a:ext cx="5458837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undefined – represents lack of defined value, for example, a variable that's only declared, not initialized </a:t>
          </a:r>
        </a:p>
      </dsp:txBody>
      <dsp:txXfrm>
        <a:off x="0" y="2096260"/>
        <a:ext cx="5458837" cy="698070"/>
      </dsp:txXfrm>
    </dsp:sp>
    <dsp:sp modelId="{7482B9F2-3941-4FB0-82AE-B9212FD370BE}">
      <dsp:nvSpPr>
        <dsp:cNvPr id="0" name=""/>
        <dsp:cNvSpPr/>
      </dsp:nvSpPr>
      <dsp:spPr>
        <a:xfrm>
          <a:off x="0" y="2794330"/>
          <a:ext cx="545883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5BC76-2A72-4B10-87D2-048FCA0BBC8A}">
      <dsp:nvSpPr>
        <dsp:cNvPr id="0" name=""/>
        <dsp:cNvSpPr/>
      </dsp:nvSpPr>
      <dsp:spPr>
        <a:xfrm>
          <a:off x="0" y="2794330"/>
          <a:ext cx="5458837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 – example for a dog: {name: 'Fido', </a:t>
          </a:r>
          <a:r>
            <a:rPr lang="en-US" sz="1800" kern="1200" dirty="0" err="1"/>
            <a:t>colour</a:t>
          </a:r>
          <a:r>
            <a:rPr lang="en-US" sz="1800" kern="1200" dirty="0"/>
            <a:t>: 'brown'}</a:t>
          </a:r>
        </a:p>
      </dsp:txBody>
      <dsp:txXfrm>
        <a:off x="0" y="2794330"/>
        <a:ext cx="5458837" cy="698070"/>
      </dsp:txXfrm>
    </dsp:sp>
    <dsp:sp modelId="{19A84494-8DAC-498B-8CFB-0A9B7697EDF8}">
      <dsp:nvSpPr>
        <dsp:cNvPr id="0" name=""/>
        <dsp:cNvSpPr/>
      </dsp:nvSpPr>
      <dsp:spPr>
        <a:xfrm>
          <a:off x="0" y="3492401"/>
          <a:ext cx="54588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E30D7-CE62-424D-835C-66C8BAA0797E}">
      <dsp:nvSpPr>
        <dsp:cNvPr id="0" name=""/>
        <dsp:cNvSpPr/>
      </dsp:nvSpPr>
      <dsp:spPr>
        <a:xfrm>
          <a:off x="0" y="3492401"/>
          <a:ext cx="5458837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null – created using the keyword </a:t>
          </a:r>
          <a:r>
            <a:rPr lang="en-US" sz="1800" i="1" kern="1200" dirty="0"/>
            <a:t>null</a:t>
          </a:r>
          <a:r>
            <a:rPr lang="en-US" sz="1800" kern="1200" dirty="0"/>
            <a:t>, null is actually considered an object by JavaScript</a:t>
          </a:r>
        </a:p>
      </dsp:txBody>
      <dsp:txXfrm>
        <a:off x="0" y="3492401"/>
        <a:ext cx="5458837" cy="69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ea typeface="Calibri"/>
                <a:cs typeface="Calibri"/>
              </a:rPr>
              <a:t>Intro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latin typeface="Arial"/>
                <a:cs typeface="Arial"/>
              </a:rPr>
              <a:t>Run By: CREATE Club UTSC</a:t>
            </a:r>
          </a:p>
          <a:p>
            <a:r>
              <a:rPr lang="en-US">
                <a:latin typeface="Arial"/>
                <a:cs typeface="Arial"/>
              </a:rPr>
              <a:t>PowerPoint By: Alexander Caza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File:JavaScript-logo.png - Wikipedia">
            <a:extLst>
              <a:ext uri="{FF2B5EF4-FFF2-40B4-BE49-F238E27FC236}">
                <a16:creationId xmlns:a16="http://schemas.microsoft.com/office/drawing/2014/main" id="{9420929D-DC72-9BD5-B700-74E452EA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6" b="-6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 dirty="0"/>
              <a:t>Logical Operators</a:t>
            </a:r>
            <a:endParaRPr lang="en-US" sz="4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Arial"/>
                <a:ea typeface="Verdana"/>
                <a:cs typeface="Arial"/>
              </a:rPr>
              <a:t>Or: ||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And: &amp;&amp;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Equal: === (IMPORTANT: 3 signs not 2)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Not equal: !==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Invert the truthiness of a boolean value or expression: !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Arial"/>
              <a:ea typeface="Verdana"/>
              <a:cs typeface="Arial"/>
            </a:endParaRPr>
          </a:p>
          <a:p>
            <a:r>
              <a:rPr lang="en-US" sz="2000">
                <a:latin typeface="Arial"/>
                <a:ea typeface="Verdana"/>
                <a:cs typeface="Arial"/>
              </a:rPr>
              <a:t>Less than: &lt;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Greater than: &gt;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Less than or equal to: &lt;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Greater than or equal to: &gt;=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3885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331" y="540167"/>
            <a:ext cx="2824070" cy="2135867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Control flow:</a:t>
            </a:r>
            <a:endParaRPr lang="en-US" sz="4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13232"/>
            <a:ext cx="422899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8E37DF8-46AE-192E-4DC1-B242CAE6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5" y="2047558"/>
            <a:ext cx="7400808" cy="40704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331" y="2880452"/>
            <a:ext cx="2824070" cy="309544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latin typeface="Arial"/>
              <a:ea typeface="Verdana"/>
              <a:cs typeface="Arial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b="1"/>
              <a:t>Ternary Operator (?)</a:t>
            </a:r>
            <a:endParaRPr lang="en-US" dirty="0"/>
          </a:p>
        </p:txBody>
      </p:sp>
      <p:pic>
        <p:nvPicPr>
          <p:cNvPr id="4" name="Picture 3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DCA83C37-304B-10BF-5608-BDC6CFE8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48697"/>
            <a:ext cx="9875259" cy="1678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Arial"/>
                <a:ea typeface="Verdana"/>
                <a:cs typeface="Arial"/>
              </a:rPr>
              <a:t>A concise way to write a binary decision</a:t>
            </a:r>
            <a:endParaRPr lang="en-US" sz="2000">
              <a:latin typeface="Aptos" panose="020B0004020202020204"/>
              <a:ea typeface="Verdana"/>
              <a:cs typeface="Arial"/>
            </a:endParaRPr>
          </a:p>
          <a:p>
            <a:r>
              <a:rPr lang="en-US" sz="2000">
                <a:latin typeface="Arial"/>
                <a:ea typeface="Verdana"/>
                <a:cs typeface="Arial"/>
              </a:rPr>
              <a:t>Format: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rial"/>
                <a:ea typeface="Verdana"/>
                <a:cs typeface="Arial"/>
              </a:rPr>
              <a:t>condition ? expression to execute if true : expression to execute if false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18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Switch Statement</a:t>
            </a:r>
            <a:endParaRPr lang="en-US" sz="480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97E227F-0CA0-2648-2ECD-547E3A78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11" y="895610"/>
            <a:ext cx="4754538" cy="5058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latin typeface="Arial"/>
                <a:ea typeface="Verdana"/>
                <a:cs typeface="Arial"/>
              </a:rPr>
              <a:t>An alternative to long if, else if, else chains</a:t>
            </a:r>
            <a:endParaRPr lang="en-US" sz="1800">
              <a:latin typeface="Aptos"/>
              <a:ea typeface="Verdana"/>
              <a:cs typeface="Arial"/>
            </a:endParaRPr>
          </a:p>
          <a:p>
            <a:r>
              <a:rPr lang="en-US" sz="1800" i="1">
                <a:latin typeface="Arial"/>
                <a:ea typeface="Verdana"/>
                <a:cs typeface="Arial"/>
              </a:rPr>
              <a:t>break</a:t>
            </a:r>
            <a:r>
              <a:rPr lang="en-US" sz="1800">
                <a:latin typeface="Arial"/>
                <a:ea typeface="Verdana"/>
                <a:cs typeface="Arial"/>
              </a:rPr>
              <a:t>: required or all the statements would be checked and possibly run</a:t>
            </a:r>
          </a:p>
          <a:p>
            <a:r>
              <a:rPr lang="en-US" sz="1800" i="1">
                <a:latin typeface="Arial"/>
                <a:ea typeface="Verdana"/>
                <a:cs typeface="Arial"/>
              </a:rPr>
              <a:t>default</a:t>
            </a:r>
            <a:r>
              <a:rPr lang="en-US" sz="1800">
                <a:latin typeface="Arial"/>
                <a:ea typeface="Verdana"/>
                <a:cs typeface="Arial"/>
              </a:rPr>
              <a:t>: equivalent to </a:t>
            </a:r>
            <a:r>
              <a:rPr lang="en-US" sz="1800" i="1">
                <a:latin typeface="Arial"/>
                <a:ea typeface="Verdana"/>
                <a:cs typeface="Arial"/>
              </a:rPr>
              <a:t>else </a:t>
            </a:r>
            <a:r>
              <a:rPr lang="en-US" sz="1800">
                <a:latin typeface="Arial"/>
                <a:ea typeface="Verdana"/>
                <a:cs typeface="Arial"/>
              </a:rPr>
              <a:t>in an if statement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80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65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/>
              <a:t>Truthy and </a:t>
            </a:r>
            <a:r>
              <a:rPr lang="en-US" b="1" err="1"/>
              <a:t>Falsy</a:t>
            </a:r>
            <a:r>
              <a:rPr lang="en-US" b="1"/>
              <a:t> Values</a:t>
            </a:r>
            <a:endParaRPr lang="en-US" dirty="0"/>
          </a:p>
          <a:p>
            <a:endParaRPr lang="en-US" b="1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B9A27813-EF18-3D7C-D759-19E42730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82879"/>
            <a:ext cx="4777381" cy="332249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rial"/>
                <a:ea typeface="Verdana"/>
                <a:cs typeface="Arial"/>
              </a:rPr>
              <a:t>JavaScript views certain values as true or false</a:t>
            </a:r>
          </a:p>
          <a:p>
            <a:endParaRPr lang="en-US">
              <a:latin typeface="Arial"/>
              <a:ea typeface="Verdana"/>
              <a:cs typeface="Arial"/>
            </a:endParaRPr>
          </a:p>
          <a:p>
            <a:r>
              <a:rPr lang="en-US" err="1">
                <a:latin typeface="Arial"/>
                <a:ea typeface="Verdana"/>
                <a:cs typeface="Arial"/>
              </a:rPr>
              <a:t>Falsy</a:t>
            </a:r>
            <a:r>
              <a:rPr lang="en-US">
                <a:latin typeface="Arial"/>
                <a:ea typeface="Verdana"/>
                <a:cs typeface="Arial"/>
              </a:rPr>
              <a:t> values: </a:t>
            </a:r>
            <a:r>
              <a:rPr lang="en-US" i="1">
                <a:latin typeface="Arial"/>
                <a:ea typeface="Verdana"/>
                <a:cs typeface="Arial"/>
              </a:rPr>
              <a:t>false</a:t>
            </a:r>
            <a:r>
              <a:rPr lang="en-US">
                <a:latin typeface="Arial"/>
                <a:ea typeface="Verdana"/>
                <a:cs typeface="Arial"/>
              </a:rPr>
              <a:t>, </a:t>
            </a:r>
            <a:r>
              <a:rPr lang="en-US" i="1">
                <a:latin typeface="Arial"/>
                <a:ea typeface="Verdana"/>
                <a:cs typeface="Arial"/>
              </a:rPr>
              <a:t>0</a:t>
            </a:r>
            <a:r>
              <a:rPr lang="en-US">
                <a:latin typeface="Arial"/>
                <a:ea typeface="Verdana"/>
                <a:cs typeface="Arial"/>
              </a:rPr>
              <a:t>, empty strings, </a:t>
            </a:r>
            <a:r>
              <a:rPr lang="en-US" i="1">
                <a:latin typeface="Arial"/>
                <a:ea typeface="Verdana"/>
                <a:cs typeface="Arial"/>
              </a:rPr>
              <a:t>null</a:t>
            </a:r>
            <a:r>
              <a:rPr lang="en-US">
                <a:latin typeface="Arial"/>
                <a:ea typeface="Verdana"/>
                <a:cs typeface="Arial"/>
              </a:rPr>
              <a:t>, </a:t>
            </a:r>
            <a:r>
              <a:rPr lang="en-US" i="1">
                <a:latin typeface="Arial"/>
                <a:ea typeface="Verdana"/>
                <a:cs typeface="Arial"/>
              </a:rPr>
              <a:t>undefined </a:t>
            </a:r>
            <a:r>
              <a:rPr lang="en-US">
                <a:latin typeface="Arial"/>
                <a:ea typeface="Verdana"/>
                <a:cs typeface="Arial"/>
              </a:rPr>
              <a:t>and </a:t>
            </a:r>
            <a:r>
              <a:rPr lang="en-US" i="1" err="1">
                <a:latin typeface="Arial"/>
                <a:ea typeface="Verdana"/>
                <a:cs typeface="Arial"/>
              </a:rPr>
              <a:t>NaN</a:t>
            </a:r>
            <a:r>
              <a:rPr lang="en-US" i="1">
                <a:latin typeface="Arial"/>
                <a:ea typeface="Verdana"/>
                <a:cs typeface="Arial"/>
              </a:rPr>
              <a:t> </a:t>
            </a:r>
            <a:r>
              <a:rPr lang="en-US">
                <a:latin typeface="Arial"/>
                <a:ea typeface="Verdana"/>
                <a:cs typeface="Arial"/>
              </a:rPr>
              <a:t>(not a number)</a:t>
            </a:r>
            <a:endParaRPr lang="en-US" i="1">
              <a:latin typeface="Arial"/>
              <a:ea typeface="Verdana"/>
              <a:cs typeface="Arial"/>
            </a:endParaRPr>
          </a:p>
          <a:p>
            <a:endParaRPr lang="en-US">
              <a:latin typeface="Arial"/>
              <a:ea typeface="Verdana"/>
              <a:cs typeface="Arial"/>
            </a:endParaRPr>
          </a:p>
          <a:p>
            <a:r>
              <a:rPr lang="en-US">
                <a:latin typeface="Arial"/>
                <a:ea typeface="Verdana"/>
                <a:cs typeface="Arial"/>
              </a:rPr>
              <a:t>Every other value evaluates as true</a:t>
            </a:r>
          </a:p>
          <a:p>
            <a:endParaRPr lang="en-US" b="1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b="1" i="1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02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Error Handling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CF2D7F4-EEB4-1E94-17A3-1466CDD29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944" y="2072640"/>
            <a:ext cx="10256236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 (Basic)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F540E-3D78-9C2C-B2C1-F6B5ECFD0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Uses the function keyword</a:t>
            </a:r>
          </a:p>
        </p:txBody>
      </p:sp>
      <p:pic>
        <p:nvPicPr>
          <p:cNvPr id="7" name="Picture 6" descr="A computer screen shot of a black background with colorful text&#10;&#10;Description automatically generated">
            <a:extLst>
              <a:ext uri="{FF2B5EF4-FFF2-40B4-BE49-F238E27FC236}">
                <a16:creationId xmlns:a16="http://schemas.microsoft.com/office/drawing/2014/main" id="{2E1EFC9A-AAFF-ABDB-57B8-4CAE1D60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174815"/>
            <a:ext cx="11420856" cy="40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/>
              <a:t>Anonymous Functions</a:t>
            </a:r>
            <a:endParaRPr lang="en-US" sz="3700"/>
          </a:p>
          <a:p>
            <a:endParaRPr lang="en-US" sz="3700" b="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Arial"/>
                <a:ea typeface="Verdana"/>
                <a:cs typeface="Arial"/>
              </a:rPr>
              <a:t>In JavaScript, functions can be nameless and assigned to a regular variable.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These are called anonymous functions.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Invoked by calling the variable that stores it, followed by parentheses.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These functions can still take parameters.</a:t>
            </a:r>
          </a:p>
          <a:p>
            <a:pPr marL="0" indent="0">
              <a:buNone/>
            </a:pPr>
            <a:endParaRPr lang="en-US" sz="2000" b="1" i="1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Arial"/>
              <a:ea typeface="Verdana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92389A8D-B0D6-9985-5136-63B1BCAC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7" r="10926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/>
              <a:t>Arrow Functions</a:t>
            </a:r>
            <a:endParaRPr lang="en-US" sz="3600"/>
          </a:p>
          <a:p>
            <a:endParaRPr lang="en-US" sz="36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B16B916-0527-5273-CD50-B06C30B5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37" y="650494"/>
            <a:ext cx="4924831" cy="53241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latin typeface="Arial"/>
                <a:ea typeface="Verdana"/>
                <a:cs typeface="Arial"/>
              </a:rPr>
              <a:t>Introduced in ES6.</a:t>
            </a:r>
            <a:endParaRPr lang="en-US" sz="1500">
              <a:latin typeface="Aptos" panose="020B0004020202020204"/>
              <a:ea typeface="Verdana"/>
              <a:cs typeface="Arial"/>
            </a:endParaRPr>
          </a:p>
          <a:p>
            <a:r>
              <a:rPr lang="en-US" sz="1500">
                <a:latin typeface="Arial"/>
                <a:ea typeface="Verdana"/>
                <a:cs typeface="Arial"/>
              </a:rPr>
              <a:t>Clean and concise but somewhat challenging to get used to.</a:t>
            </a:r>
            <a:endParaRPr lang="en-US" sz="1500">
              <a:latin typeface="Aptos" panose="020B0004020202020204"/>
              <a:ea typeface="Verdana"/>
              <a:cs typeface="Arial"/>
            </a:endParaRPr>
          </a:p>
          <a:p>
            <a:r>
              <a:rPr lang="en-US" sz="1500">
                <a:latin typeface="Arial"/>
                <a:ea typeface="Verdana"/>
                <a:cs typeface="Arial"/>
              </a:rPr>
              <a:t>No need for the function keyword and uses a fat arrow =&gt; to separate the parameter(s) from the body.</a:t>
            </a:r>
            <a:endParaRPr lang="en-US" sz="1500"/>
          </a:p>
          <a:p>
            <a:r>
              <a:rPr lang="en-US" sz="1500">
                <a:latin typeface="Arial"/>
                <a:ea typeface="Verdana"/>
                <a:cs typeface="Arial"/>
              </a:rPr>
              <a:t>Arrow functions with a single parameter do not require () around the parameter list.</a:t>
            </a:r>
            <a:endParaRPr lang="en-US" sz="1500"/>
          </a:p>
          <a:p>
            <a:r>
              <a:rPr lang="en-US" sz="1500">
                <a:latin typeface="Arial"/>
                <a:ea typeface="Verdana"/>
                <a:cs typeface="Arial"/>
              </a:rPr>
              <a:t>Arrow functions with a single expression can use the concise function body which returns the result of the expression without the return keyword.</a:t>
            </a:r>
            <a:endParaRPr lang="en-US" sz="1500"/>
          </a:p>
          <a:p>
            <a:endParaRPr lang="en-US" sz="1500" b="1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sz="1500" b="1" i="1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150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500">
              <a:latin typeface="Arial"/>
              <a:ea typeface="Verdana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9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/>
              <a:t>For Loop</a:t>
            </a:r>
            <a:endParaRPr lang="en-US" dirty="0"/>
          </a:p>
          <a:p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sz="2000" b="1" i="1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Arial"/>
              <a:ea typeface="Verdana"/>
              <a:cs typeface="Arial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73C6535-21FF-73C3-A556-D28E62D8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2217650"/>
            <a:ext cx="6155141" cy="24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4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latin typeface="Arial"/>
                <a:ea typeface="Verdana"/>
                <a:cs typeface="Arial"/>
              </a:rPr>
              <a:t>Invented by Brendan Eich in 1995 for the Netscape 2 web browser.</a:t>
            </a:r>
          </a:p>
          <a:p>
            <a:r>
              <a:rPr lang="en-US" sz="1700">
                <a:latin typeface="Arial"/>
                <a:ea typeface="Verdana"/>
                <a:cs typeface="Arial"/>
              </a:rPr>
              <a:t>99% of websites use JavaScript on the client side for webpage behavior</a:t>
            </a:r>
          </a:p>
          <a:p>
            <a:r>
              <a:rPr lang="en-US" sz="1700">
                <a:latin typeface="Arial"/>
                <a:ea typeface="Verdana"/>
                <a:cs typeface="Arial"/>
              </a:rPr>
              <a:t>High-level language</a:t>
            </a:r>
          </a:p>
          <a:p>
            <a:r>
              <a:rPr lang="en-US" sz="1700">
                <a:latin typeface="Arial"/>
                <a:ea typeface="Verdana"/>
                <a:cs typeface="Arial"/>
              </a:rPr>
              <a:t>Conforms to the ECMAScript standard, a standard for scripting languages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latin typeface="Arial"/>
                <a:ea typeface="Verdana"/>
                <a:cs typeface="Arial"/>
              </a:rPr>
              <a:t>This ensure the interoperability of web pages across different web browsers.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latin typeface="Arial"/>
                <a:ea typeface="Verdana"/>
                <a:cs typeface="Arial"/>
              </a:rPr>
              <a:t>Managed and updated by a team in the non-profit </a:t>
            </a:r>
            <a:r>
              <a:rPr lang="en-US" sz="1700">
                <a:ea typeface="+mn-lt"/>
                <a:cs typeface="+mn-lt"/>
              </a:rPr>
              <a:t>European Computer Manufacturers Association.</a:t>
            </a:r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67A8C166-6CED-4D23-2A02-5ECA1DB0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34" r="1126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7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 b="1"/>
              <a:t>While Loop / Do-while Loop</a:t>
            </a:r>
            <a:endParaRPr lang="en-US" sz="4800"/>
          </a:p>
          <a:p>
            <a:endParaRPr lang="en-US" sz="4800" b="1" dirty="0"/>
          </a:p>
        </p:txBody>
      </p:sp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D779FA9-ED54-C437-2E5E-0E6B2319C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195790"/>
            <a:ext cx="5468347" cy="44576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sz="1800" b="1" i="1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180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45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 b="1"/>
              <a:t>Arrays</a:t>
            </a:r>
            <a:endParaRPr lang="en-US" sz="5400"/>
          </a:p>
          <a:p>
            <a:endParaRPr lang="en-US" sz="5400" b="1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8B13DE-A582-1680-A361-FE71483C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023316"/>
            <a:ext cx="5458968" cy="28113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latin typeface="Arial"/>
                <a:ea typeface="Verdana"/>
                <a:cs typeface="Arial"/>
              </a:rPr>
              <a:t>You can mix different data types in a single array</a:t>
            </a:r>
          </a:p>
          <a:p>
            <a:r>
              <a:rPr lang="en-US" sz="1700">
                <a:latin typeface="Arial"/>
                <a:ea typeface="Verdana"/>
                <a:cs typeface="Arial"/>
              </a:rPr>
              <a:t>Mutable – the contents of an array declared with </a:t>
            </a:r>
            <a:r>
              <a:rPr lang="en-US" sz="1700" i="1">
                <a:latin typeface="Arial"/>
                <a:ea typeface="Verdana"/>
                <a:cs typeface="Arial"/>
              </a:rPr>
              <a:t>const </a:t>
            </a:r>
            <a:r>
              <a:rPr lang="en-US" sz="1700">
                <a:latin typeface="Arial"/>
                <a:ea typeface="Verdana"/>
                <a:cs typeface="Arial"/>
              </a:rPr>
              <a:t>can still be changed</a:t>
            </a:r>
          </a:p>
          <a:p>
            <a:r>
              <a:rPr lang="en-US" sz="1700">
                <a:latin typeface="Arial"/>
                <a:ea typeface="Verdana"/>
                <a:cs typeface="Arial"/>
              </a:rPr>
              <a:t>.length property: stores the length of the array</a:t>
            </a:r>
            <a:endParaRPr lang="en-US" sz="1700"/>
          </a:p>
          <a:p>
            <a:r>
              <a:rPr lang="en-US" sz="1700">
                <a:latin typeface="Arial"/>
                <a:ea typeface="Verdana"/>
                <a:cs typeface="Arial"/>
              </a:rPr>
              <a:t>Accessing elements: </a:t>
            </a:r>
            <a:r>
              <a:rPr lang="en-US" sz="1700" i="1">
                <a:latin typeface="Arial"/>
                <a:ea typeface="Verdana"/>
                <a:cs typeface="Arial"/>
              </a:rPr>
              <a:t>array[index]</a:t>
            </a:r>
            <a:r>
              <a:rPr lang="en-US" sz="1700">
                <a:latin typeface="Arial"/>
                <a:ea typeface="Verdana"/>
                <a:cs typeface="Arial"/>
              </a:rPr>
              <a:t> (starts from 0)</a:t>
            </a:r>
          </a:p>
          <a:p>
            <a:r>
              <a:rPr lang="en-US" sz="1700" i="1">
                <a:latin typeface="Arial"/>
                <a:ea typeface="Verdana"/>
                <a:cs typeface="Arial"/>
              </a:rPr>
              <a:t>.push()</a:t>
            </a:r>
            <a:r>
              <a:rPr lang="en-US" sz="1700">
                <a:latin typeface="Arial"/>
                <a:ea typeface="Verdana"/>
                <a:cs typeface="Arial"/>
              </a:rPr>
              <a:t> – adds the element to the end of the array and returns the length of the updated array</a:t>
            </a:r>
          </a:p>
          <a:p>
            <a:r>
              <a:rPr lang="en-US" sz="1700" i="1">
                <a:latin typeface="Arial"/>
                <a:ea typeface="Verdana"/>
                <a:cs typeface="Arial"/>
              </a:rPr>
              <a:t>.pop()</a:t>
            </a:r>
            <a:r>
              <a:rPr lang="en-US" sz="1700">
                <a:latin typeface="Arial"/>
                <a:ea typeface="Verdana"/>
                <a:cs typeface="Arial"/>
              </a:rPr>
              <a:t> – removes the last element from the array and returns that element</a:t>
            </a:r>
          </a:p>
          <a:p>
            <a:endParaRPr lang="en-US" sz="1700" b="1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sz="1700" b="1" i="1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170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90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/>
              <a:t>Callback</a:t>
            </a:r>
            <a:r>
              <a:rPr lang="en-US" sz="4800" b="1">
                <a:latin typeface="Arial"/>
                <a:cs typeface="Arial"/>
              </a:rPr>
              <a:t> </a:t>
            </a:r>
            <a:r>
              <a:rPr lang="en-US" sz="4800" b="1"/>
              <a:t>Functions</a:t>
            </a:r>
          </a:p>
          <a:p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1700">
                <a:latin typeface="Arial"/>
                <a:ea typeface="Verdana"/>
                <a:cs typeface="Arial"/>
              </a:rPr>
              <a:t>A callback function is a function that is passed into another function as an argument. </a:t>
            </a:r>
          </a:p>
          <a:p>
            <a:pPr marL="342900" indent="-342900"/>
            <a:r>
              <a:rPr lang="en-US" sz="1700">
                <a:latin typeface="Arial"/>
                <a:ea typeface="Verdana"/>
                <a:cs typeface="Arial"/>
              </a:rPr>
              <a:t>This function can then be invoked during the execution of that higher order function (that it is an argument of).</a:t>
            </a:r>
            <a:endParaRPr lang="en-US" sz="1700">
              <a:latin typeface="Arial"/>
              <a:cs typeface="Arial"/>
            </a:endParaRPr>
          </a:p>
          <a:p>
            <a:pPr marL="342900" indent="-342900"/>
            <a:endParaRPr lang="en-US" sz="1700">
              <a:latin typeface="Arial"/>
              <a:ea typeface="Verdana"/>
              <a:cs typeface="Arial"/>
            </a:endParaRPr>
          </a:p>
          <a:p>
            <a:r>
              <a:rPr lang="en-US" sz="1700">
                <a:latin typeface="Arial"/>
                <a:ea typeface="Verdana"/>
                <a:cs typeface="Arial"/>
              </a:rPr>
              <a:t>A “higher-order function” is a function that accepts functions as parameters and/or returns a function.</a:t>
            </a:r>
            <a:br>
              <a:rPr lang="en-US" sz="1700">
                <a:latin typeface="Arial"/>
              </a:rPr>
            </a:br>
            <a:endParaRPr lang="en-US" sz="170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sz="1700"/>
            </a:br>
            <a:endParaRPr lang="en-US" sz="1700">
              <a:latin typeface="Arial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170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latin typeface="Arial"/>
              <a:ea typeface="Verdana"/>
              <a:cs typeface="Arial"/>
            </a:endParaRPr>
          </a:p>
        </p:txBody>
      </p:sp>
      <p:pic>
        <p:nvPicPr>
          <p:cNvPr id="6" name="Picture 5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6285C47D-7461-A23E-C7B6-371FDFFD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60245"/>
            <a:ext cx="5150277" cy="25622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err="1"/>
              <a:t>array.reduce</a:t>
            </a:r>
            <a:r>
              <a:rPr lang="en-US" b="1"/>
              <a:t>()</a:t>
            </a:r>
            <a:endParaRPr lang="en-US" dirty="0" err="1"/>
          </a:p>
          <a:p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Arial"/>
                <a:ea typeface="Verdana"/>
                <a:cs typeface="Arial"/>
              </a:rPr>
              <a:t>The .reduce() method iterates through an array and returns a single value.</a:t>
            </a:r>
            <a:endParaRPr lang="en-US" sz="2000">
              <a:latin typeface="Aptos" panose="020B0004020202020204"/>
              <a:ea typeface="Verdana"/>
              <a:cs typeface="Arial"/>
            </a:endParaRPr>
          </a:p>
          <a:p>
            <a:r>
              <a:rPr lang="en-US" sz="2000">
                <a:latin typeface="Arial"/>
                <a:ea typeface="Verdana"/>
                <a:cs typeface="Arial"/>
              </a:rPr>
              <a:t>It takes a callback function with two parameters (accumulator, currentValue) as arguments.</a:t>
            </a:r>
            <a:endParaRPr lang="en-US" sz="2000">
              <a:latin typeface="Aptos" panose="020B0004020202020204"/>
              <a:ea typeface="Verdana"/>
              <a:cs typeface="Arial"/>
            </a:endParaRPr>
          </a:p>
          <a:p>
            <a:r>
              <a:rPr lang="en-US" sz="2000">
                <a:latin typeface="Arial"/>
                <a:ea typeface="Verdana"/>
                <a:cs typeface="Arial"/>
              </a:rPr>
              <a:t>On each iteration, accumulator is the value returned by the last iteration, and the currentValue is the current element. </a:t>
            </a:r>
            <a:endParaRPr lang="en-US" sz="2000">
              <a:latin typeface="Aptos" panose="020B0004020202020204"/>
              <a:ea typeface="Verdana"/>
              <a:cs typeface="Arial"/>
            </a:endParaRPr>
          </a:p>
          <a:p>
            <a:r>
              <a:rPr lang="en-US" sz="2000">
                <a:latin typeface="Arial"/>
                <a:ea typeface="Verdana"/>
                <a:cs typeface="Arial"/>
              </a:rPr>
              <a:t>Optionally, a second argument can be passed which acts as the initial value of the accumulator.</a:t>
            </a:r>
            <a:endParaRPr lang="en-US" sz="2000"/>
          </a:p>
          <a:p>
            <a:endParaRPr lang="en-US" sz="2000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sz="2000" b="1" i="1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Arial"/>
              <a:ea typeface="Verdana"/>
              <a:cs typeface="Arial"/>
            </a:endParaRPr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7E0AE30-08EB-A344-AB7A-0B907A56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452737"/>
            <a:ext cx="4788505" cy="322026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 b="1"/>
              <a:t>array.forEach()</a:t>
            </a:r>
            <a:endParaRPr lang="en-US" sz="3700"/>
          </a:p>
          <a:p>
            <a:endParaRPr lang="en-US" sz="3700" b="1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latin typeface="Arial"/>
                <a:ea typeface="Verdana"/>
                <a:cs typeface="Arial"/>
              </a:rPr>
              <a:t>Executes a callback function on each value within the array.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B54AA70-F3F6-38CE-A5B9-6B7009F1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50" y="2290936"/>
            <a:ext cx="787930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9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 b="1"/>
              <a:t>array.filter()</a:t>
            </a:r>
            <a:endParaRPr lang="en-US" sz="5400"/>
          </a:p>
          <a:p>
            <a:endParaRPr lang="en-US" sz="5400" b="1"/>
          </a:p>
        </p:txBody>
      </p:sp>
      <p:pic>
        <p:nvPicPr>
          <p:cNvPr id="4" name="Picture 3" descr="A computer screen with numbers and symbols&#10;&#10;Description automatically generated">
            <a:extLst>
              <a:ext uri="{FF2B5EF4-FFF2-40B4-BE49-F238E27FC236}">
                <a16:creationId xmlns:a16="http://schemas.microsoft.com/office/drawing/2014/main" id="{3BF84D03-6A44-9018-1E7F-43AF662D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207556"/>
            <a:ext cx="5458968" cy="244288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Arial"/>
                <a:ea typeface="Verdana"/>
                <a:cs typeface="Arial"/>
              </a:rPr>
              <a:t>The .filter() method executes a callback function on each element in an array. </a:t>
            </a:r>
            <a:endParaRPr lang="en-US" sz="2200">
              <a:latin typeface="Aptos" panose="020B0004020202020204"/>
              <a:ea typeface="Verdana"/>
              <a:cs typeface="Arial"/>
            </a:endParaRPr>
          </a:p>
          <a:p>
            <a:r>
              <a:rPr lang="en-US" sz="2200">
                <a:latin typeface="Arial"/>
                <a:ea typeface="Verdana"/>
                <a:cs typeface="Arial"/>
              </a:rPr>
              <a:t>The callback function for each of the elements must return either true or false. </a:t>
            </a:r>
            <a:endParaRPr lang="en-US" sz="2200">
              <a:latin typeface="Aptos" panose="020B0004020202020204"/>
              <a:ea typeface="Verdana"/>
              <a:cs typeface="Arial"/>
            </a:endParaRPr>
          </a:p>
          <a:p>
            <a:r>
              <a:rPr lang="en-US" sz="2200">
                <a:latin typeface="Arial"/>
                <a:ea typeface="Verdana"/>
                <a:cs typeface="Arial"/>
              </a:rPr>
              <a:t>The returned array is a new array with any elements for which the callback function returns true.</a:t>
            </a:r>
            <a:endParaRPr lang="en-US" sz="2200">
              <a:ea typeface="Verdana"/>
              <a:cs typeface="Arial"/>
            </a:endParaRPr>
          </a:p>
          <a:p>
            <a:endParaRPr lang="en-US" sz="2200" dirty="0">
              <a:latin typeface="Arial"/>
              <a:ea typeface="Verdana"/>
              <a:cs typeface="Arial"/>
            </a:endParaRPr>
          </a:p>
          <a:p>
            <a:endParaRPr lang="en-US" sz="2200">
              <a:latin typeface="Arial"/>
              <a:ea typeface="Verdana"/>
              <a:cs typeface="Arial"/>
            </a:endParaRPr>
          </a:p>
          <a:p>
            <a:endParaRPr lang="en-US" sz="2200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sz="2200" b="1" i="1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220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20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76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b="1" dirty="0" err="1"/>
              <a:t>array.</a:t>
            </a:r>
            <a:r>
              <a:rPr lang="en-US" sz="5000" b="1" dirty="0" err="1">
                <a:latin typeface="Aptos Display"/>
              </a:rPr>
              <a:t>map</a:t>
            </a:r>
            <a:r>
              <a:rPr lang="en-US" sz="5000" b="1" dirty="0"/>
              <a:t>()</a:t>
            </a:r>
          </a:p>
          <a:p>
            <a:endParaRPr lang="en-US" sz="50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Arial"/>
                <a:ea typeface="Verdana"/>
                <a:cs typeface="Arial"/>
              </a:rPr>
              <a:t>Executes a callback function on each element in an array. </a:t>
            </a:r>
          </a:p>
          <a:p>
            <a:r>
              <a:rPr lang="en-US" sz="2200">
                <a:latin typeface="Arial"/>
                <a:ea typeface="Verdana"/>
                <a:cs typeface="Arial"/>
              </a:rPr>
              <a:t>Returns a new array made up of the return values from the callback function.</a:t>
            </a:r>
          </a:p>
          <a:p>
            <a:pPr marL="0" indent="0">
              <a:buNone/>
            </a:pPr>
            <a:br>
              <a:rPr lang="en-US" sz="2200"/>
            </a:br>
            <a:endParaRPr lang="en-US" sz="2200"/>
          </a:p>
          <a:p>
            <a:endParaRPr lang="en-US" sz="2200" dirty="0">
              <a:latin typeface="Arial"/>
              <a:ea typeface="Verdana"/>
              <a:cs typeface="Arial"/>
            </a:endParaRPr>
          </a:p>
          <a:p>
            <a:endParaRPr lang="en-US" sz="2200">
              <a:latin typeface="Arial"/>
              <a:ea typeface="Verdana"/>
              <a:cs typeface="Arial"/>
            </a:endParaRPr>
          </a:p>
          <a:p>
            <a:endParaRPr lang="en-US" sz="2200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sz="2200" b="1" i="1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220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200">
              <a:latin typeface="Arial"/>
              <a:ea typeface="Verdana"/>
              <a:cs typeface="Arial"/>
            </a:endParaRP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BDC8C81-DD8B-84D4-5028-429D4B4E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10660"/>
            <a:ext cx="6903720" cy="5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30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3400" b="1" dirty="0"/>
              <a:t>Factory Functions and Object methods</a:t>
            </a:r>
            <a:br>
              <a:rPr lang="en-US" sz="3400" b="1" dirty="0"/>
            </a:br>
            <a:endParaRPr lang="en-US" sz="3400" b="1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rial"/>
                <a:ea typeface="Verdana"/>
                <a:cs typeface="Arial"/>
              </a:rPr>
              <a:t>A function that returns an object.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ea typeface="Verdana"/>
                <a:cs typeface="Arial"/>
              </a:rPr>
              <a:t>Often accept parameters that customize the returned object.</a:t>
            </a:r>
            <a:endParaRPr lang="en-US" sz="1800" dirty="0">
              <a:latin typeface="Arial"/>
              <a:cs typeface="Arial"/>
            </a:endParaRPr>
          </a:p>
          <a:p>
            <a:endParaRPr lang="en-US" sz="1800" dirty="0">
              <a:latin typeface="Arial"/>
              <a:ea typeface="Verdana"/>
              <a:cs typeface="Arial"/>
            </a:endParaRPr>
          </a:p>
          <a:p>
            <a:r>
              <a:rPr lang="en-US" sz="1800" dirty="0">
                <a:latin typeface="Arial"/>
                <a:ea typeface="Verdana"/>
                <a:cs typeface="Arial"/>
              </a:rPr>
              <a:t>Objects in JavaScript can contain methods.</a:t>
            </a:r>
          </a:p>
          <a:p>
            <a:r>
              <a:rPr lang="en-US" sz="1800" dirty="0">
                <a:latin typeface="Arial"/>
                <a:ea typeface="Verdana"/>
                <a:cs typeface="Arial"/>
              </a:rPr>
              <a:t>The </a:t>
            </a:r>
            <a:r>
              <a:rPr lang="en-US" sz="1800" i="1" dirty="0">
                <a:latin typeface="Arial"/>
                <a:ea typeface="Verdana"/>
                <a:cs typeface="Arial"/>
              </a:rPr>
              <a:t>this </a:t>
            </a:r>
            <a:r>
              <a:rPr lang="en-US" sz="1800" dirty="0">
                <a:latin typeface="Arial"/>
                <a:ea typeface="Verdana"/>
                <a:cs typeface="Arial"/>
              </a:rPr>
              <a:t>keyword can be used to access the objects' properties.</a:t>
            </a:r>
          </a:p>
          <a:p>
            <a:endParaRPr lang="en-US" sz="1800" dirty="0">
              <a:latin typeface="Arial"/>
              <a:ea typeface="Verdana"/>
              <a:cs typeface="Arial"/>
            </a:endParaRPr>
          </a:p>
          <a:p>
            <a:endParaRPr lang="en-US" sz="1800" dirty="0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sz="1800" b="1" i="1" dirty="0">
              <a:latin typeface="Arial"/>
              <a:ea typeface="Verdana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1800" dirty="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ea typeface="Verdana"/>
              <a:cs typeface="Arial"/>
            </a:endParaRPr>
          </a:p>
        </p:txBody>
      </p:sp>
      <p:pic>
        <p:nvPicPr>
          <p:cNvPr id="6" name="Picture 5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7DE40673-21C2-5000-48AC-2408B49E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11699"/>
            <a:ext cx="6903720" cy="34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1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000" b="1" dirty="0"/>
              <a:t>Getters and Setters</a:t>
            </a:r>
            <a:br>
              <a:rPr lang="en-US" sz="5000" b="1" dirty="0"/>
            </a:br>
            <a:endParaRPr lang="en-US" sz="5000" b="1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Arial"/>
                <a:ea typeface="Verdana"/>
                <a:cs typeface="Arial"/>
              </a:rPr>
              <a:t>Since JavaScript objects are passed by reference and access modifiers do not exist, there is no way to fully prevent incorrect interactions with object properties.</a:t>
            </a:r>
            <a:endParaRPr lang="en-US" sz="1600">
              <a:latin typeface="Aptos" panose="020B0004020202020204"/>
              <a:ea typeface="Verdana"/>
              <a:cs typeface="Arial"/>
            </a:endParaRPr>
          </a:p>
          <a:p>
            <a:r>
              <a:rPr lang="en-US" sz="1600" dirty="0">
                <a:latin typeface="Arial"/>
                <a:ea typeface="Verdana"/>
                <a:cs typeface="Arial"/>
              </a:rPr>
              <a:t>Instead, we can use getter and setter methods.</a:t>
            </a:r>
            <a:endParaRPr lang="en-US" sz="1600"/>
          </a:p>
          <a:p>
            <a:r>
              <a:rPr lang="en-US" sz="1600" dirty="0">
                <a:latin typeface="Arial"/>
                <a:ea typeface="Verdana"/>
                <a:cs typeface="Arial"/>
              </a:rPr>
              <a:t>Typically, the internal value is stored as a property with an identifier that matches the getter and setter method names, but with an underscore (_) at the start.</a:t>
            </a:r>
          </a:p>
          <a:p>
            <a:r>
              <a:rPr lang="en-US" sz="1600" dirty="0">
                <a:latin typeface="Arial"/>
                <a:ea typeface="Verdana"/>
                <a:cs typeface="Arial"/>
              </a:rPr>
              <a:t>JavaScript getter and setter methods provide a way to intercept property access and assignment and allow for additional actions to be performed before these changes go into effect.</a:t>
            </a: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ea typeface="Verdana"/>
              <a:cs typeface="Arial"/>
            </a:endParaRP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5773E16-BED0-94FA-01D2-0D8483CE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057435"/>
            <a:ext cx="5458968" cy="27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77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Shorthand Property Name Syntax</a:t>
            </a:r>
            <a:endParaRPr lang="en-US" sz="3200" b="1"/>
          </a:p>
          <a:p>
            <a:endParaRPr lang="en-US" sz="3200" b="1"/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388A3717-0C39-3D47-99A5-673BD12D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1152461"/>
            <a:ext cx="6449549" cy="448243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latin typeface="Arial"/>
                <a:ea typeface="+mn-lt"/>
                <a:cs typeface="+mn-lt"/>
              </a:rPr>
              <a:t>Allows creating objects without explicitly specifying the property names. </a:t>
            </a:r>
            <a:endParaRPr lang="en-US" sz="1700">
              <a:latin typeface="Arial"/>
              <a:ea typeface="Verdana"/>
              <a:cs typeface="Arial"/>
            </a:endParaRPr>
          </a:p>
          <a:p>
            <a:r>
              <a:rPr lang="en-US" sz="1700">
                <a:latin typeface="Arial"/>
                <a:ea typeface="+mn-lt"/>
                <a:cs typeface="+mn-lt"/>
              </a:rPr>
              <a:t>An object is created where the property names of that object match the names of the variables provided.</a:t>
            </a:r>
            <a:endParaRPr lang="en-US" sz="1700">
              <a:latin typeface="Arial"/>
              <a:ea typeface="Verdana"/>
              <a:cs typeface="Arial"/>
            </a:endParaRPr>
          </a:p>
          <a:p>
            <a:r>
              <a:rPr lang="en-US" sz="1700">
                <a:latin typeface="Arial"/>
                <a:ea typeface="+mn-lt"/>
                <a:cs typeface="+mn-lt"/>
              </a:rPr>
              <a:t>Shorthand property names populate an object with a key matching the variable name and a value matching the variable's value.</a:t>
            </a:r>
            <a:endParaRPr lang="en-US" sz="1700">
              <a:latin typeface="Arial"/>
              <a:ea typeface="Verdana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91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/>
              <a:t>JavaScript is an Evolving 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1CEA1-D86D-39C0-C25A-F7095EB4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26" r="25551" b="-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F5829EF-0D3E-6FA4-F801-352C33D48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372646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190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Destructuring</a:t>
            </a:r>
            <a:endParaRPr lang="en-US" sz="5400" b="1"/>
          </a:p>
          <a:p>
            <a:endParaRPr lang="en-US" sz="5400" b="1"/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270FE47-E09A-2877-5113-B5E7C69D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859547"/>
            <a:ext cx="5458968" cy="3138906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JavaScript syntax that makes it possible to unpack values from arrays, or properties from objects, into distinct variables.</a:t>
            </a:r>
            <a:endParaRPr lang="en-US" sz="2200">
              <a:latin typeface="Arial"/>
              <a:ea typeface="Verdana"/>
              <a:cs typeface="Arial"/>
            </a:endParaRPr>
          </a:p>
          <a:p>
            <a:endParaRPr lang="en-US" sz="2200">
              <a:latin typeface="Aptos"/>
              <a:ea typeface="Verdana"/>
              <a:cs typeface="Arial"/>
            </a:endParaRPr>
          </a:p>
          <a:p>
            <a:r>
              <a:rPr lang="en-US" sz="2200">
                <a:latin typeface="Aptos"/>
                <a:ea typeface="Verdana"/>
                <a:cs typeface="Arial"/>
              </a:rPr>
              <a:t>Array or object to unpack goes to the right</a:t>
            </a:r>
          </a:p>
          <a:p>
            <a:r>
              <a:rPr lang="en-US" sz="2200">
                <a:latin typeface="Aptos"/>
                <a:ea typeface="Verdana"/>
                <a:cs typeface="Arial"/>
              </a:rPr>
              <a:t>Variables to store the values in go on the left – inside [] for arrays and inside {} for objects</a:t>
            </a:r>
          </a:p>
        </p:txBody>
      </p:sp>
    </p:spTree>
    <p:extLst>
      <p:ext uri="{BB962C8B-B14F-4D97-AF65-F5344CB8AC3E}">
        <p14:creationId xmlns:p14="http://schemas.microsoft.com/office/powerpoint/2010/main" val="3632508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Inter"/>
                <a:ea typeface="+mj-lt"/>
                <a:cs typeface="+mj-lt"/>
              </a:rPr>
              <a:t>Spread Syntax (…)</a:t>
            </a:r>
            <a:endParaRPr lang="en-US" sz="4000" b="1"/>
          </a:p>
          <a:p>
            <a:pPr algn="ctr"/>
            <a:endParaRPr lang="en-US" sz="4000" b="1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836A485E-A8C7-24A6-E276-6341011A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41" y="1765254"/>
            <a:ext cx="6154102" cy="26308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4845083"/>
            <a:ext cx="8572500" cy="1374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latin typeface="Arial"/>
                <a:ea typeface="+mn-lt"/>
                <a:cs typeface="+mn-lt"/>
              </a:rPr>
              <a:t>Allows an array to be expanded in place</a:t>
            </a:r>
            <a:r>
              <a:rPr lang="en-US" sz="2000">
                <a:latin typeface="Arial"/>
                <a:ea typeface="Verdana"/>
                <a:cs typeface="Arial"/>
              </a:rPr>
              <a:t>.</a:t>
            </a:r>
          </a:p>
          <a:p>
            <a:pPr algn="ctr"/>
            <a:r>
              <a:rPr lang="en-US" sz="2000">
                <a:latin typeface="Arial"/>
                <a:ea typeface="Verdana"/>
                <a:cs typeface="Arial"/>
              </a:rPr>
              <a:t>For objects, the spread syntax enumerates the properties of an object and adds the key-value pairs to the object being created.</a:t>
            </a:r>
          </a:p>
        </p:txBody>
      </p:sp>
    </p:spTree>
    <p:extLst>
      <p:ext uri="{BB962C8B-B14F-4D97-AF65-F5344CB8AC3E}">
        <p14:creationId xmlns:p14="http://schemas.microsoft.com/office/powerpoint/2010/main" val="3173783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>
                <a:latin typeface="Inter"/>
                <a:ea typeface="+mj-lt"/>
                <a:cs typeface="+mj-lt"/>
              </a:rPr>
              <a:t>Rest Syntax (…)</a:t>
            </a:r>
            <a:endParaRPr lang="en-US" b="1" dirty="0"/>
          </a:p>
          <a:p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Arial"/>
                <a:ea typeface="Verdana"/>
                <a:cs typeface="Arial"/>
              </a:rPr>
              <a:t>Allows a function to accept an indefinite number of arguments as an array.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A function definition's last parameter can be prefixed with ..., which will cause all remaining parameters to be placed within an array.</a:t>
            </a:r>
          </a:p>
          <a:p>
            <a:r>
              <a:rPr lang="en-US" sz="2000">
                <a:latin typeface="Arial"/>
                <a:ea typeface="+mn-lt"/>
                <a:cs typeface="+mn-lt"/>
              </a:rPr>
              <a:t>A function definition can only have one rest parameter.</a:t>
            </a:r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The rest parameter must be the last parameter in the function definition.</a:t>
            </a:r>
            <a:endParaRPr lang="en-US" sz="2000">
              <a:latin typeface="Arial"/>
              <a:cs typeface="Arial"/>
            </a:endParaRPr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9D146B6-D49C-CBA5-E0AE-8D7861B6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470693"/>
            <a:ext cx="4788505" cy="318435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latin typeface="Inter"/>
              </a:rPr>
              <a:t>Selecting HTML elements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i="1">
                <a:latin typeface="Arial"/>
                <a:ea typeface="Verdana"/>
                <a:cs typeface="Arial"/>
              </a:rPr>
              <a:t>document.getElementById() </a:t>
            </a:r>
            <a:r>
              <a:rPr lang="en-US" sz="2000">
                <a:latin typeface="Arial"/>
                <a:ea typeface="Verdana"/>
                <a:cs typeface="Arial"/>
              </a:rPr>
              <a:t>returns an Element object representing the element whose id property matches the specified string. </a:t>
            </a:r>
            <a:endParaRPr lang="en-US" sz="2000">
              <a:latin typeface="Aptos" panose="020B0004020202020204"/>
              <a:ea typeface="Verdana"/>
              <a:cs typeface="Arial"/>
            </a:endParaRPr>
          </a:p>
          <a:p>
            <a:r>
              <a:rPr lang="en-US" sz="2000">
                <a:latin typeface="Arial"/>
                <a:ea typeface="Verdana"/>
                <a:cs typeface="Arial"/>
              </a:rPr>
              <a:t>Since element IDs are required to be unique if specified, this is a useful way to get access to a specific element.</a:t>
            </a:r>
          </a:p>
          <a:p>
            <a:r>
              <a:rPr lang="en-US" sz="2000">
                <a:latin typeface="Arial"/>
                <a:ea typeface="Verdana"/>
                <a:cs typeface="Arial"/>
              </a:rPr>
              <a:t>Alternatives include: </a:t>
            </a:r>
            <a:r>
              <a:rPr lang="en-US" sz="2000" i="1">
                <a:latin typeface="Arial"/>
                <a:ea typeface="Verdana"/>
                <a:cs typeface="Arial"/>
              </a:rPr>
              <a:t>document.getElementsByTagName() </a:t>
            </a:r>
            <a:r>
              <a:rPr lang="en-US" sz="2000">
                <a:latin typeface="Arial"/>
                <a:ea typeface="Verdana"/>
                <a:cs typeface="Arial"/>
              </a:rPr>
              <a:t>(Returns a live-updating collection of elements of that tag)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279CCEA-7297-CAD8-89D2-1D22C5C87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166614"/>
            <a:ext cx="5458968" cy="25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4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latin typeface="Inter"/>
              </a:rPr>
              <a:t>Modifying HTML </a:t>
            </a:r>
            <a:r>
              <a:rPr lang="en-US" sz="4200" b="1">
                <a:latin typeface="Inter"/>
              </a:rPr>
              <a:t>text and properties</a:t>
            </a:r>
            <a:endParaRPr lang="en-US" sz="420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F2C7706-4273-F9B8-CC88-14155EE2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416006"/>
            <a:ext cx="5458968" cy="4025988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Arial"/>
                <a:ea typeface="Verdana"/>
                <a:cs typeface="Arial"/>
              </a:rPr>
              <a:t>Text is accessed and modified via: </a:t>
            </a:r>
            <a:r>
              <a:rPr lang="en-US" sz="2200" i="1">
                <a:latin typeface="Arial"/>
                <a:ea typeface="Verdana"/>
                <a:cs typeface="Arial"/>
              </a:rPr>
              <a:t>element.innerHTML </a:t>
            </a:r>
          </a:p>
          <a:p>
            <a:r>
              <a:rPr lang="en-US" sz="2200">
                <a:latin typeface="Arial"/>
                <a:ea typeface="Verdana"/>
                <a:cs typeface="Arial"/>
              </a:rPr>
              <a:t>Other properties are accessed and modified via: </a:t>
            </a:r>
            <a:r>
              <a:rPr lang="en-US" sz="2200" i="1">
                <a:latin typeface="Arial"/>
                <a:ea typeface="Verdana"/>
                <a:cs typeface="Arial"/>
              </a:rPr>
              <a:t>element.property</a:t>
            </a:r>
          </a:p>
          <a:p>
            <a:r>
              <a:rPr lang="en-US" sz="2200">
                <a:latin typeface="Arial"/>
                <a:ea typeface="Verdana"/>
                <a:cs typeface="Arial"/>
              </a:rPr>
              <a:t>Styles are accessed via </a:t>
            </a:r>
            <a:r>
              <a:rPr lang="en-US" sz="2200" i="1">
                <a:latin typeface="Arial"/>
                <a:ea typeface="Verdana"/>
                <a:cs typeface="Arial"/>
              </a:rPr>
              <a:t>element.style.property</a:t>
            </a:r>
          </a:p>
        </p:txBody>
      </p:sp>
    </p:spTree>
    <p:extLst>
      <p:ext uri="{BB962C8B-B14F-4D97-AF65-F5344CB8AC3E}">
        <p14:creationId xmlns:p14="http://schemas.microsoft.com/office/powerpoint/2010/main" val="286348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/>
              <a:t>JavaScript Common Data Types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81C5622-C475-978B-6AFD-21FE423D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498865"/>
            <a:ext cx="4777381" cy="369052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4A0401A-BADB-BA8F-5A99-2D499B7D7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716115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224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en-US" sz="4000" b="1"/>
              <a:t>Variables in JavaScript</a:t>
            </a:r>
            <a:endParaRPr lang="en-US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E4E1A-FF2A-C41A-4605-C504CB74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028813"/>
            <a:ext cx="4389120" cy="20721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AD984E0-986C-17AB-A66B-456E19E5D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3982350"/>
            <a:ext cx="4389120" cy="17666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latin typeface="Arial"/>
                <a:ea typeface="Verdana"/>
                <a:cs typeface="Arial"/>
              </a:rPr>
              <a:t>JavaScript is dynamically typed – you do not explicitly define the type of a variable and a variable's type can change during runtime</a:t>
            </a:r>
          </a:p>
          <a:p>
            <a:endParaRPr lang="en-US" sz="1700">
              <a:latin typeface="Arial"/>
              <a:ea typeface="Verdana"/>
              <a:cs typeface="Arial"/>
            </a:endParaRPr>
          </a:p>
          <a:p>
            <a:r>
              <a:rPr lang="en-US" sz="1700">
                <a:latin typeface="Arial"/>
                <a:ea typeface="Verdana"/>
                <a:cs typeface="Arial"/>
              </a:rPr>
              <a:t>The </a:t>
            </a:r>
            <a:r>
              <a:rPr lang="en-US" sz="1700" i="1">
                <a:latin typeface="Arial"/>
                <a:ea typeface="Verdana"/>
                <a:cs typeface="Arial"/>
              </a:rPr>
              <a:t>var </a:t>
            </a:r>
            <a:r>
              <a:rPr lang="en-US" sz="1700">
                <a:latin typeface="Arial"/>
                <a:ea typeface="Verdana"/>
                <a:cs typeface="Arial"/>
              </a:rPr>
              <a:t>keyword: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latin typeface="Arial"/>
                <a:ea typeface="Verdana"/>
                <a:cs typeface="Arial"/>
              </a:rPr>
              <a:t>The pre-ES6 way to define variables.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latin typeface="Arial"/>
                <a:ea typeface="Verdana"/>
                <a:cs typeface="Arial"/>
              </a:rPr>
              <a:t>Results in the variable being globally scoped (So pre-ES6, all variables were global variables)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latin typeface="Arial"/>
                <a:ea typeface="Verdana"/>
                <a:cs typeface="Arial"/>
              </a:rPr>
              <a:t>Superceded by </a:t>
            </a:r>
            <a:r>
              <a:rPr lang="en-US" sz="1700" i="1">
                <a:latin typeface="Arial"/>
                <a:ea typeface="Verdana"/>
                <a:cs typeface="Arial"/>
              </a:rPr>
              <a:t>let </a:t>
            </a:r>
            <a:r>
              <a:rPr lang="en-US" sz="1700">
                <a:latin typeface="Arial"/>
                <a:ea typeface="Verdana"/>
                <a:cs typeface="Arial"/>
              </a:rPr>
              <a:t>and </a:t>
            </a:r>
            <a:r>
              <a:rPr lang="en-US" sz="1700" i="1">
                <a:latin typeface="Arial"/>
                <a:ea typeface="Verdana"/>
                <a:cs typeface="Arial"/>
              </a:rPr>
              <a:t>const </a:t>
            </a:r>
            <a:r>
              <a:rPr lang="en-US" sz="1700">
                <a:latin typeface="Arial"/>
                <a:ea typeface="Verdana"/>
                <a:cs typeface="Arial"/>
              </a:rPr>
              <a:t>in ES6 (these should be used instead, although legacy code may contain </a:t>
            </a:r>
            <a:r>
              <a:rPr lang="en-US" sz="1700" i="1">
                <a:latin typeface="Arial"/>
                <a:ea typeface="Verdana"/>
                <a:cs typeface="Arial"/>
              </a:rPr>
              <a:t>var</a:t>
            </a:r>
            <a:r>
              <a:rPr lang="en-US" sz="1700">
                <a:latin typeface="Arial"/>
                <a:ea typeface="Verdana"/>
                <a:cs typeface="Arial"/>
              </a:rPr>
              <a:t>)</a:t>
            </a:r>
            <a:endParaRPr lang="en-US" sz="1700" i="1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56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en-US" sz="4000" b="1" i="1"/>
              <a:t>Let</a:t>
            </a:r>
            <a:r>
              <a:rPr lang="en-US" sz="4000" b="1"/>
              <a:t> and </a:t>
            </a:r>
            <a:r>
              <a:rPr lang="en-US" sz="4000" b="1" i="1"/>
              <a:t>const</a:t>
            </a:r>
            <a:endParaRPr lang="en-US" sz="4000" i="1"/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B1EB5DA8-A2E3-759F-592D-30AFA3AF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907241"/>
            <a:ext cx="4389120" cy="231526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83A4A81-67E6-BC97-1907-41785211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050824"/>
            <a:ext cx="4389120" cy="16296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latin typeface="Arial"/>
                <a:ea typeface="Verdana"/>
                <a:cs typeface="Arial"/>
              </a:rPr>
              <a:t>An updated variable declaration approach in ES6</a:t>
            </a:r>
            <a:endParaRPr lang="en-US" sz="1700"/>
          </a:p>
          <a:p>
            <a:endParaRPr lang="en-US" sz="1700">
              <a:latin typeface="Arial"/>
              <a:ea typeface="Verdana"/>
              <a:cs typeface="Arial"/>
            </a:endParaRPr>
          </a:p>
          <a:p>
            <a:r>
              <a:rPr lang="en-US" sz="1700">
                <a:latin typeface="Arial"/>
                <a:ea typeface="Verdana"/>
                <a:cs typeface="Arial"/>
              </a:rPr>
              <a:t>Block-scoped variables (local variables)</a:t>
            </a:r>
          </a:p>
          <a:p>
            <a:endParaRPr lang="en-US" sz="1700">
              <a:latin typeface="Arial"/>
              <a:ea typeface="Verdana"/>
              <a:cs typeface="Arial"/>
            </a:endParaRPr>
          </a:p>
          <a:p>
            <a:r>
              <a:rPr lang="en-US" sz="1700" i="1">
                <a:latin typeface="Arial"/>
                <a:ea typeface="Verdana"/>
                <a:cs typeface="Arial"/>
              </a:rPr>
              <a:t>let </a:t>
            </a:r>
            <a:r>
              <a:rPr lang="en-US" sz="1700">
                <a:latin typeface="Arial"/>
                <a:ea typeface="Verdana"/>
                <a:cs typeface="Arial"/>
              </a:rPr>
              <a:t>keyword</a:t>
            </a:r>
            <a:r>
              <a:rPr lang="en-US" sz="1700" i="1">
                <a:latin typeface="Arial"/>
                <a:ea typeface="Verdana"/>
                <a:cs typeface="Arial"/>
              </a:rPr>
              <a:t>: </a:t>
            </a:r>
            <a:r>
              <a:rPr lang="en-US" sz="1700">
                <a:latin typeface="Arial"/>
                <a:ea typeface="Verdana"/>
                <a:cs typeface="Arial"/>
              </a:rPr>
              <a:t>variables declared this way can be reassigned</a:t>
            </a:r>
          </a:p>
          <a:p>
            <a:endParaRPr lang="en-US" sz="1700" i="1">
              <a:latin typeface="Arial"/>
              <a:ea typeface="Verdana"/>
              <a:cs typeface="Arial"/>
            </a:endParaRPr>
          </a:p>
          <a:p>
            <a:r>
              <a:rPr lang="en-US" sz="1700" i="1">
                <a:latin typeface="Arial"/>
                <a:ea typeface="Verdana"/>
                <a:cs typeface="Arial"/>
              </a:rPr>
              <a:t>const </a:t>
            </a:r>
            <a:r>
              <a:rPr lang="en-US" sz="1700">
                <a:latin typeface="Arial"/>
                <a:ea typeface="Verdana"/>
                <a:cs typeface="Arial"/>
              </a:rPr>
              <a:t>keyword</a:t>
            </a:r>
            <a:r>
              <a:rPr lang="en-US" sz="1700" i="1">
                <a:latin typeface="Arial"/>
                <a:ea typeface="Verdana"/>
                <a:cs typeface="Arial"/>
              </a:rPr>
              <a:t>: </a:t>
            </a:r>
            <a:r>
              <a:rPr lang="en-US" sz="1700">
                <a:latin typeface="Arial"/>
                <a:ea typeface="Verdana"/>
                <a:cs typeface="Arial"/>
              </a:rPr>
              <a:t>variables declared this way</a:t>
            </a:r>
            <a:r>
              <a:rPr lang="en-US" sz="1700">
                <a:latin typeface="Aptos"/>
                <a:ea typeface="Verdana"/>
                <a:cs typeface="Arial"/>
              </a:rPr>
              <a:t> </a:t>
            </a:r>
            <a:r>
              <a:rPr lang="en-US" sz="1700">
                <a:ea typeface="+mn-lt"/>
                <a:cs typeface="+mn-lt"/>
              </a:rPr>
              <a:t>can't be changed through reassignment and MUST be assigned a value as an initializer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60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Operators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E7700D2-F5EC-763D-A6AA-4F09BACC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114244"/>
            <a:ext cx="5468347" cy="46207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latin typeface="Arial"/>
                <a:ea typeface="Verdana"/>
                <a:cs typeface="Arial"/>
              </a:rPr>
              <a:t>+ (addition)</a:t>
            </a:r>
            <a:endParaRPr lang="en-US" sz="1500">
              <a:latin typeface="Aptos" panose="020B0004020202020204"/>
              <a:ea typeface="Verdana"/>
              <a:cs typeface="Arial"/>
            </a:endParaRPr>
          </a:p>
          <a:p>
            <a:r>
              <a:rPr lang="en-US" sz="1500">
                <a:latin typeface="Arial"/>
                <a:ea typeface="Verdana"/>
                <a:cs typeface="Arial"/>
              </a:rPr>
              <a:t>- (subtraction)</a:t>
            </a:r>
          </a:p>
          <a:p>
            <a:r>
              <a:rPr lang="en-US" sz="1500">
                <a:latin typeface="Arial"/>
                <a:ea typeface="Verdana"/>
                <a:cs typeface="Arial"/>
              </a:rPr>
              <a:t>* (multiplication)</a:t>
            </a:r>
          </a:p>
          <a:p>
            <a:r>
              <a:rPr lang="en-US" sz="1500">
                <a:latin typeface="Arial"/>
                <a:ea typeface="Verdana"/>
                <a:cs typeface="Arial"/>
              </a:rPr>
              <a:t>/ (division, the result can be a decimal number)</a:t>
            </a:r>
          </a:p>
          <a:p>
            <a:r>
              <a:rPr lang="en-US" sz="1500">
                <a:latin typeface="Arial"/>
                <a:ea typeface="Verdana"/>
                <a:cs typeface="Arial"/>
              </a:rPr>
              <a:t>% (modulo)</a:t>
            </a:r>
          </a:p>
          <a:p>
            <a:endParaRPr lang="en-US" sz="1500">
              <a:latin typeface="Arial"/>
              <a:ea typeface="Verdana"/>
              <a:cs typeface="Arial"/>
            </a:endParaRPr>
          </a:p>
          <a:p>
            <a:r>
              <a:rPr lang="en-US" sz="1500">
                <a:latin typeface="Arial"/>
                <a:ea typeface="Verdana"/>
                <a:cs typeface="Arial"/>
              </a:rPr>
              <a:t>The above also have equivalent assignment operators:</a:t>
            </a:r>
          </a:p>
          <a:p>
            <a:r>
              <a:rPr lang="en-US" sz="1500">
                <a:latin typeface="Arial"/>
                <a:ea typeface="Verdana"/>
                <a:cs typeface="Arial"/>
              </a:rPr>
              <a:t>+=, -=, *=, /=, %=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50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20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818217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Strings</a:t>
            </a:r>
            <a:endParaRPr lang="en-US" sz="4800"/>
          </a:p>
        </p:txBody>
      </p:sp>
      <p:pic>
        <p:nvPicPr>
          <p:cNvPr id="4" name="Picture 3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B8A02718-9B88-875E-66F3-DC5476FAE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2050698"/>
            <a:ext cx="5468347" cy="2747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1935862"/>
            <a:ext cx="4589328" cy="29873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Arial"/>
                <a:ea typeface="Verdana"/>
                <a:cs typeface="Arial"/>
              </a:rPr>
              <a:t>Concatenation uses +</a:t>
            </a:r>
          </a:p>
          <a:p>
            <a:endParaRPr lang="en-US" sz="1800" dirty="0">
              <a:latin typeface="Arial"/>
              <a:ea typeface="Verdana"/>
              <a:cs typeface="Arial"/>
            </a:endParaRPr>
          </a:p>
          <a:p>
            <a:r>
              <a:rPr lang="en-US" sz="1800" dirty="0">
                <a:latin typeface="Arial"/>
                <a:ea typeface="Verdana"/>
                <a:cs typeface="Arial"/>
              </a:rPr>
              <a:t>String interpolation: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Arial"/>
                <a:ea typeface="Verdana"/>
                <a:cs typeface="Arial"/>
              </a:rPr>
              <a:t>A way to create strings based on variables easily using placeholders for the variables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Arial"/>
                <a:ea typeface="Verdana"/>
                <a:cs typeface="Arial"/>
              </a:rPr>
              <a:t>Format: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latin typeface="Arial"/>
                <a:ea typeface="Verdana"/>
                <a:cs typeface="Arial"/>
              </a:rPr>
              <a:t>String surrounded by `'s (the backtick)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latin typeface="Arial"/>
                <a:ea typeface="Verdana"/>
                <a:cs typeface="Arial"/>
              </a:rPr>
              <a:t>Variables encased in ${variable}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800" dirty="0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25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1DAC6-DE46-620D-1831-984C758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/>
              <a:t>Comments</a:t>
            </a:r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screen with green text&#10;&#10;Description automatically generated">
            <a:extLst>
              <a:ext uri="{FF2B5EF4-FFF2-40B4-BE49-F238E27FC236}">
                <a16:creationId xmlns:a16="http://schemas.microsoft.com/office/drawing/2014/main" id="{19C542AF-293F-D7BC-BE4B-CAE9D80A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84083"/>
            <a:ext cx="4777381" cy="33200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8574-7E07-29D6-16C0-C4EE9417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"/>
                <a:ea typeface="Verdana"/>
                <a:cs typeface="Arial"/>
              </a:rPr>
              <a:t>Single</a:t>
            </a:r>
            <a:r>
              <a:rPr lang="en-US">
                <a:latin typeface="Arial"/>
                <a:ea typeface="Verdana"/>
                <a:cs typeface="Arial"/>
              </a:rPr>
              <a:t> line: // Like this</a:t>
            </a:r>
            <a:endParaRPr lang="en-US">
              <a:latin typeface="Aptos" panose="020B0004020202020204"/>
              <a:ea typeface="Verdana"/>
              <a:cs typeface="Arial"/>
            </a:endParaRPr>
          </a:p>
          <a:p>
            <a:endParaRPr lang="en-US" dirty="0">
              <a:latin typeface="Arial"/>
              <a:ea typeface="Verdana"/>
              <a:cs typeface="Arial"/>
            </a:endParaRPr>
          </a:p>
          <a:p>
            <a:r>
              <a:rPr lang="en-US">
                <a:latin typeface="Arial"/>
                <a:ea typeface="Verdana"/>
                <a:cs typeface="Arial"/>
              </a:rPr>
              <a:t>Multiline: /* comment */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latin typeface="Arial"/>
              <a:ea typeface="Verdana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Arial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 to JavaScript</vt:lpstr>
      <vt:lpstr>Background:</vt:lpstr>
      <vt:lpstr>JavaScript is an Evolving Language</vt:lpstr>
      <vt:lpstr>JavaScript Common Data Types</vt:lpstr>
      <vt:lpstr>Variables in JavaScript</vt:lpstr>
      <vt:lpstr>Let and const</vt:lpstr>
      <vt:lpstr>Operators</vt:lpstr>
      <vt:lpstr>Strings</vt:lpstr>
      <vt:lpstr>Comments</vt:lpstr>
      <vt:lpstr>Logical Operators</vt:lpstr>
      <vt:lpstr>Control flow:</vt:lpstr>
      <vt:lpstr>Ternary Operator (?)</vt:lpstr>
      <vt:lpstr>Switch Statement</vt:lpstr>
      <vt:lpstr>Truthy and Falsy Values </vt:lpstr>
      <vt:lpstr>Error Handling </vt:lpstr>
      <vt:lpstr>Functions (Basic) </vt:lpstr>
      <vt:lpstr>Anonymous Functions </vt:lpstr>
      <vt:lpstr>Arrow Functions </vt:lpstr>
      <vt:lpstr>For Loop </vt:lpstr>
      <vt:lpstr>While Loop / Do-while Loop </vt:lpstr>
      <vt:lpstr>Arrays </vt:lpstr>
      <vt:lpstr>Callback Functions </vt:lpstr>
      <vt:lpstr>array.reduce() </vt:lpstr>
      <vt:lpstr>array.forEach() </vt:lpstr>
      <vt:lpstr>array.filter() </vt:lpstr>
      <vt:lpstr>array.map() </vt:lpstr>
      <vt:lpstr>Factory Functions and Object methods </vt:lpstr>
      <vt:lpstr>Getters and Setters </vt:lpstr>
      <vt:lpstr>Shorthand Property Name Syntax </vt:lpstr>
      <vt:lpstr>Destructuring </vt:lpstr>
      <vt:lpstr>Spread Syntax (…) </vt:lpstr>
      <vt:lpstr>Rest Syntax (…) </vt:lpstr>
      <vt:lpstr>Selecting HTML elements</vt:lpstr>
      <vt:lpstr>Modifying HTML text and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995</cp:revision>
  <dcterms:created xsi:type="dcterms:W3CDTF">2024-09-27T22:16:01Z</dcterms:created>
  <dcterms:modified xsi:type="dcterms:W3CDTF">2024-10-11T20:22:22Z</dcterms:modified>
</cp:coreProperties>
</file>