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B74D359-EA8D-4E23-BE19-6ABBC01100F6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6AC83FA-C5D0-4C76-9ED9-0105179E30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«Пятнашки»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Разработчик: </a:t>
            </a:r>
            <a:r>
              <a:rPr lang="ru-RU" dirty="0" err="1" smtClean="0"/>
              <a:t>Чикун</a:t>
            </a:r>
            <a:r>
              <a:rPr lang="ru-RU" dirty="0" smtClean="0"/>
              <a:t>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14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cap="none" dirty="0" smtClean="0"/>
              <a:t>Change</a:t>
            </a:r>
            <a:r>
              <a:rPr lang="ru-RU" cap="none" dirty="0" smtClean="0"/>
              <a:t>С</a:t>
            </a:r>
            <a:r>
              <a:rPr lang="en-US" cap="none" dirty="0" err="1" smtClean="0"/>
              <a:t>ellsOfField</a:t>
            </a:r>
            <a:r>
              <a:rPr lang="en-US" cap="none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060848"/>
            <a:ext cx="7056784" cy="4032448"/>
          </a:xfrm>
        </p:spPr>
        <p:txBody>
          <a:bodyPr>
            <a:normAutofit fontScale="70000" lnSpcReduction="20000"/>
          </a:bodyPr>
          <a:lstStyle/>
          <a:p>
            <a:pPr marL="571500" indent="-571500"/>
            <a:r>
              <a:rPr lang="ru-RU" dirty="0"/>
              <a:t>Методы: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public void </a:t>
            </a:r>
            <a:r>
              <a:rPr lang="en-US" dirty="0" err="1"/>
              <a:t>SearchEmptyCell</a:t>
            </a:r>
            <a:r>
              <a:rPr lang="en-US" dirty="0"/>
              <a:t> ()</a:t>
            </a:r>
            <a:r>
              <a:rPr lang="ru-RU" dirty="0"/>
              <a:t> - поиск пустого элемента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SwichCells</a:t>
            </a:r>
            <a:r>
              <a:rPr lang="en-US" dirty="0"/>
              <a:t> ( </a:t>
            </a:r>
            <a:r>
              <a:rPr lang="en-US" dirty="0" err="1"/>
              <a:t>MyCell</a:t>
            </a:r>
            <a:r>
              <a:rPr lang="en-US" dirty="0"/>
              <a:t> cell )</a:t>
            </a:r>
            <a:r>
              <a:rPr lang="ru-RU" dirty="0"/>
              <a:t> - смена ячеек местами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public </a:t>
            </a:r>
            <a:r>
              <a:rPr lang="en-US" dirty="0" err="1"/>
              <a:t>MyCell</a:t>
            </a:r>
            <a:r>
              <a:rPr lang="en-US" dirty="0"/>
              <a:t> </a:t>
            </a:r>
            <a:r>
              <a:rPr lang="en-US" dirty="0" err="1"/>
              <a:t>GetCellAt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posY</a:t>
            </a:r>
            <a:r>
              <a:rPr lang="en-US" dirty="0"/>
              <a:t> )</a:t>
            </a:r>
            <a:r>
              <a:rPr lang="ru-RU" dirty="0"/>
              <a:t> - возвращает ячейку с координатами </a:t>
            </a:r>
            <a:r>
              <a:rPr lang="ru-RU" dirty="0" err="1"/>
              <a:t>posX</a:t>
            </a:r>
            <a:r>
              <a:rPr lang="ru-RU" dirty="0"/>
              <a:t>, </a:t>
            </a:r>
            <a:r>
              <a:rPr lang="ru-RU" dirty="0" err="1"/>
              <a:t>posY</a:t>
            </a:r>
            <a:r>
              <a:rPr lang="ru-RU" dirty="0"/>
              <a:t> в массиве _</a:t>
            </a:r>
            <a:r>
              <a:rPr lang="ru-RU" dirty="0" err="1"/>
              <a:t>nums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public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GetEmptyNeighborCell</a:t>
            </a:r>
            <a:r>
              <a:rPr lang="en-US" dirty="0"/>
              <a:t> ( Coordinates </a:t>
            </a:r>
            <a:r>
              <a:rPr lang="en-US" dirty="0" err="1"/>
              <a:t>coord</a:t>
            </a:r>
            <a:r>
              <a:rPr lang="en-US" dirty="0"/>
              <a:t> )</a:t>
            </a:r>
            <a:r>
              <a:rPr lang="ru-RU" dirty="0"/>
              <a:t> - Метод поиска пустого соседнего элемент. Возвращает значение </a:t>
            </a:r>
            <a:r>
              <a:rPr lang="ru-RU" dirty="0" err="1"/>
              <a:t>true</a:t>
            </a:r>
            <a:r>
              <a:rPr lang="ru-RU" dirty="0"/>
              <a:t> если такой элемент имеется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public </a:t>
            </a:r>
            <a:r>
              <a:rPr lang="en-US" dirty="0" err="1"/>
              <a:t>MyCell</a:t>
            </a:r>
            <a:r>
              <a:rPr lang="en-US" dirty="0"/>
              <a:t> East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posY</a:t>
            </a:r>
            <a:r>
              <a:rPr lang="en-US" dirty="0"/>
              <a:t> )</a:t>
            </a:r>
            <a:r>
              <a:rPr lang="ru-RU" dirty="0"/>
              <a:t> -  возвращает ячейку на востоке от текущей( аналогичные методы есть и для перемещений на запад, север и юг)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public </a:t>
            </a:r>
            <a:r>
              <a:rPr lang="en-US" dirty="0" err="1"/>
              <a:t>MyCell</a:t>
            </a:r>
            <a:r>
              <a:rPr lang="en-US" dirty="0"/>
              <a:t> this[</a:t>
            </a:r>
            <a:r>
              <a:rPr lang="en-US" dirty="0" err="1"/>
              <a:t>int</a:t>
            </a:r>
            <a:r>
              <a:rPr lang="en-US" dirty="0"/>
              <a:t> index1, </a:t>
            </a:r>
            <a:r>
              <a:rPr lang="en-US" dirty="0" err="1"/>
              <a:t>int</a:t>
            </a:r>
            <a:r>
              <a:rPr lang="en-US" dirty="0"/>
              <a:t> index2]</a:t>
            </a:r>
            <a:r>
              <a:rPr lang="ru-RU" dirty="0"/>
              <a:t> – </a:t>
            </a:r>
            <a:r>
              <a:rPr lang="ru-RU" dirty="0" err="1"/>
              <a:t>индексантор</a:t>
            </a:r>
            <a:r>
              <a:rPr lang="ru-RU" dirty="0"/>
              <a:t> массива фишек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RowPosEmpty</a:t>
            </a:r>
            <a:r>
              <a:rPr lang="ru-RU" dirty="0"/>
              <a:t> - свойство позиции пустого элемента в строке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ColPosEmpty</a:t>
            </a:r>
            <a:r>
              <a:rPr lang="ru-RU" dirty="0"/>
              <a:t> - свойство позиции пустого элемента в столбце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public abstract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IsWinGame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size);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57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cap="none" dirty="0" smtClean="0"/>
              <a:t>Field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Поля класса: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_</a:t>
            </a:r>
            <a:r>
              <a:rPr lang="en-US" dirty="0" err="1"/>
              <a:t>iCount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ru-RU" dirty="0"/>
              <a:t>счетчик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private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[,] </a:t>
            </a:r>
            <a:r>
              <a:rPr lang="en-US" dirty="0" err="1" smtClean="0"/>
              <a:t>sortArr</a:t>
            </a:r>
            <a:r>
              <a:rPr lang="ru-RU" dirty="0" smtClean="0"/>
              <a:t> - </a:t>
            </a:r>
            <a:r>
              <a:rPr lang="ru-RU" dirty="0"/>
              <a:t>отсортированный </a:t>
            </a:r>
            <a:r>
              <a:rPr lang="ru-RU" dirty="0" smtClean="0"/>
              <a:t>массив</a:t>
            </a:r>
          </a:p>
          <a:p>
            <a:pPr marL="285750" indent="-285750"/>
            <a:r>
              <a:rPr lang="ru-RU" dirty="0" smtClean="0"/>
              <a:t>События: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 </a:t>
            </a:r>
            <a:r>
              <a:rPr lang="en-US" dirty="0"/>
              <a:t>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smtClean="0"/>
              <a:t>Moving</a:t>
            </a:r>
            <a:r>
              <a:rPr lang="ru-RU" dirty="0" smtClean="0"/>
              <a:t> - событие </a:t>
            </a:r>
            <a:r>
              <a:rPr lang="ru-RU" dirty="0"/>
              <a:t>передвижения фишки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 </a:t>
            </a:r>
            <a:r>
              <a:rPr lang="en-US" dirty="0"/>
              <a:t>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 smtClean="0"/>
              <a:t>AddingCounter</a:t>
            </a:r>
            <a:r>
              <a:rPr lang="ru-RU" dirty="0" smtClean="0"/>
              <a:t> - событие </a:t>
            </a:r>
            <a:r>
              <a:rPr lang="ru-RU" dirty="0"/>
              <a:t>добавления счетчика</a:t>
            </a:r>
          </a:p>
        </p:txBody>
      </p:sp>
    </p:spTree>
    <p:extLst>
      <p:ext uri="{BB962C8B-B14F-4D97-AF65-F5344CB8AC3E}">
        <p14:creationId xmlns:p14="http://schemas.microsoft.com/office/powerpoint/2010/main" val="422290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cap="none" dirty="0" smtClean="0"/>
              <a:t>Field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2060848"/>
            <a:ext cx="7200800" cy="381642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Методы: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en-US" sz="1700" dirty="0" smtClean="0"/>
              <a:t>public </a:t>
            </a:r>
            <a:r>
              <a:rPr lang="en-US" sz="1700" dirty="0"/>
              <a:t>void </a:t>
            </a:r>
            <a:r>
              <a:rPr lang="en-US" sz="1700" dirty="0" err="1"/>
              <a:t>OnAddingCounter</a:t>
            </a:r>
            <a:r>
              <a:rPr lang="en-US" sz="1700" dirty="0"/>
              <a:t> ( </a:t>
            </a:r>
            <a:r>
              <a:rPr lang="en-US" sz="1700" dirty="0" smtClean="0"/>
              <a:t>) </a:t>
            </a:r>
            <a:r>
              <a:rPr lang="ru-RU" sz="1700" dirty="0" smtClean="0"/>
              <a:t>- инициализатор </a:t>
            </a:r>
            <a:r>
              <a:rPr lang="ru-RU" sz="1700" dirty="0"/>
              <a:t>события добавления </a:t>
            </a:r>
            <a:r>
              <a:rPr lang="ru-RU" sz="1700" dirty="0" smtClean="0"/>
              <a:t>счетчика.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public </a:t>
            </a:r>
            <a:r>
              <a:rPr lang="en-US" sz="1700" dirty="0"/>
              <a:t>void </a:t>
            </a:r>
            <a:r>
              <a:rPr lang="en-US" sz="1700" dirty="0" err="1"/>
              <a:t>OnMoving</a:t>
            </a:r>
            <a:r>
              <a:rPr lang="en-US" sz="1700" dirty="0"/>
              <a:t> (</a:t>
            </a:r>
            <a:r>
              <a:rPr lang="en-US" sz="1700" dirty="0" err="1"/>
              <a:t>MyCell</a:t>
            </a:r>
            <a:r>
              <a:rPr lang="en-US" sz="1700" dirty="0"/>
              <a:t> cell</a:t>
            </a:r>
            <a:r>
              <a:rPr lang="en-US" sz="1700" dirty="0" smtClean="0"/>
              <a:t>)</a:t>
            </a:r>
            <a:r>
              <a:rPr lang="ru-RU" sz="1700" dirty="0" smtClean="0"/>
              <a:t> - инициализатор </a:t>
            </a:r>
            <a:r>
              <a:rPr lang="ru-RU" sz="1700" dirty="0"/>
              <a:t>события передвижения </a:t>
            </a:r>
            <a:r>
              <a:rPr lang="ru-RU" sz="1700" dirty="0" smtClean="0"/>
              <a:t>фишки.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public </a:t>
            </a:r>
            <a:r>
              <a:rPr lang="en-US" sz="1700" dirty="0"/>
              <a:t>void Run ( object o, </a:t>
            </a:r>
            <a:r>
              <a:rPr lang="en-US" sz="1700" dirty="0" err="1"/>
              <a:t>EventArgs</a:t>
            </a:r>
            <a:r>
              <a:rPr lang="en-US" sz="1700" dirty="0"/>
              <a:t> </a:t>
            </a:r>
            <a:r>
              <a:rPr lang="en-US" sz="1700" dirty="0" err="1"/>
              <a:t>arg</a:t>
            </a:r>
            <a:r>
              <a:rPr lang="en-US" sz="1700" dirty="0"/>
              <a:t> </a:t>
            </a:r>
            <a:r>
              <a:rPr lang="en-US" sz="1700" dirty="0" smtClean="0"/>
              <a:t>)</a:t>
            </a:r>
            <a:r>
              <a:rPr lang="ru-RU" sz="1700" dirty="0" smtClean="0"/>
              <a:t> - запуск </a:t>
            </a:r>
            <a:r>
              <a:rPr lang="ru-RU" sz="1700" dirty="0"/>
              <a:t>движения </a:t>
            </a:r>
            <a:r>
              <a:rPr lang="ru-RU" sz="1700" dirty="0" smtClean="0"/>
              <a:t>фишки.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public </a:t>
            </a:r>
            <a:r>
              <a:rPr lang="en-US" sz="1700" dirty="0" err="1"/>
              <a:t>bool</a:t>
            </a:r>
            <a:r>
              <a:rPr lang="en-US" sz="1700" dirty="0"/>
              <a:t> </a:t>
            </a:r>
            <a:r>
              <a:rPr lang="en-US" sz="1700" dirty="0" err="1"/>
              <a:t>IsSameNum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r, </a:t>
            </a:r>
            <a:r>
              <a:rPr lang="en-US" sz="1700" dirty="0" err="1"/>
              <a:t>int</a:t>
            </a:r>
            <a:r>
              <a:rPr lang="en-US" sz="1700" dirty="0"/>
              <a:t> k) </a:t>
            </a:r>
            <a:r>
              <a:rPr lang="ru-RU" sz="1700" dirty="0" smtClean="0"/>
              <a:t>- </a:t>
            </a:r>
            <a:r>
              <a:rPr lang="ru-RU" sz="1700" dirty="0"/>
              <a:t>проверка на повторение чисел при </a:t>
            </a:r>
            <a:r>
              <a:rPr lang="ru-RU" sz="1700" dirty="0" smtClean="0"/>
              <a:t>заполнении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public </a:t>
            </a:r>
            <a:r>
              <a:rPr lang="en-US" sz="1700" dirty="0"/>
              <a:t>void </a:t>
            </a:r>
            <a:r>
              <a:rPr lang="en-US" sz="1700" dirty="0" err="1"/>
              <a:t>setNums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size</a:t>
            </a:r>
            <a:r>
              <a:rPr lang="en-US" sz="1700" dirty="0" smtClean="0"/>
              <a:t>)</a:t>
            </a:r>
            <a:r>
              <a:rPr lang="ru-RU" sz="1700" dirty="0" smtClean="0"/>
              <a:t> - заполнение </a:t>
            </a:r>
            <a:r>
              <a:rPr lang="ru-RU" sz="1700" dirty="0"/>
              <a:t>номеров </a:t>
            </a:r>
            <a:r>
              <a:rPr lang="ru-RU" sz="1700" dirty="0" smtClean="0"/>
              <a:t>фишек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public </a:t>
            </a:r>
            <a:r>
              <a:rPr lang="en-US" sz="1700" dirty="0"/>
              <a:t>override </a:t>
            </a:r>
            <a:r>
              <a:rPr lang="en-US" sz="1700" dirty="0" err="1"/>
              <a:t>bool</a:t>
            </a:r>
            <a:r>
              <a:rPr lang="en-US" sz="1700" dirty="0"/>
              <a:t> </a:t>
            </a:r>
            <a:r>
              <a:rPr lang="en-US" sz="1700" dirty="0" err="1"/>
              <a:t>IsWinGame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size</a:t>
            </a:r>
            <a:r>
              <a:rPr lang="en-US" sz="1700" dirty="0" smtClean="0"/>
              <a:t>)</a:t>
            </a:r>
            <a:r>
              <a:rPr lang="ru-RU" sz="1700" dirty="0" smtClean="0"/>
              <a:t> – переопределенный метод проверки собранной головоломки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public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GetCol</a:t>
            </a:r>
            <a:r>
              <a:rPr lang="en-US" sz="1700" dirty="0"/>
              <a:t> </a:t>
            </a:r>
            <a:r>
              <a:rPr lang="en-US" sz="1700" dirty="0" smtClean="0"/>
              <a:t>()</a:t>
            </a:r>
            <a:r>
              <a:rPr lang="ru-RU" sz="1700" dirty="0" smtClean="0"/>
              <a:t> - получение </a:t>
            </a:r>
            <a:r>
              <a:rPr lang="ru-RU" sz="1700" dirty="0"/>
              <a:t>длины </a:t>
            </a:r>
            <a:r>
              <a:rPr lang="ru-RU" sz="1700" dirty="0" smtClean="0"/>
              <a:t>столбца</a:t>
            </a:r>
          </a:p>
          <a:p>
            <a:pPr>
              <a:buFont typeface="Arial" pitchFamily="34" charset="0"/>
              <a:buChar char="•"/>
            </a:pPr>
            <a:r>
              <a:rPr lang="ru-RU" sz="1700" dirty="0" err="1"/>
              <a:t>public</a:t>
            </a:r>
            <a:r>
              <a:rPr lang="ru-RU" sz="1700" dirty="0"/>
              <a:t> </a:t>
            </a:r>
            <a:r>
              <a:rPr lang="ru-RU" sz="1700" dirty="0" err="1"/>
              <a:t>int</a:t>
            </a:r>
            <a:r>
              <a:rPr lang="ru-RU" sz="1700" dirty="0"/>
              <a:t> </a:t>
            </a:r>
            <a:r>
              <a:rPr lang="ru-RU" sz="1700" dirty="0" err="1"/>
              <a:t>GetRow</a:t>
            </a:r>
            <a:r>
              <a:rPr lang="ru-RU" sz="1700" dirty="0"/>
              <a:t> () -  получение длины </a:t>
            </a:r>
            <a:r>
              <a:rPr lang="ru-RU" sz="1700" dirty="0" smtClean="0"/>
              <a:t>строки</a:t>
            </a:r>
            <a:endParaRPr lang="en-US" sz="1700" dirty="0" smtClean="0"/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public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GetSymbol</a:t>
            </a:r>
            <a:r>
              <a:rPr lang="en-US" sz="1700" dirty="0"/>
              <a:t> ( </a:t>
            </a:r>
            <a:r>
              <a:rPr lang="en-US" sz="1700" dirty="0" err="1"/>
              <a:t>int</a:t>
            </a:r>
            <a:r>
              <a:rPr lang="en-US" sz="1700" dirty="0"/>
              <a:t> i, </a:t>
            </a:r>
            <a:r>
              <a:rPr lang="en-US" sz="1700" dirty="0" err="1"/>
              <a:t>int</a:t>
            </a:r>
            <a:r>
              <a:rPr lang="en-US" sz="1700" dirty="0"/>
              <a:t> j </a:t>
            </a:r>
            <a:r>
              <a:rPr lang="en-US" sz="1700" dirty="0" smtClean="0"/>
              <a:t>) - </a:t>
            </a:r>
            <a:r>
              <a:rPr lang="ru-RU" sz="1700" dirty="0" smtClean="0"/>
              <a:t>получение символа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public </a:t>
            </a:r>
            <a:r>
              <a:rPr lang="en-US" sz="1700" dirty="0"/>
              <a:t>void </a:t>
            </a:r>
            <a:r>
              <a:rPr lang="en-US" sz="1700" dirty="0" err="1"/>
              <a:t>AddCounter</a:t>
            </a:r>
            <a:r>
              <a:rPr lang="en-US" sz="1700" dirty="0"/>
              <a:t> ( object o, </a:t>
            </a:r>
            <a:r>
              <a:rPr lang="en-US" sz="1700" dirty="0" err="1"/>
              <a:t>EventArgs</a:t>
            </a:r>
            <a:r>
              <a:rPr lang="en-US" sz="1700" dirty="0"/>
              <a:t> </a:t>
            </a:r>
            <a:r>
              <a:rPr lang="en-US" sz="1700" dirty="0" err="1"/>
              <a:t>arg</a:t>
            </a:r>
            <a:r>
              <a:rPr lang="en-US" sz="1700" dirty="0"/>
              <a:t> </a:t>
            </a:r>
            <a:r>
              <a:rPr lang="en-US" sz="1700" dirty="0" smtClean="0"/>
              <a:t>)</a:t>
            </a:r>
            <a:r>
              <a:rPr lang="ru-RU" sz="1700" dirty="0" smtClean="0"/>
              <a:t> - добавление счетчика</a:t>
            </a:r>
            <a:endParaRPr lang="en-US" sz="1700" dirty="0"/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public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GetCount</a:t>
            </a:r>
            <a:r>
              <a:rPr lang="en-US" sz="1700" dirty="0"/>
              <a:t> </a:t>
            </a:r>
            <a:r>
              <a:rPr lang="en-US" sz="1700" dirty="0" smtClean="0"/>
              <a:t> </a:t>
            </a:r>
            <a:r>
              <a:rPr lang="ru-RU" sz="1700" dirty="0" smtClean="0"/>
              <a:t>- получить </a:t>
            </a:r>
            <a:r>
              <a:rPr lang="ru-RU" sz="1700" dirty="0"/>
              <a:t>значение счетчика</a:t>
            </a:r>
          </a:p>
          <a:p>
            <a:pPr>
              <a:buFont typeface="Arial" pitchFamily="34" charset="0"/>
              <a:buChar char="•"/>
            </a:pPr>
            <a:endParaRPr lang="ru-RU" sz="1700" dirty="0"/>
          </a:p>
          <a:p>
            <a:pPr>
              <a:buFont typeface="Arial" pitchFamily="34" charset="0"/>
              <a:buChar char="•"/>
            </a:pPr>
            <a:endParaRPr lang="en-US" sz="1700" dirty="0" smtClean="0"/>
          </a:p>
          <a:p>
            <a:pPr>
              <a:buFont typeface="Arial" pitchFamily="34" charset="0"/>
              <a:buChar char="•"/>
            </a:pPr>
            <a:endParaRPr lang="ru-RU" sz="1700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46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26876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в консоли</a:t>
            </a:r>
            <a:endParaRPr lang="ru-RU" dirty="0"/>
          </a:p>
        </p:txBody>
      </p:sp>
      <p:pic>
        <p:nvPicPr>
          <p:cNvPr id="6" name="Объект 5" descr="piatnashki - Microsoft Visual Studio (Administrator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16000" r="52054" b="36000"/>
          <a:stretch/>
        </p:blipFill>
        <p:spPr>
          <a:xfrm>
            <a:off x="1835696" y="2276872"/>
            <a:ext cx="5094312" cy="3416545"/>
          </a:xfrm>
        </p:spPr>
      </p:pic>
    </p:spTree>
    <p:extLst>
      <p:ext uri="{BB962C8B-B14F-4D97-AF65-F5344CB8AC3E}">
        <p14:creationId xmlns:p14="http://schemas.microsoft.com/office/powerpoint/2010/main" val="106810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 в консоли</a:t>
            </a:r>
          </a:p>
        </p:txBody>
      </p:sp>
      <p:pic>
        <p:nvPicPr>
          <p:cNvPr id="6" name="Объект 5" descr="file:///F:/с#/exam1/пятнашки вер 2.4/piatnashki/bin/Debug/piatnashki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348880"/>
            <a:ext cx="6629597" cy="3456384"/>
          </a:xfrm>
        </p:spPr>
      </p:pic>
    </p:spTree>
    <p:extLst>
      <p:ext uri="{BB962C8B-B14F-4D97-AF65-F5344CB8AC3E}">
        <p14:creationId xmlns:p14="http://schemas.microsoft.com/office/powerpoint/2010/main" val="135993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в </a:t>
            </a:r>
            <a:r>
              <a:rPr lang="en-US" dirty="0" err="1" smtClean="0"/>
              <a:t>WinFORMS</a:t>
            </a:r>
            <a:endParaRPr lang="ru-RU" dirty="0"/>
          </a:p>
        </p:txBody>
      </p:sp>
      <p:pic>
        <p:nvPicPr>
          <p:cNvPr id="6" name="Объект 5" descr="piatnashki - Microsoft Visual Studio (Administrator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16857" r="27675" b="17143"/>
          <a:stretch/>
        </p:blipFill>
        <p:spPr>
          <a:xfrm>
            <a:off x="1403648" y="2204864"/>
            <a:ext cx="5976664" cy="3513001"/>
          </a:xfrm>
        </p:spPr>
      </p:pic>
    </p:spTree>
    <p:extLst>
      <p:ext uri="{BB962C8B-B14F-4D97-AF65-F5344CB8AC3E}">
        <p14:creationId xmlns:p14="http://schemas.microsoft.com/office/powerpoint/2010/main" val="241020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 в </a:t>
            </a:r>
            <a:r>
              <a:rPr lang="en-US" dirty="0" err="1"/>
              <a:t>WinFORMS</a:t>
            </a:r>
            <a:endParaRPr lang="ru-RU" dirty="0"/>
          </a:p>
        </p:txBody>
      </p:sp>
      <p:pic>
        <p:nvPicPr>
          <p:cNvPr id="4" name="Объект 3" descr="Игра &quot;Пятнашки&quo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5536799" cy="3513082"/>
          </a:xfrm>
        </p:spPr>
      </p:pic>
    </p:spTree>
    <p:extLst>
      <p:ext uri="{BB962C8B-B14F-4D97-AF65-F5344CB8AC3E}">
        <p14:creationId xmlns:p14="http://schemas.microsoft.com/office/powerpoint/2010/main" val="200021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 в </a:t>
            </a:r>
            <a:r>
              <a:rPr lang="en-US" dirty="0" err="1"/>
              <a:t>WinFORMS</a:t>
            </a:r>
            <a:endParaRPr lang="ru-RU" dirty="0"/>
          </a:p>
        </p:txBody>
      </p:sp>
      <p:pic>
        <p:nvPicPr>
          <p:cNvPr id="4" name="Объект 3" descr="Игра &quot;Пятнашки&quo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276872"/>
            <a:ext cx="2376264" cy="3802023"/>
          </a:xfrm>
        </p:spPr>
      </p:pic>
    </p:spTree>
    <p:extLst>
      <p:ext uri="{BB962C8B-B14F-4D97-AF65-F5344CB8AC3E}">
        <p14:creationId xmlns:p14="http://schemas.microsoft.com/office/powerpoint/2010/main" val="121788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41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 игре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Пятнашки </a:t>
            </a:r>
            <a:r>
              <a:rPr lang="ru-RU" dirty="0"/>
              <a:t>или игра в 15 — известная игра из серии головоломок. Число 15 в названии игры происходит от числа костяшек, заключенных в коробку. Каждая костяшка пронумерована от 1 до 15. Всего в коробке 16 ячеек, одна из которых не занята костяшкой. Размер коробки 4х4. Игрок может перемещать костяшки в коробке за счет свободной ячейки. </a:t>
            </a:r>
          </a:p>
          <a:p>
            <a:r>
              <a:rPr lang="ru-RU" dirty="0"/>
              <a:t>Цель игры — собрать костяшки в коробке с номерами по порядку, используя как можно меньше число ходов (перемещений). Игра считается завершенной, как только цель достигнута.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6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5494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Первая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2132856"/>
            <a:ext cx="6400800" cy="3960440"/>
          </a:xfrm>
        </p:spPr>
        <p:txBody>
          <a:bodyPr>
            <a:noAutofit/>
          </a:bodyPr>
          <a:lstStyle/>
          <a:p>
            <a:r>
              <a:rPr lang="ru-RU" sz="1200" dirty="0"/>
              <a:t>Реализация данной игры в консольном приложении </a:t>
            </a:r>
            <a:r>
              <a:rPr lang="ru-RU" sz="1200" dirty="0" smtClean="0"/>
              <a:t>имела </a:t>
            </a:r>
            <a:r>
              <a:rPr lang="ru-RU" sz="1200" dirty="0"/>
              <a:t>вид </a:t>
            </a:r>
            <a:r>
              <a:rPr lang="ru-RU" sz="1200" dirty="0" smtClean="0"/>
              <a:t>разграфленного </a:t>
            </a:r>
            <a:r>
              <a:rPr lang="ru-RU" sz="1200" dirty="0"/>
              <a:t>поля 4х4 с ячейками в которых </a:t>
            </a:r>
            <a:r>
              <a:rPr lang="ru-RU" sz="1200" dirty="0" smtClean="0"/>
              <a:t>находились фишки </a:t>
            </a:r>
            <a:r>
              <a:rPr lang="ru-RU" sz="1200" dirty="0"/>
              <a:t>с номерами и одна фишка пустая.</a:t>
            </a:r>
          </a:p>
          <a:p>
            <a:r>
              <a:rPr lang="ru-RU" sz="1200" dirty="0"/>
              <a:t>Заполнение фишек номерами </a:t>
            </a:r>
            <a:r>
              <a:rPr lang="ru-RU" sz="1200" dirty="0" smtClean="0"/>
              <a:t> производилось </a:t>
            </a:r>
            <a:r>
              <a:rPr lang="ru-RU" sz="1200" dirty="0"/>
              <a:t>в случайном порядке.</a:t>
            </a:r>
          </a:p>
          <a:p>
            <a:r>
              <a:rPr lang="ru-RU" sz="1200" dirty="0"/>
              <a:t>Далее пользователь путем нажатия стрелок </a:t>
            </a:r>
            <a:r>
              <a:rPr lang="ru-RU" sz="1200" dirty="0" smtClean="0"/>
              <a:t>мог перемещать </a:t>
            </a:r>
            <a:r>
              <a:rPr lang="ru-RU" sz="1200" dirty="0"/>
              <a:t>фишки. Если нажата клавиша «вправо» то элемент который находится слева от пустой фишки переместится вправо. Если нажмет клавишу «влево» то элемент который справа от пустой фишки переместится влево. Аналогично и с клавишами «вверх» и «вниз».</a:t>
            </a:r>
          </a:p>
          <a:p>
            <a:r>
              <a:rPr lang="ru-RU" sz="1200" dirty="0" smtClean="0"/>
              <a:t>Также </a:t>
            </a:r>
            <a:r>
              <a:rPr lang="ru-RU" sz="1200" dirty="0"/>
              <a:t>в процессе игры </a:t>
            </a:r>
            <a:r>
              <a:rPr lang="ru-RU" sz="1200" dirty="0" smtClean="0"/>
              <a:t> высвечивался счетчик</a:t>
            </a:r>
            <a:r>
              <a:rPr lang="ru-RU" sz="1200" dirty="0"/>
              <a:t>, который </a:t>
            </a:r>
            <a:r>
              <a:rPr lang="ru-RU" sz="1200" dirty="0" smtClean="0"/>
              <a:t>считал </a:t>
            </a:r>
            <a:r>
              <a:rPr lang="ru-RU" sz="1200" dirty="0"/>
              <a:t>количество перемещений и время. </a:t>
            </a:r>
          </a:p>
          <a:p>
            <a:r>
              <a:rPr lang="ru-RU" sz="1200" dirty="0"/>
              <a:t>По завершении игры </a:t>
            </a:r>
            <a:r>
              <a:rPr lang="ru-RU" sz="1200" dirty="0" smtClean="0"/>
              <a:t>показывался </a:t>
            </a:r>
            <a:r>
              <a:rPr lang="ru-RU" sz="1200" dirty="0"/>
              <a:t>результат – количество </a:t>
            </a:r>
            <a:r>
              <a:rPr lang="ru-RU" sz="1200" dirty="0" smtClean="0"/>
              <a:t>перемещений.</a:t>
            </a:r>
            <a:endParaRPr lang="ru-RU" sz="1200" dirty="0"/>
          </a:p>
          <a:p>
            <a:r>
              <a:rPr lang="ru-RU" sz="1200" dirty="0" smtClean="0"/>
              <a:t>При </a:t>
            </a:r>
            <a:r>
              <a:rPr lang="ru-RU" sz="1200" dirty="0"/>
              <a:t>нажатии клавиши </a:t>
            </a:r>
            <a:r>
              <a:rPr lang="ru-RU" sz="1200" dirty="0" err="1"/>
              <a:t>Escape</a:t>
            </a:r>
            <a:r>
              <a:rPr lang="ru-RU" sz="1200" dirty="0"/>
              <a:t> программа будет завершена</a:t>
            </a:r>
            <a:r>
              <a:rPr lang="ru-RU" sz="1200" dirty="0" smtClean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8726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2276872"/>
            <a:ext cx="6400800" cy="358288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Cell: </a:t>
            </a:r>
            <a:r>
              <a:rPr lang="ru-RU" dirty="0" smtClean="0"/>
              <a:t>ячейка , имеющая свой номер.</a:t>
            </a:r>
          </a:p>
          <a:p>
            <a:r>
              <a:rPr lang="ru-RU" dirty="0" smtClean="0"/>
              <a:t>Структура </a:t>
            </a:r>
            <a:r>
              <a:rPr lang="en-US" dirty="0" err="1" smtClean="0"/>
              <a:t>GettingNumbers</a:t>
            </a:r>
            <a:r>
              <a:rPr lang="en-US" dirty="0" smtClean="0"/>
              <a:t>: </a:t>
            </a:r>
            <a:r>
              <a:rPr lang="ru-RU" dirty="0" err="1" smtClean="0"/>
              <a:t>рандомайзер</a:t>
            </a:r>
            <a:r>
              <a:rPr lang="ru-RU" dirty="0" smtClean="0"/>
              <a:t> случайных цифр.</a:t>
            </a:r>
          </a:p>
          <a:p>
            <a:r>
              <a:rPr lang="ru-RU" dirty="0" smtClean="0"/>
              <a:t>Структура </a:t>
            </a:r>
            <a:r>
              <a:rPr lang="en-US" dirty="0" smtClean="0"/>
              <a:t>Field: </a:t>
            </a:r>
            <a:r>
              <a:rPr lang="ru-RU" dirty="0" smtClean="0"/>
              <a:t>игровое поле, в котором определены следующие методы: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FillingSortArr</a:t>
            </a:r>
            <a:r>
              <a:rPr lang="ru-RU" dirty="0" smtClean="0"/>
              <a:t> - </a:t>
            </a:r>
            <a:r>
              <a:rPr lang="ru-RU" dirty="0"/>
              <a:t>з</a:t>
            </a:r>
            <a:r>
              <a:rPr lang="ru-RU" dirty="0" smtClean="0"/>
              <a:t>аполнение </a:t>
            </a:r>
            <a:r>
              <a:rPr lang="ru-RU" dirty="0"/>
              <a:t>отсортированного </a:t>
            </a:r>
            <a:r>
              <a:rPr lang="ru-RU" dirty="0" smtClean="0"/>
              <a:t>массива;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GetSymbol</a:t>
            </a:r>
            <a:r>
              <a:rPr lang="ru-RU" dirty="0" smtClean="0"/>
              <a:t> – получение символа по номеру строки и столбца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SetNums</a:t>
            </a:r>
            <a:r>
              <a:rPr lang="ru-RU" dirty="0" smtClean="0"/>
              <a:t> - заполнение </a:t>
            </a:r>
            <a:r>
              <a:rPr lang="ru-RU" dirty="0"/>
              <a:t>номеров </a:t>
            </a:r>
            <a:r>
              <a:rPr lang="ru-RU" dirty="0" smtClean="0"/>
              <a:t>фишек;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GetUserAction</a:t>
            </a:r>
            <a:r>
              <a:rPr lang="ru-RU" dirty="0" smtClean="0"/>
              <a:t> – получение действия пользователя;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А также методы перемещения ячеек  вправо, влево, вниз, вверх;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IsWinGame</a:t>
            </a:r>
            <a:r>
              <a:rPr lang="en-US" dirty="0" smtClean="0"/>
              <a:t> – </a:t>
            </a:r>
            <a:r>
              <a:rPr lang="ru-RU" dirty="0" smtClean="0"/>
              <a:t>метод проверки собранной головоломки;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6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реализация</a:t>
            </a:r>
            <a:endParaRPr lang="ru-RU" dirty="0"/>
          </a:p>
        </p:txBody>
      </p:sp>
      <p:pic>
        <p:nvPicPr>
          <p:cNvPr id="4" name="Объект 3" descr="piatnashki - Microsoft Visual Studio (Administrator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16429" r="42302" b="12000"/>
          <a:stretch/>
        </p:blipFill>
        <p:spPr>
          <a:xfrm>
            <a:off x="1840594" y="2276872"/>
            <a:ext cx="5251686" cy="3541274"/>
          </a:xfrm>
        </p:spPr>
      </p:pic>
    </p:spTree>
    <p:extLst>
      <p:ext uri="{BB962C8B-B14F-4D97-AF65-F5344CB8AC3E}">
        <p14:creationId xmlns:p14="http://schemas.microsoft.com/office/powerpoint/2010/main" val="3924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Размер игрового поля может выбирать пользователь от 4х4 до 7х7.</a:t>
            </a:r>
          </a:p>
          <a:p>
            <a:r>
              <a:rPr lang="ru-RU" dirty="0" smtClean="0"/>
              <a:t>Вся бизнес логика отделена от пользовательского интерфейса в отдельную библиотеку.</a:t>
            </a:r>
          </a:p>
          <a:p>
            <a:r>
              <a:rPr lang="ru-RU" dirty="0" smtClean="0"/>
              <a:t>Разработана  реализация как консольное приложение и как приложение </a:t>
            </a:r>
            <a:r>
              <a:rPr lang="en-US" dirty="0" err="1" smtClean="0"/>
              <a:t>WindowsForms</a:t>
            </a:r>
            <a:r>
              <a:rPr lang="ru-RU" dirty="0" smtClean="0"/>
              <a:t>,при этом используется одна библиотека с бизнес-логикой.</a:t>
            </a:r>
          </a:p>
          <a:p>
            <a:r>
              <a:rPr lang="ru-RU" dirty="0" smtClean="0"/>
              <a:t>В отличии от первой реализации, в которой использовались только структуры, в данной используются все возможные инструменты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86580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Бизнес-логика</a:t>
            </a:r>
            <a:endParaRPr lang="ru-RU" dirty="0"/>
          </a:p>
        </p:txBody>
      </p:sp>
      <p:pic>
        <p:nvPicPr>
          <p:cNvPr id="6" name="Объект 5" descr="piatnashki - Microsoft Visual Studio (Administrator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" t="16428" r="23826" b="11999"/>
          <a:stretch/>
        </p:blipFill>
        <p:spPr>
          <a:xfrm>
            <a:off x="1500137" y="2204863"/>
            <a:ext cx="6096199" cy="3662107"/>
          </a:xfrm>
        </p:spPr>
      </p:pic>
    </p:spTree>
    <p:extLst>
      <p:ext uri="{BB962C8B-B14F-4D97-AF65-F5344CB8AC3E}">
        <p14:creationId xmlns:p14="http://schemas.microsoft.com/office/powerpoint/2010/main" val="128371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2132856"/>
            <a:ext cx="6400800" cy="367240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Coordinates – </a:t>
            </a:r>
            <a:r>
              <a:rPr lang="ru-RU" dirty="0" smtClean="0"/>
              <a:t>хранит координаты фишки.</a:t>
            </a:r>
          </a:p>
          <a:p>
            <a:r>
              <a:rPr lang="ru-RU" dirty="0" smtClean="0"/>
              <a:t>Абстрактный обобщенный класс </a:t>
            </a:r>
            <a:r>
              <a:rPr lang="en-US" dirty="0" smtClean="0"/>
              <a:t>Cell&lt;T&gt;</a:t>
            </a:r>
            <a:r>
              <a:rPr lang="ru-RU" dirty="0" smtClean="0"/>
              <a:t> - класс определяющий поля фишки и ее поведение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MyCell</a:t>
            </a:r>
            <a:r>
              <a:rPr lang="en-US" dirty="0" smtClean="0"/>
              <a:t> – </a:t>
            </a:r>
            <a:r>
              <a:rPr lang="ru-RU" dirty="0" smtClean="0"/>
              <a:t>наследник класса </a:t>
            </a:r>
            <a:r>
              <a:rPr lang="en-US" dirty="0"/>
              <a:t>Cell&lt;T&gt;</a:t>
            </a:r>
            <a:r>
              <a:rPr lang="ru-RU" dirty="0"/>
              <a:t> </a:t>
            </a:r>
            <a:r>
              <a:rPr lang="ru-RU" dirty="0" smtClean="0"/>
              <a:t> где Т принимает значение </a:t>
            </a:r>
            <a:r>
              <a:rPr lang="en-US" dirty="0" smtClean="0"/>
              <a:t>int.</a:t>
            </a:r>
            <a:r>
              <a:rPr lang="ru-RU" dirty="0" smtClean="0"/>
              <a:t> Конструктор данного класса полностью реализует конструктор базового класса. Переопределяется метод</a:t>
            </a:r>
            <a:r>
              <a:rPr lang="en-US" dirty="0" smtClean="0"/>
              <a:t> </a:t>
            </a:r>
            <a:r>
              <a:rPr lang="ru-RU" dirty="0" smtClean="0"/>
              <a:t>перемещения фишки  </a:t>
            </a:r>
            <a:r>
              <a:rPr lang="en-US" dirty="0" smtClean="0"/>
              <a:t>Move</a:t>
            </a:r>
            <a:r>
              <a:rPr lang="ru-RU" dirty="0" smtClean="0"/>
              <a:t>. Фишка может быть выбрана и передвинута, для этого созданы поля класса: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isChoosed</a:t>
            </a:r>
            <a:r>
              <a:rPr lang="ru-RU" dirty="0" smtClean="0"/>
              <a:t> и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isMoved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Абстрактный класс </a:t>
            </a:r>
            <a:r>
              <a:rPr lang="en-US" dirty="0" err="1" smtClean="0"/>
              <a:t>ChangeCellsOfField</a:t>
            </a:r>
            <a:r>
              <a:rPr lang="ru-RU" dirty="0" smtClean="0"/>
              <a:t> («Чистая выдумка») – реализует интерфейс </a:t>
            </a:r>
            <a:r>
              <a:rPr lang="en-US" dirty="0" err="1" smtClean="0"/>
              <a:t>ICellable</a:t>
            </a:r>
            <a:r>
              <a:rPr lang="ru-RU" dirty="0" smtClean="0"/>
              <a:t>, имеет в себе методы касающиеся перемещения фишек на поле.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Field – </a:t>
            </a:r>
            <a:r>
              <a:rPr lang="ru-RU" dirty="0" smtClean="0"/>
              <a:t>наследник класса </a:t>
            </a:r>
            <a:r>
              <a:rPr lang="en-US" dirty="0" err="1"/>
              <a:t>ChangeCellsOfField</a:t>
            </a:r>
            <a:r>
              <a:rPr lang="ru-RU" dirty="0"/>
              <a:t> </a:t>
            </a:r>
            <a:r>
              <a:rPr lang="ru-RU" dirty="0" smtClean="0"/>
              <a:t>, реализует игровое поле с фишками.</a:t>
            </a:r>
          </a:p>
          <a:p>
            <a:r>
              <a:rPr lang="ru-RU" dirty="0" smtClean="0"/>
              <a:t>Интерфейс </a:t>
            </a:r>
            <a:r>
              <a:rPr lang="en-US" dirty="0" err="1" smtClean="0"/>
              <a:t>ICellable</a:t>
            </a:r>
            <a:r>
              <a:rPr lang="en-US" dirty="0" smtClean="0"/>
              <a:t> –</a:t>
            </a:r>
            <a:r>
              <a:rPr lang="ru-RU" dirty="0" smtClean="0"/>
              <a:t> используется для доступа  к методам класса </a:t>
            </a:r>
            <a:r>
              <a:rPr lang="en-US" dirty="0" smtClean="0"/>
              <a:t>Field.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68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cap="none" dirty="0"/>
              <a:t>Change</a:t>
            </a:r>
            <a:r>
              <a:rPr lang="ru-RU" cap="none" dirty="0"/>
              <a:t>С</a:t>
            </a:r>
            <a:r>
              <a:rPr lang="en-US" cap="none" dirty="0" err="1"/>
              <a:t>ellsOfField</a:t>
            </a:r>
            <a:r>
              <a:rPr lang="en-US" cap="none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060848"/>
            <a:ext cx="7200800" cy="4176464"/>
          </a:xfrm>
        </p:spPr>
        <p:txBody>
          <a:bodyPr>
            <a:normAutofit fontScale="77500" lnSpcReduction="20000"/>
          </a:bodyPr>
          <a:lstStyle/>
          <a:p>
            <a:r>
              <a:rPr lang="ru-RU" sz="3600" dirty="0" smtClean="0"/>
              <a:t>Поля:</a:t>
            </a:r>
            <a:endParaRPr lang="en-US" sz="56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400" dirty="0" smtClean="0"/>
              <a:t>private </a:t>
            </a:r>
            <a:r>
              <a:rPr lang="en-US" sz="3400" dirty="0" err="1" smtClean="0"/>
              <a:t>int</a:t>
            </a:r>
            <a:r>
              <a:rPr lang="en-US" sz="3400" dirty="0" smtClean="0"/>
              <a:t> _</a:t>
            </a:r>
            <a:r>
              <a:rPr lang="en-US" sz="3400" dirty="0" err="1" smtClean="0"/>
              <a:t>rowPosEmpty</a:t>
            </a:r>
            <a:r>
              <a:rPr lang="ru-RU" sz="3400" dirty="0" smtClean="0"/>
              <a:t> - номер строки пустого элемента</a:t>
            </a:r>
            <a:endParaRPr lang="en-US" sz="3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private </a:t>
            </a:r>
            <a:r>
              <a:rPr lang="en-US" sz="3600" dirty="0" err="1" smtClean="0"/>
              <a:t>int</a:t>
            </a:r>
            <a:r>
              <a:rPr lang="en-US" sz="3600" dirty="0" smtClean="0"/>
              <a:t> _</a:t>
            </a:r>
            <a:r>
              <a:rPr lang="en-US" sz="3600" dirty="0" err="1" smtClean="0"/>
              <a:t>colPosEmpty</a:t>
            </a:r>
            <a:r>
              <a:rPr lang="ru-RU" sz="3600" dirty="0" smtClean="0"/>
              <a:t> - номер столбца пустого элемента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protected </a:t>
            </a:r>
            <a:r>
              <a:rPr lang="en-US" sz="3600" dirty="0" err="1" smtClean="0"/>
              <a:t>MyCell</a:t>
            </a:r>
            <a:r>
              <a:rPr lang="en-US" sz="3600" dirty="0" smtClean="0"/>
              <a:t>[,] _</a:t>
            </a:r>
            <a:r>
              <a:rPr lang="en-US" sz="3600" dirty="0" err="1" smtClean="0"/>
              <a:t>nums</a:t>
            </a:r>
            <a:r>
              <a:rPr lang="ru-RU" sz="3600" dirty="0" smtClean="0"/>
              <a:t> - массив фишек</a:t>
            </a:r>
          </a:p>
          <a:p>
            <a:pPr>
              <a:buFont typeface="Arial" pitchFamily="34" charset="0"/>
              <a:buChar char="•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6943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134</TotalTime>
  <Words>829</Words>
  <Application>Microsoft Office PowerPoint</Application>
  <PresentationFormat>Экран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Кутюр</vt:lpstr>
      <vt:lpstr>Игра «Пятнашки»</vt:lpstr>
      <vt:lpstr>Об игре</vt:lpstr>
      <vt:lpstr>Первая реализация</vt:lpstr>
      <vt:lpstr>Первая реализация</vt:lpstr>
      <vt:lpstr>Первая реализация</vt:lpstr>
      <vt:lpstr>Вторая реализация</vt:lpstr>
      <vt:lpstr>Бизнес-логика</vt:lpstr>
      <vt:lpstr>Бизнес-логика</vt:lpstr>
      <vt:lpstr>класс ChangeСellsOfField </vt:lpstr>
      <vt:lpstr>класс ChangeСellsOfField </vt:lpstr>
      <vt:lpstr>Класс Field</vt:lpstr>
      <vt:lpstr>Класс Field</vt:lpstr>
      <vt:lpstr>интерфейс в консоли</vt:lpstr>
      <vt:lpstr>интерфейс в консоли</vt:lpstr>
      <vt:lpstr>интерфейс в WinFORMS</vt:lpstr>
      <vt:lpstr>интерфейс в WinFORMS</vt:lpstr>
      <vt:lpstr>интерфейс в WinFORMS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«Пятнашки»</dc:title>
  <dc:creator>1</dc:creator>
  <cp:lastModifiedBy>1</cp:lastModifiedBy>
  <cp:revision>14</cp:revision>
  <dcterms:created xsi:type="dcterms:W3CDTF">2017-04-28T15:43:50Z</dcterms:created>
  <dcterms:modified xsi:type="dcterms:W3CDTF">2017-04-28T18:00:59Z</dcterms:modified>
</cp:coreProperties>
</file>