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9" r:id="rId2"/>
    <p:sldMasterId id="2147483727" r:id="rId3"/>
    <p:sldMasterId id="2147483739" r:id="rId4"/>
  </p:sldMasterIdLst>
  <p:notesMasterIdLst>
    <p:notesMasterId r:id="rId39"/>
  </p:notesMasterIdLst>
  <p:sldIdLst>
    <p:sldId id="256" r:id="rId5"/>
    <p:sldId id="289" r:id="rId6"/>
    <p:sldId id="260" r:id="rId7"/>
    <p:sldId id="307" r:id="rId8"/>
    <p:sldId id="291" r:id="rId9"/>
    <p:sldId id="292" r:id="rId10"/>
    <p:sldId id="293" r:id="rId11"/>
    <p:sldId id="294" r:id="rId12"/>
    <p:sldId id="295" r:id="rId13"/>
    <p:sldId id="296" r:id="rId14"/>
    <p:sldId id="266" r:id="rId15"/>
    <p:sldId id="268" r:id="rId16"/>
    <p:sldId id="272" r:id="rId17"/>
    <p:sldId id="271" r:id="rId18"/>
    <p:sldId id="274" r:id="rId19"/>
    <p:sldId id="273" r:id="rId20"/>
    <p:sldId id="276" r:id="rId21"/>
    <p:sldId id="277" r:id="rId22"/>
    <p:sldId id="283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288" r:id="rId33"/>
    <p:sldId id="287" r:id="rId34"/>
    <p:sldId id="308" r:id="rId35"/>
    <p:sldId id="309" r:id="rId36"/>
    <p:sldId id="279" r:id="rId37"/>
    <p:sldId id="262" r:id="rId38"/>
  </p:sldIdLst>
  <p:sldSz cx="12192000" cy="6858000"/>
  <p:notesSz cx="6858000" cy="9144000"/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C387-3858-4B30-9823-ED5C122521A6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51002-01CC-4543-B54B-A085D3D7C8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6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6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5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EB7D3-28F0-4257-869E-D92EFCE44B3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61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83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5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5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Private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9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13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2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20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333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20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Einpasse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7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2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7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5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5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5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5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5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5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5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8" name="Gerade Verbindung 53"/>
          <p:cNvCxnSpPr>
            <a:stCxn id="104" idx="3"/>
            <a:endCxn id="88" idx="1"/>
          </p:cNvCxnSpPr>
          <p:nvPr/>
        </p:nvCxnSpPr>
        <p:spPr bwMode="white">
          <a:xfrm>
            <a:off x="3996005" y="2098800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54"/>
          <p:cNvCxnSpPr>
            <a:stCxn id="106" idx="3"/>
            <a:endCxn id="89" idx="1"/>
          </p:cNvCxnSpPr>
          <p:nvPr/>
        </p:nvCxnSpPr>
        <p:spPr bwMode="white">
          <a:xfrm>
            <a:off x="3996005" y="3345667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5"/>
          <p:cNvCxnSpPr>
            <a:stCxn id="100" idx="1"/>
            <a:endCxn id="67" idx="3"/>
          </p:cNvCxnSpPr>
          <p:nvPr/>
        </p:nvCxnSpPr>
        <p:spPr bwMode="white">
          <a:xfrm flipH="1">
            <a:off x="7719179" y="20981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6"/>
          <p:cNvCxnSpPr>
            <a:stCxn id="66" idx="3"/>
            <a:endCxn id="102" idx="1"/>
          </p:cNvCxnSpPr>
          <p:nvPr/>
        </p:nvCxnSpPr>
        <p:spPr bwMode="white">
          <a:xfrm>
            <a:off x="7719179" y="33452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7"/>
          <p:cNvCxnSpPr>
            <a:stCxn id="68" idx="3"/>
            <a:endCxn id="101" idx="1"/>
          </p:cNvCxnSpPr>
          <p:nvPr/>
        </p:nvCxnSpPr>
        <p:spPr bwMode="white">
          <a:xfrm>
            <a:off x="7719179" y="45923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8"/>
          <p:cNvCxnSpPr>
            <a:stCxn id="65" idx="3"/>
            <a:endCxn id="103" idx="1"/>
          </p:cNvCxnSpPr>
          <p:nvPr/>
        </p:nvCxnSpPr>
        <p:spPr bwMode="white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9"/>
          <p:cNvCxnSpPr>
            <a:stCxn id="107" idx="3"/>
            <a:endCxn id="91" idx="1"/>
          </p:cNvCxnSpPr>
          <p:nvPr/>
        </p:nvCxnSpPr>
        <p:spPr bwMode="white">
          <a:xfrm>
            <a:off x="3996005" y="5839401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60"/>
          <p:cNvCxnSpPr>
            <a:stCxn id="105" idx="3"/>
            <a:endCxn id="90" idx="1"/>
          </p:cNvCxnSpPr>
          <p:nvPr/>
        </p:nvCxnSpPr>
        <p:spPr bwMode="white">
          <a:xfrm>
            <a:off x="3996005" y="4592535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ußzeilenplatzhalter 2"/>
          <p:cNvSpPr>
            <a:spLocks noGrp="1"/>
          </p:cNvSpPr>
          <p:nvPr>
            <p:ph type="ftr" sz="quarter" idx="4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17" name="Foliennummernplatzhalter 13"/>
          <p:cNvSpPr>
            <a:spLocks noGrp="1"/>
          </p:cNvSpPr>
          <p:nvPr>
            <p:ph type="sldNum" sz="quarter" idx="4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7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1"/>
            <a:ext cx="6148800" cy="2421735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667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0" name="Fußzeilenplatzhalter 2"/>
          <p:cNvSpPr>
            <a:spLocks noGrp="1"/>
          </p:cNvSpPr>
          <p:nvPr>
            <p:ph type="ftr" sz="quarter" idx="6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81" name="Foliennummernplatzhalter 3"/>
          <p:cNvSpPr>
            <a:spLocks noGrp="1"/>
          </p:cNvSpPr>
          <p:nvPr>
            <p:ph type="sldNum" sz="quarter" idx="6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2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7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8000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5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1"/>
            <a:ext cx="7578675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Fußzeilenplatzhalter 2"/>
          <p:cNvSpPr>
            <a:spLocks noGrp="1"/>
          </p:cNvSpPr>
          <p:nvPr>
            <p:ph type="ftr" sz="quarter" idx="34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2" name="Foliennummernplatzhalter 6"/>
          <p:cNvSpPr>
            <a:spLocks noGrp="1"/>
          </p:cNvSpPr>
          <p:nvPr>
            <p:ph type="sldNum" sz="quarter" idx="35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37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7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3" name="Fußzeilenplatzhalter 14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54" name="Foliennummernplatzhalter 26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2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Fußzeilenplatzhalter 2"/>
          <p:cNvSpPr>
            <a:spLocks noGrp="1"/>
          </p:cNvSpPr>
          <p:nvPr>
            <p:ph type="ftr" sz="quarter" idx="2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3" name="Foliennummernplatzhalter 8"/>
          <p:cNvSpPr>
            <a:spLocks noGrp="1"/>
          </p:cNvSpPr>
          <p:nvPr>
            <p:ph type="sldNum" sz="quarter" idx="2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7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3" y="40442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3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5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9" y="15113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9" y="40435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9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9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Fußzeilenplatzhalter 2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7" name="Foliennummernplatzhalter 9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2" name="Fußzeilenplatzhalter 2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3" name="Foliennummernplatzhalter 9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2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4" y="1511769"/>
            <a:ext cx="1838803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9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30"/>
            <a:ext cx="3752492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0" y="4486748"/>
            <a:ext cx="184101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4486748"/>
            <a:ext cx="18396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9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9" y="1511769"/>
            <a:ext cx="184242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396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70"/>
            <a:ext cx="184101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3" y="1511770"/>
            <a:ext cx="18396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8" name="Fußzeilenplatzhalter 4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09" name="Foliennummernplatzhalter 5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194472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ommercial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6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4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5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4" y="1511769"/>
            <a:ext cx="1838803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9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0" y="3495679"/>
            <a:ext cx="1841011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3495679"/>
            <a:ext cx="18396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9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9" y="1511769"/>
            <a:ext cx="184242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396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1769"/>
            <a:ext cx="3752659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Fußzeilenplatzhalter 4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05" name="Foliennummernplatzhalter 5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22033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893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6001" y="1735354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6001" y="4574717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6001" y="3155035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8931" y="5992330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6001" y="5994398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661861" y="1734837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661861" y="4573166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661861" y="3154002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66186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661861" y="5992330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1"/>
            <a:ext cx="6062917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-824"/>
            <a:ext cx="2995201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1155601"/>
            <a:ext cx="2995717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4619701"/>
            <a:ext cx="299545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>
          <a:xfrm>
            <a:off x="395291" y="368300"/>
            <a:ext cx="5508000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778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2"/>
            <a:ext cx="6062400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60624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1"/>
            <a:ext cx="2995201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577440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2309400"/>
            <a:ext cx="2995717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1"/>
            <a:ext cx="2995717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42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0"/>
            <a:ext cx="2995201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2" y="5774400"/>
            <a:ext cx="299494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2" y="2309400"/>
            <a:ext cx="299494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3" y="1"/>
            <a:ext cx="299468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4" y="1155601"/>
            <a:ext cx="2995199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4" y="4619701"/>
            <a:ext cx="299519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5587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399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9DDEA4-8314-481D-BC86-7EC8700D51EC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054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Private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8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ommercial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39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amper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" y="2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79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amper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" y="2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45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575904" indent="-575904">
              <a:buFont typeface="+mj-lt"/>
              <a:buAutoNum type="arabicPeriod"/>
              <a:defRPr baseline="0"/>
            </a:lvl1pPr>
            <a:lvl2pPr marL="1151809" indent="-575904">
              <a:buFont typeface="+mj-lt"/>
              <a:buAutoNum type="alphaLcPeriod"/>
              <a:defRPr/>
            </a:lvl2pPr>
            <a:lvl3pPr marL="1151809" indent="-575904">
              <a:buFont typeface="+mj-lt"/>
              <a:buAutoNum type="alphaLcPeriod"/>
              <a:defRPr sz="2667"/>
            </a:lvl3pPr>
            <a:lvl4pPr marL="1151809" indent="-575904">
              <a:buFont typeface="+mj-lt"/>
              <a:buAutoNum type="alphaLcPeriod"/>
              <a:defRPr sz="2667"/>
            </a:lvl4pPr>
            <a:lvl5pPr marL="1151809" indent="-575904">
              <a:buFont typeface="+mj-lt"/>
              <a:buAutoNum type="alphaLcPeriod"/>
              <a:defRPr sz="2667"/>
            </a:lvl5pPr>
            <a:lvl6pPr marL="1151809" indent="-575904">
              <a:buFont typeface="+mj-lt"/>
              <a:buAutoNum type="alphaLcPeriod"/>
              <a:defRPr sz="2667"/>
            </a:lvl6pPr>
            <a:lvl7pPr marL="1151809" indent="-575904">
              <a:buFont typeface="+mj-lt"/>
              <a:buAutoNum type="alphaLcPeriod"/>
              <a:defRPr sz="2667"/>
            </a:lvl7pPr>
            <a:lvl8pPr marL="1151809" indent="-575904">
              <a:buFont typeface="+mj-lt"/>
              <a:buAutoNum type="alphaLcPeriod"/>
              <a:defRPr sz="2667"/>
            </a:lvl8pPr>
            <a:lvl9pPr marL="1151809" indent="-575904">
              <a:buFont typeface="+mj-lt"/>
              <a:buAutoNum type="alphaLcPeriod"/>
              <a:defRPr sz="2667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98918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117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3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257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5" y="1512001"/>
            <a:ext cx="11405515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667" b="1"/>
            </a:lvl2pPr>
            <a:lvl3pPr marL="0" indent="0">
              <a:spcAft>
                <a:spcPts val="0"/>
              </a:spcAft>
              <a:buNone/>
              <a:defRPr sz="2667" b="1"/>
            </a:lvl3pPr>
            <a:lvl4pPr marL="0" indent="0">
              <a:spcAft>
                <a:spcPts val="0"/>
              </a:spcAft>
              <a:buNone/>
              <a:defRPr sz="2667" b="1"/>
            </a:lvl4pPr>
            <a:lvl5pPr marL="0" indent="0">
              <a:spcAft>
                <a:spcPts val="0"/>
              </a:spcAft>
              <a:buNone/>
              <a:defRPr sz="2667" b="1"/>
            </a:lvl5pPr>
            <a:lvl6pPr marL="0" indent="0">
              <a:spcAft>
                <a:spcPts val="0"/>
              </a:spcAft>
              <a:buNone/>
              <a:defRPr sz="2667" b="1"/>
            </a:lvl6pPr>
            <a:lvl7pPr marL="0" indent="0">
              <a:spcAft>
                <a:spcPts val="0"/>
              </a:spcAft>
              <a:buNone/>
              <a:defRPr sz="2667" b="1"/>
            </a:lvl7pPr>
            <a:lvl8pPr marL="0" indent="0">
              <a:spcAft>
                <a:spcPts val="0"/>
              </a:spcAft>
              <a:buNone/>
              <a:defRPr sz="2667" b="1"/>
            </a:lvl8pPr>
            <a:lvl9pPr marL="0" indent="0">
              <a:spcAft>
                <a:spcPts val="0"/>
              </a:spcAft>
              <a:buNone/>
              <a:defRPr sz="2667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3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03183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26777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6" y="1512006"/>
            <a:ext cx="5579999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801" y="1512006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187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6" y="15120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82" y="15113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82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1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91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92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30" name="Gruppieren 29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31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3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20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333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20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Einpasse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8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21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5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7176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13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5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4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5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5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5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5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6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8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9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9" name="Gerade Verbindung 53"/>
          <p:cNvCxnSpPr>
            <a:stCxn id="99" idx="3"/>
            <a:endCxn id="66" idx="1"/>
          </p:cNvCxnSpPr>
          <p:nvPr userDrawn="1"/>
        </p:nvCxnSpPr>
        <p:spPr>
          <a:xfrm>
            <a:off x="3996005" y="20981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4"/>
          <p:cNvCxnSpPr>
            <a:stCxn id="102" idx="3"/>
            <a:endCxn id="67" idx="1"/>
          </p:cNvCxnSpPr>
          <p:nvPr userDrawn="1"/>
        </p:nvCxnSpPr>
        <p:spPr>
          <a:xfrm>
            <a:off x="3996005" y="33452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5"/>
          <p:cNvCxnSpPr>
            <a:stCxn id="95" idx="1"/>
            <a:endCxn id="86" idx="3"/>
          </p:cNvCxnSpPr>
          <p:nvPr userDrawn="1"/>
        </p:nvCxnSpPr>
        <p:spPr>
          <a:xfrm flipH="1">
            <a:off x="7719182" y="20981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6"/>
          <p:cNvCxnSpPr>
            <a:stCxn id="70" idx="3"/>
            <a:endCxn id="97" idx="1"/>
          </p:cNvCxnSpPr>
          <p:nvPr userDrawn="1"/>
        </p:nvCxnSpPr>
        <p:spPr>
          <a:xfrm>
            <a:off x="7719182" y="33452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7"/>
          <p:cNvCxnSpPr>
            <a:stCxn id="71" idx="3"/>
            <a:endCxn id="96" idx="1"/>
          </p:cNvCxnSpPr>
          <p:nvPr userDrawn="1"/>
        </p:nvCxnSpPr>
        <p:spPr>
          <a:xfrm>
            <a:off x="7719182" y="45923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8"/>
          <p:cNvCxnSpPr>
            <a:stCxn id="69" idx="3"/>
            <a:endCxn id="98" idx="1"/>
          </p:cNvCxnSpPr>
          <p:nvPr userDrawn="1"/>
        </p:nvCxnSpPr>
        <p:spPr>
          <a:xfrm>
            <a:off x="7719182" y="58394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59"/>
          <p:cNvCxnSpPr>
            <a:stCxn id="108" idx="3"/>
            <a:endCxn id="49" idx="1"/>
          </p:cNvCxnSpPr>
          <p:nvPr userDrawn="1"/>
        </p:nvCxnSpPr>
        <p:spPr>
          <a:xfrm>
            <a:off x="3996005" y="58394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60"/>
          <p:cNvCxnSpPr>
            <a:stCxn id="100" idx="3"/>
            <a:endCxn id="68" idx="1"/>
          </p:cNvCxnSpPr>
          <p:nvPr userDrawn="1"/>
        </p:nvCxnSpPr>
        <p:spPr>
          <a:xfrm>
            <a:off x="3996005" y="45923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3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575904" indent="-575904">
              <a:buFont typeface="+mj-lt"/>
              <a:buAutoNum type="arabicPeriod"/>
              <a:defRPr baseline="0"/>
            </a:lvl1pPr>
            <a:lvl2pPr marL="1151809" indent="-575904">
              <a:buFont typeface="+mj-lt"/>
              <a:buAutoNum type="alphaLcPeriod"/>
              <a:defRPr/>
            </a:lvl2pPr>
            <a:lvl3pPr marL="1151809" indent="-575904">
              <a:buFont typeface="+mj-lt"/>
              <a:buAutoNum type="alphaLcPeriod"/>
              <a:defRPr sz="2667"/>
            </a:lvl3pPr>
            <a:lvl4pPr marL="1151809" indent="-575904">
              <a:buFont typeface="+mj-lt"/>
              <a:buAutoNum type="alphaLcPeriod"/>
              <a:defRPr sz="2667"/>
            </a:lvl4pPr>
            <a:lvl5pPr marL="1151809" indent="-575904">
              <a:buFont typeface="+mj-lt"/>
              <a:buAutoNum type="alphaLcPeriod"/>
              <a:defRPr sz="2667"/>
            </a:lvl5pPr>
            <a:lvl6pPr marL="1151809" indent="-575904">
              <a:buFont typeface="+mj-lt"/>
              <a:buAutoNum type="alphaLcPeriod"/>
              <a:defRPr sz="2667"/>
            </a:lvl6pPr>
            <a:lvl7pPr marL="1151809" indent="-575904">
              <a:buFont typeface="+mj-lt"/>
              <a:buAutoNum type="alphaLcPeriod"/>
              <a:defRPr sz="2667"/>
            </a:lvl7pPr>
            <a:lvl8pPr marL="1151809" indent="-575904">
              <a:buFont typeface="+mj-lt"/>
              <a:buAutoNum type="alphaLcPeriod"/>
              <a:defRPr sz="2667"/>
            </a:lvl8pPr>
            <a:lvl9pPr marL="1151809" indent="-575904">
              <a:buFont typeface="+mj-lt"/>
              <a:buAutoNum type="alphaLcPeriod"/>
              <a:defRPr sz="2667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3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1"/>
            <a:ext cx="6148800" cy="2421735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667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169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7941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5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7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1"/>
            <a:ext cx="7578675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393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3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7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811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606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5" y="15120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5" y="40442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5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5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82" y="15113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82" y="40435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82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82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176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0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165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88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0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83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30"/>
            <a:ext cx="3752492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5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448675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83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7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3" y="151177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651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4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8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83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83"/>
            <a:ext cx="18432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3495683"/>
            <a:ext cx="18432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83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0" y="1511769"/>
            <a:ext cx="37548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377977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893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6001" y="1735354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6001" y="4574717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6001" y="3155035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8931" y="5992330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6001" y="5994398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2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661861" y="1734837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3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661861" y="4573166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4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661861" y="3154002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66186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661861" y="5992330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68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5"/>
            <a:ext cx="6062917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-824"/>
            <a:ext cx="2995201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1155601"/>
            <a:ext cx="2995717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7" y="4619701"/>
            <a:ext cx="299545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291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289" y="1512000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5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710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5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2"/>
            <a:ext cx="6062400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60624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1"/>
            <a:ext cx="2995201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577440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2309400"/>
            <a:ext cx="2995717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1"/>
            <a:ext cx="2995717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41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0"/>
            <a:ext cx="2995201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5" y="5774400"/>
            <a:ext cx="299494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5" y="2309400"/>
            <a:ext cx="299494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3" y="1"/>
            <a:ext cx="299468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7" y="1155601"/>
            <a:ext cx="2995199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7" y="4619701"/>
            <a:ext cx="299519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147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386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BF158-829B-4013-BA87-F4E7553568FC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059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CE7B-7DF9-44F8-918E-25062D0DE073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06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5704-D5B7-4491-A4A6-05D114F20FE9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983208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96C5-727A-4A92-8577-89102F226B9F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190657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B5D8-54DA-4075-BDAE-D94D22120489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815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990A-7243-486C-B816-256440A5A256}" type="datetime1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5302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5FC8-DA7F-4427-A0B7-4F192E01E344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50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5" y="1512001"/>
            <a:ext cx="11405515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667" b="1"/>
            </a:lvl2pPr>
            <a:lvl3pPr marL="0" indent="0">
              <a:spcAft>
                <a:spcPts val="0"/>
              </a:spcAft>
              <a:buNone/>
              <a:defRPr sz="2667" b="1"/>
            </a:lvl3pPr>
            <a:lvl4pPr marL="0" indent="0">
              <a:spcAft>
                <a:spcPts val="0"/>
              </a:spcAft>
              <a:buNone/>
              <a:defRPr sz="2667" b="1"/>
            </a:lvl4pPr>
            <a:lvl5pPr marL="0" indent="0">
              <a:spcAft>
                <a:spcPts val="0"/>
              </a:spcAft>
              <a:buNone/>
              <a:defRPr sz="2667" b="1"/>
            </a:lvl5pPr>
            <a:lvl6pPr marL="0" indent="0">
              <a:spcAft>
                <a:spcPts val="0"/>
              </a:spcAft>
              <a:buNone/>
              <a:defRPr sz="2667" b="1"/>
            </a:lvl6pPr>
            <a:lvl7pPr marL="0" indent="0">
              <a:spcAft>
                <a:spcPts val="0"/>
              </a:spcAft>
              <a:buNone/>
              <a:defRPr sz="2667" b="1"/>
            </a:lvl7pPr>
            <a:lvl8pPr marL="0" indent="0">
              <a:spcAft>
                <a:spcPts val="0"/>
              </a:spcAft>
              <a:buNone/>
              <a:defRPr sz="2667" b="1"/>
            </a:lvl8pPr>
            <a:lvl9pPr marL="0" indent="0">
              <a:spcAft>
                <a:spcPts val="0"/>
              </a:spcAft>
              <a:buNone/>
              <a:defRPr sz="2667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1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026825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1E0-A41F-4FF9-B5FF-517788BA7180}" type="datetime1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9928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F1A-9803-44E5-9FC5-61A479B12F88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99048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65-E1DB-4B8F-A58B-DD18214C48A1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75929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9592-D103-466D-A5E3-8871F7BB7046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335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985-EA76-4174-8144-7B02D10EC285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00477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CE7B-7DF9-44F8-918E-25062D0DE073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86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5704-D5B7-4491-A4A6-05D114F20FE9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35013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96C5-727A-4A92-8577-89102F226B9F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320538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B5D8-54DA-4075-BDAE-D94D22120489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80437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990A-7243-486C-B816-256440A5A256}" type="datetime1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96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11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5FC8-DA7F-4427-A0B7-4F192E01E344}" type="datetime1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88578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1E0-A41F-4FF9-B5FF-517788BA7180}" type="datetime1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67472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F1A-9803-44E5-9FC5-61A479B12F88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1502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65-E1DB-4B8F-A58B-DD18214C48A1}" type="datetime1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55005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9592-D103-466D-A5E3-8871F7BB7046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63761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985-EA76-4174-8144-7B02D10EC285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44803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2891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5541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9402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9159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2"/>
            <a:ext cx="5579999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801" y="1512002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9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9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1100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5922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4529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56994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78231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8545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7140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3635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0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9" y="15113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9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90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27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34" name="Foliennummernplatzhalter 6"/>
          <p:cNvSpPr>
            <a:spLocks noGrp="1"/>
          </p:cNvSpPr>
          <p:nvPr>
            <p:ph type="sldNum" sz="quarter" idx="28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5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image" Target="../media/image14.emf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image" Target="../media/image13.emf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vmlDrawing" Target="../drawings/vmlDrawing2.v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oleObject" Target="../embeddings/oleObject2.bin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tags" Target="../tags/tag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3.xml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55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ags" Target="../tags/tag9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vmlDrawing" Target="../drawings/vmlDrawing4.v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image" Target="../media/image13.emf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oleObject" Target="../embeddings/oleObject4.bin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96671314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think-cell Folie" r:id="rId32" imgW="270" imgH="270" progId="TCLayout.ActiveDocument.1">
                  <p:embed/>
                </p:oleObj>
              </mc:Choice>
              <mc:Fallback>
                <p:oleObj name="think-cell Folie" r:id="rId32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chemeClr val="bg1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52" name="Titelplatzhalter 1"/>
          <p:cNvSpPr>
            <a:spLocks noGrp="1"/>
          </p:cNvSpPr>
          <p:nvPr>
            <p:ph type="title"/>
          </p:nvPr>
        </p:nvSpPr>
        <p:spPr bwMode="black">
          <a:xfrm>
            <a:off x="395289" y="368300"/>
            <a:ext cx="11406187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7" name="Textplatzhalter 2"/>
          <p:cNvSpPr>
            <a:spLocks noGrp="1"/>
          </p:cNvSpPr>
          <p:nvPr>
            <p:ph type="body" idx="1"/>
          </p:nvPr>
        </p:nvSpPr>
        <p:spPr bwMode="black">
          <a:xfrm>
            <a:off x="395290" y="1511301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5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578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333"/>
            </a:lvl2pPr>
            <a:lvl3pPr marL="0" indent="0" algn="r">
              <a:spcBef>
                <a:spcPts val="0"/>
              </a:spcBef>
              <a:defRPr sz="1333"/>
            </a:lvl3pPr>
            <a:lvl4pPr marL="0" indent="0" algn="r">
              <a:spcBef>
                <a:spcPts val="0"/>
              </a:spcBef>
              <a:defRPr sz="1333"/>
            </a:lvl4pPr>
            <a:lvl5pPr marL="0" indent="0" algn="r">
              <a:spcBef>
                <a:spcPts val="0"/>
              </a:spcBef>
              <a:defRPr sz="1333"/>
            </a:lvl5pPr>
            <a:lvl6pPr marL="0" indent="0" algn="r">
              <a:spcBef>
                <a:spcPts val="0"/>
              </a:spcBef>
              <a:defRPr sz="1333"/>
            </a:lvl6pPr>
            <a:lvl7pPr marL="0" indent="0" algn="r">
              <a:spcBef>
                <a:spcPts val="0"/>
              </a:spcBef>
              <a:defRPr sz="1333"/>
            </a:lvl7pPr>
            <a:lvl8pPr marL="0" indent="0" algn="r">
              <a:spcBef>
                <a:spcPts val="0"/>
              </a:spcBef>
              <a:defRPr sz="1333"/>
            </a:lvl8pPr>
            <a:lvl9pPr marL="0" indent="0" algn="r">
              <a:spcBef>
                <a:spcPts val="0"/>
              </a:spcBef>
              <a:defRPr sz="1333"/>
            </a:lvl9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800803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333"/>
            </a:lvl2pPr>
            <a:lvl3pPr marL="0" indent="0" algn="l">
              <a:spcBef>
                <a:spcPts val="0"/>
              </a:spcBef>
              <a:defRPr sz="1333"/>
            </a:lvl3pPr>
            <a:lvl4pPr marL="0" indent="0" algn="l">
              <a:spcBef>
                <a:spcPts val="0"/>
              </a:spcBef>
              <a:defRPr sz="1333"/>
            </a:lvl4pPr>
            <a:lvl5pPr marL="0" indent="0" algn="l">
              <a:spcBef>
                <a:spcPts val="0"/>
              </a:spcBef>
              <a:defRPr sz="1333"/>
            </a:lvl5pPr>
            <a:lvl6pPr marL="0" indent="0" algn="l">
              <a:spcBef>
                <a:spcPts val="0"/>
              </a:spcBef>
              <a:defRPr sz="1333"/>
            </a:lvl6pPr>
            <a:lvl7pPr marL="0" indent="0" algn="l">
              <a:spcBef>
                <a:spcPts val="0"/>
              </a:spcBef>
              <a:defRPr sz="1333"/>
            </a:lvl7pPr>
            <a:lvl8pPr marL="0" indent="0" algn="l">
              <a:spcBef>
                <a:spcPts val="0"/>
              </a:spcBef>
              <a:defRPr sz="1333"/>
            </a:lvl8pPr>
            <a:lvl9pPr marL="0" indent="0" algn="l">
              <a:spcBef>
                <a:spcPts val="0"/>
              </a:spcBef>
              <a:defRPr sz="1333"/>
            </a:lvl9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32,78 // 15,84"/>
          <p:cNvCxnSpPr/>
          <p:nvPr/>
        </p:nvCxnSpPr>
        <p:spPr bwMode="black"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,1 // 15,84"/>
          <p:cNvCxnSpPr/>
          <p:nvPr/>
        </p:nvCxnSpPr>
        <p:spPr bwMode="black">
          <a:xfrm>
            <a:off x="397669" y="-447103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2,78 // 15,84"/>
          <p:cNvCxnSpPr/>
          <p:nvPr/>
        </p:nvCxnSpPr>
        <p:spPr bwMode="black"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,1 // 15,84"/>
          <p:cNvCxnSpPr/>
          <p:nvPr/>
        </p:nvCxnSpPr>
        <p:spPr bwMode="black"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7,85 // 8,32"/>
          <p:cNvCxnSpPr/>
          <p:nvPr/>
        </p:nvCxnSpPr>
        <p:spPr bwMode="black">
          <a:xfrm>
            <a:off x="12307183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,2 // 5,33"/>
          <p:cNvCxnSpPr/>
          <p:nvPr/>
        </p:nvCxnSpPr>
        <p:spPr bwMode="black">
          <a:xfrm>
            <a:off x="12307183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,02 // 8,5"/>
          <p:cNvCxnSpPr/>
          <p:nvPr/>
        </p:nvCxnSpPr>
        <p:spPr bwMode="black">
          <a:xfrm>
            <a:off x="12307183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,85 // 8,32"/>
          <p:cNvCxnSpPr/>
          <p:nvPr/>
        </p:nvCxnSpPr>
        <p:spPr bwMode="black"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,2 // 5,33"/>
          <p:cNvCxnSpPr/>
          <p:nvPr/>
        </p:nvCxnSpPr>
        <p:spPr bwMode="black"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,02 // 8,5"/>
          <p:cNvCxnSpPr/>
          <p:nvPr/>
        </p:nvCxnSpPr>
        <p:spPr bwMode="black"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2"/>
            <a:ext cx="1188000" cy="148997"/>
          </a:xfrm>
          <a:prstGeom prst="rect">
            <a:avLst/>
          </a:prstGeom>
        </p:spPr>
      </p:pic>
      <p:sp>
        <p:nvSpPr>
          <p:cNvPr id="19" name="Rechteck 18" hidden="1"/>
          <p:cNvSpPr/>
          <p:nvPr userDrawn="1">
            <p:custDataLst>
              <p:tags r:id="rId3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poS" pitchFamily="2" charset="0"/>
              <a:ea typeface="+mj-ea"/>
              <a:cs typeface="+mj-cs"/>
              <a:sym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3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218998" rtl="0" eaLnBrk="1" latinLnBrk="0" hangingPunct="1">
        <a:spcBef>
          <a:spcPts val="0"/>
        </a:spcBef>
        <a:buFont typeface="+mj-lt"/>
        <a:buNone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+mj-lt"/>
        <a:buNone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925" indent="-455925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96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95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92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91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27629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think-cell Folie" r:id="rId32" imgW="395" imgH="394" progId="TCLayout.ActiveDocument.1">
                  <p:embed/>
                </p:oleObj>
              </mc:Choice>
              <mc:Fallback>
                <p:oleObj name="think-cell Folie" r:id="rId3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0" name="Titelplatzhalter 1"/>
          <p:cNvSpPr>
            <a:spLocks noGrp="1"/>
          </p:cNvSpPr>
          <p:nvPr>
            <p:ph type="title"/>
          </p:nvPr>
        </p:nvSpPr>
        <p:spPr>
          <a:xfrm>
            <a:off x="395290" y="367506"/>
            <a:ext cx="11406188" cy="1009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1" name="Textplatzhalter 2"/>
          <p:cNvSpPr>
            <a:spLocks noGrp="1"/>
          </p:cNvSpPr>
          <p:nvPr>
            <p:ph type="body" idx="1"/>
          </p:nvPr>
        </p:nvSpPr>
        <p:spPr>
          <a:xfrm>
            <a:off x="395290" y="1511304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4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78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333"/>
            </a:lvl2pPr>
            <a:lvl3pPr marL="0" indent="0" algn="r">
              <a:spcBef>
                <a:spcPts val="0"/>
              </a:spcBef>
              <a:defRPr sz="1333"/>
            </a:lvl3pPr>
            <a:lvl4pPr marL="0" indent="0" algn="r">
              <a:spcBef>
                <a:spcPts val="0"/>
              </a:spcBef>
              <a:defRPr sz="1333"/>
            </a:lvl4pPr>
            <a:lvl5pPr marL="0" indent="0" algn="r">
              <a:spcBef>
                <a:spcPts val="0"/>
              </a:spcBef>
              <a:defRPr sz="1333"/>
            </a:lvl5pPr>
            <a:lvl6pPr marL="0" indent="0" algn="r">
              <a:spcBef>
                <a:spcPts val="0"/>
              </a:spcBef>
              <a:defRPr sz="1333"/>
            </a:lvl6pPr>
            <a:lvl7pPr marL="0" indent="0" algn="r">
              <a:spcBef>
                <a:spcPts val="0"/>
              </a:spcBef>
              <a:defRPr sz="1333"/>
            </a:lvl7pPr>
            <a:lvl8pPr marL="0" indent="0" algn="r">
              <a:spcBef>
                <a:spcPts val="0"/>
              </a:spcBef>
              <a:defRPr sz="1333"/>
            </a:lvl8pPr>
            <a:lvl9pPr marL="0" indent="0" algn="r">
              <a:spcBef>
                <a:spcPts val="0"/>
              </a:spcBef>
              <a:defRPr sz="1333"/>
            </a:lvl9pPr>
          </a:lstStyle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00805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333"/>
            </a:lvl2pPr>
            <a:lvl3pPr marL="0" indent="0" algn="l">
              <a:spcBef>
                <a:spcPts val="0"/>
              </a:spcBef>
              <a:defRPr sz="1333"/>
            </a:lvl3pPr>
            <a:lvl4pPr marL="0" indent="0" algn="l">
              <a:spcBef>
                <a:spcPts val="0"/>
              </a:spcBef>
              <a:defRPr sz="1333"/>
            </a:lvl4pPr>
            <a:lvl5pPr marL="0" indent="0" algn="l">
              <a:spcBef>
                <a:spcPts val="0"/>
              </a:spcBef>
              <a:defRPr sz="1333"/>
            </a:lvl5pPr>
            <a:lvl6pPr marL="0" indent="0" algn="l">
              <a:spcBef>
                <a:spcPts val="0"/>
              </a:spcBef>
              <a:defRPr sz="1333"/>
            </a:lvl6pPr>
            <a:lvl7pPr marL="0" indent="0" algn="l">
              <a:spcBef>
                <a:spcPts val="0"/>
              </a:spcBef>
              <a:defRPr sz="1333"/>
            </a:lvl7pPr>
            <a:lvl8pPr marL="0" indent="0" algn="l">
              <a:spcBef>
                <a:spcPts val="0"/>
              </a:spcBef>
              <a:defRPr sz="1333"/>
            </a:lvl8pPr>
            <a:lvl9pPr marL="0" indent="0" algn="l">
              <a:spcBef>
                <a:spcPts val="0"/>
              </a:spcBef>
              <a:defRPr sz="1333"/>
            </a:lvl9pPr>
          </a:lstStyle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68" name="32,78 // 15,84"/>
          <p:cNvCxnSpPr/>
          <p:nvPr/>
        </p:nvCxnSpPr>
        <p:spPr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,1 // 15,84"/>
          <p:cNvCxnSpPr/>
          <p:nvPr/>
        </p:nvCxnSpPr>
        <p:spPr>
          <a:xfrm>
            <a:off x="397669" y="-447103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32,78 // 15,84"/>
          <p:cNvCxnSpPr/>
          <p:nvPr/>
        </p:nvCxnSpPr>
        <p:spPr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,1 // 15,84"/>
          <p:cNvCxnSpPr/>
          <p:nvPr/>
        </p:nvCxnSpPr>
        <p:spPr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/>
        </p:nvCxnSpPr>
        <p:spPr>
          <a:xfrm>
            <a:off x="12307183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/>
        </p:nvCxnSpPr>
        <p:spPr>
          <a:xfrm>
            <a:off x="12307183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/>
        </p:nvCxnSpPr>
        <p:spPr>
          <a:xfrm>
            <a:off x="12307183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/>
        </p:nvCxnSpPr>
        <p:spPr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/>
        </p:nvCxnSpPr>
        <p:spPr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/>
        </p:nvCxnSpPr>
        <p:spPr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8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218998" rtl="0" eaLnBrk="1" latinLnBrk="0" hangingPunct="1">
        <a:spcBef>
          <a:spcPts val="0"/>
        </a:spcBef>
        <a:buFont typeface="+mj-lt"/>
        <a:buNone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+mj-lt"/>
        <a:buNone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925" indent="-455925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96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95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92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91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DE89-F6BC-4B77-8C24-330610F1786F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27629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think-cell Folie" r:id="rId16" imgW="395" imgH="394" progId="TCLayout.ActiveDocument.1">
                  <p:embed/>
                </p:oleObj>
              </mc:Choice>
              <mc:Fallback>
                <p:oleObj name="think-cell Folie" r:id="rId16" imgW="395" imgH="394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DE89-F6BC-4B77-8C24-330610F1786F}" type="datetime1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think-cell Folie" r:id="rId28" imgW="395" imgH="394" progId="TCLayout.ActiveDocument.1">
                  <p:embed/>
                </p:oleObj>
              </mc:Choice>
              <mc:Fallback>
                <p:oleObj name="think-cell Folie" r:id="rId28" imgW="395" imgH="39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3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9.xml"/><Relationship Id="rId7" Type="http://schemas.openxmlformats.org/officeDocument/2006/relationships/image" Target="../media/image26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.xml"/><Relationship Id="rId7" Type="http://schemas.openxmlformats.org/officeDocument/2006/relationships/image" Target="../media/image26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5.xml"/><Relationship Id="rId7" Type="http://schemas.openxmlformats.org/officeDocument/2006/relationships/image" Target="../media/image3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7.xml"/><Relationship Id="rId7" Type="http://schemas.openxmlformats.org/officeDocument/2006/relationships/image" Target="../media/image3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9.xml"/><Relationship Id="rId7" Type="http://schemas.openxmlformats.org/officeDocument/2006/relationships/image" Target="../media/image39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1.xml"/><Relationship Id="rId7" Type="http://schemas.openxmlformats.org/officeDocument/2006/relationships/image" Target="../media/image41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tags" Target="../tags/tag34.xml"/><Relationship Id="rId7" Type="http://schemas.openxmlformats.org/officeDocument/2006/relationships/image" Target="../media/image58.png"/><Relationship Id="rId12" Type="http://schemas.openxmlformats.org/officeDocument/2006/relationships/image" Target="../media/image62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emf"/><Relationship Id="rId11" Type="http://schemas.openxmlformats.org/officeDocument/2006/relationships/image" Target="../media/image6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60.emf"/><Relationship Id="rId4" Type="http://schemas.openxmlformats.org/officeDocument/2006/relationships/slideLayout" Target="../slideLayouts/slideLayout59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oilprice.com/oil-price-charts/" TargetMode="External"/><Relationship Id="rId3" Type="http://schemas.openxmlformats.org/officeDocument/2006/relationships/tags" Target="../tags/tag14.xml"/><Relationship Id="rId7" Type="http://schemas.openxmlformats.org/officeDocument/2006/relationships/hyperlink" Target="https://www.statworx.com/de/blog/6-myths-about-refuelling-tackled-with-statistics/" TargetMode="External"/><Relationship Id="rId12" Type="http://schemas.openxmlformats.org/officeDocument/2006/relationships/hyperlink" Target="https://link.springer.com/referenceworkentry/10.1007%2F978-3-658-07997-0_11-1" TargetMode="External"/><Relationship Id="rId17" Type="http://schemas.openxmlformats.org/officeDocument/2006/relationships/image" Target="../media/image20.jpe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6.bin"/><Relationship Id="rId15" Type="http://schemas.openxmlformats.org/officeDocument/2006/relationships/hyperlink" Target="https://www.bafa.de/SharedDocs/Kurzmeldungen/DE/Energie/Rohoel/2019_12_rohloelinfo.html" TargetMode="Externa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59.xml"/><Relationship Id="rId9" Type="http://schemas.openxmlformats.org/officeDocument/2006/relationships/hyperlink" Target="https://www.eia.gov/todayinenergy/detail.php?id=9811" TargetMode="External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hyperlink" Target="https://www.ig.com/de/trading-strategien/was-beeinflusst-den-oelpreis--190307" TargetMode="Externa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p.com/content/dam/bp/country-sites/de_de/germany/home/erdoel-im-alltag/erdoel-bewegt-die-welt/Brosch&#252;re_Erdoel_bewegt_die_Welt.pdf" TargetMode="External"/><Relationship Id="rId13" Type="http://schemas.openxmlformats.org/officeDocument/2006/relationships/hyperlink" Target="https://www.statworx.com/de/blog/6-myths-about-refuelling-tackled-with-statistics/" TargetMode="External"/><Relationship Id="rId18" Type="http://schemas.openxmlformats.org/officeDocument/2006/relationships/hyperlink" Target="https://www.investor-verlag.de/rohstoffe/rohoel-als-geldanlage/grundlagen-erdoelsorten/" TargetMode="External"/><Relationship Id="rId26" Type="http://schemas.openxmlformats.org/officeDocument/2006/relationships/hyperlink" Target="https://www.eia.gov/todayinenergy/detail.php?id=9811" TargetMode="External"/><Relationship Id="rId3" Type="http://schemas.openxmlformats.org/officeDocument/2006/relationships/slideLayout" Target="../slideLayouts/slideLayout55.xml"/><Relationship Id="rId21" Type="http://schemas.openxmlformats.org/officeDocument/2006/relationships/hyperlink" Target="https://www.neste.com/corporate-info/investors/market-data/urals-brent-price-difference" TargetMode="External"/><Relationship Id="rId7" Type="http://schemas.openxmlformats.org/officeDocument/2006/relationships/hyperlink" Target="https://www.faz.net/aktuell/wirtschaft/schneller-schlau/woher-bekommt-deutschland-sein-oel-15914568.html" TargetMode="External"/><Relationship Id="rId12" Type="http://schemas.openxmlformats.org/officeDocument/2006/relationships/hyperlink" Target="https://www.hellenicshippingnews.com/cpc-oil-producers-eye-boost-to-flows-via-russia-from-may/" TargetMode="External"/><Relationship Id="rId17" Type="http://schemas.openxmlformats.org/officeDocument/2006/relationships/hyperlink" Target="https://de.devoteam.com/blog-post/wie-sich-die-benzinpreise-deutschland-entwickeln/" TargetMode="External"/><Relationship Id="rId25" Type="http://schemas.openxmlformats.org/officeDocument/2006/relationships/hyperlink" Target="https://g-wie-gastro.de/steuerarten-in-deutschland/alle-steuerarten/energiesteuer.html" TargetMode="External"/><Relationship Id="rId2" Type="http://schemas.openxmlformats.org/officeDocument/2006/relationships/tags" Target="../tags/tag42.xml"/><Relationship Id="rId16" Type="http://schemas.openxmlformats.org/officeDocument/2006/relationships/hyperlink" Target="https://de.statista.com/statistik/daten/studie/2473/umfrage/rohoelimport-hauptlieferanten-von-deutschland/" TargetMode="External"/><Relationship Id="rId20" Type="http://schemas.openxmlformats.org/officeDocument/2006/relationships/hyperlink" Target="https://towardsdatascience.com/can-we-use-machine-learning-to-forecast-oil-prices-during-the-2020-collapse-4873f03336e9" TargetMode="External"/><Relationship Id="rId1" Type="http://schemas.openxmlformats.org/officeDocument/2006/relationships/vmlDrawing" Target="../drawings/vmlDrawing22.vml"/><Relationship Id="rId6" Type="http://schemas.openxmlformats.org/officeDocument/2006/relationships/hyperlink" Target="https://www.t-online.de/auto/technik/id_44417454/super-benzin-was-ist-der-unterschied-zwischen-e5-und-e10-.html" TargetMode="External"/><Relationship Id="rId11" Type="http://schemas.openxmlformats.org/officeDocument/2006/relationships/hyperlink" Target="http://www.rwi-essen.de/media/content/pages/publikationen/ruhr-economic-papers/rep_15_573.pdf" TargetMode="External"/><Relationship Id="rId24" Type="http://schemas.openxmlformats.org/officeDocument/2006/relationships/hyperlink" Target="https://towardsdatascience.com/time-series-forecasting-for-optimal-gas-refill-88650b1cf029" TargetMode="External"/><Relationship Id="rId5" Type="http://schemas.openxmlformats.org/officeDocument/2006/relationships/image" Target="../media/image13.emf"/><Relationship Id="rId15" Type="http://schemas.openxmlformats.org/officeDocument/2006/relationships/hyperlink" Target="https://link.springer.com/referenceworkentry/10.1007%2F978-3-658-07997-0_11-1" TargetMode="External"/><Relationship Id="rId23" Type="http://schemas.openxmlformats.org/officeDocument/2006/relationships/hyperlink" Target="https://www.badische-zeitung.de/erklaer-s-mir-was-ist-rohoel--31342569.html" TargetMode="External"/><Relationship Id="rId28" Type="http://schemas.openxmlformats.org/officeDocument/2006/relationships/hyperlink" Target="https://www.sciencedirect.com/science/article/pii/S167498711630086X" TargetMode="External"/><Relationship Id="rId10" Type="http://schemas.openxmlformats.org/officeDocument/2006/relationships/hyperlink" Target="https://www.wiwo.de/politik/ausland/wertverfall-kontrollverlust-im-nahen-osten-beschleunigt-den-wertverfall-des-dollar/8756352-2.html" TargetMode="External"/><Relationship Id="rId19" Type="http://schemas.openxmlformats.org/officeDocument/2006/relationships/hyperlink" Target="https://www.capital.de/wirtschaft-politik/wie-oelpreis-und-dollar-zusammenhaengen" TargetMode="External"/><Relationship Id="rId4" Type="http://schemas.openxmlformats.org/officeDocument/2006/relationships/oleObject" Target="../embeddings/oleObject22.bin"/><Relationship Id="rId9" Type="http://schemas.openxmlformats.org/officeDocument/2006/relationships/hyperlink" Target="https://www.ig.com/de/trading-strategien/was-beeinflusst-den-oelpreis--190307" TargetMode="External"/><Relationship Id="rId14" Type="http://schemas.openxmlformats.org/officeDocument/2006/relationships/hyperlink" Target="https://de.reuters.com/article/russia-oil-exports-idAFL5N2CA4W6" TargetMode="External"/><Relationship Id="rId22" Type="http://schemas.openxmlformats.org/officeDocument/2006/relationships/hyperlink" Target="https://www.roth-finance.de/post/benzinpreis-und-&#246;lpreis-wie-h&#228;ngen-sie-zusammen" TargetMode="External"/><Relationship Id="rId27" Type="http://schemas.openxmlformats.org/officeDocument/2006/relationships/hyperlink" Target="https://www.globalpetrolprices.com/forecast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1471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200" dirty="0" err="1" smtClean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9310" y="1458626"/>
            <a:ext cx="11291366" cy="3325751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Tanke ich heute oder tanke ich morgen?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Science Projekt zur Analyse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Benzin- und Ölpreisentwicklung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2018-2019 in Deutschland und der Vorhersage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Tankpreis-Entwicklung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des Folgetages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anhand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Ölpreisentwicklung und der historischen Benzinpreisdaten.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7793" y="4605922"/>
            <a:ext cx="8534400" cy="1752600"/>
          </a:xfrm>
        </p:spPr>
        <p:txBody>
          <a:bodyPr/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02.07.2020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 „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Science“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 Friz &amp; Tammy Heim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>
                <a:latin typeface="CorpoSDem" pitchFamily="2" charset="0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/>
              <a:t>Datenaufbereitung</a:t>
            </a:r>
            <a:endParaRPr lang="de-DE" sz="4000" dirty="0"/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Domain-Analyse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5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Model-Auswertung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6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Domain-Auswertung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2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Daten-Analyse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4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Modelfindung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2538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36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welche Schritte waren durchzuführen?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199" y="1825625"/>
            <a:ext cx="111413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Benzinpreise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Auslesen der Einzel-</a:t>
            </a:r>
            <a:r>
              <a:rPr lang="de-DE" sz="1500" dirty="0" err="1" smtClean="0"/>
              <a:t>csv</a:t>
            </a:r>
            <a:r>
              <a:rPr lang="de-DE" sz="1500" dirty="0" smtClean="0"/>
              <a:t> </a:t>
            </a:r>
            <a:r>
              <a:rPr lang="de-DE" sz="1500" dirty="0" err="1"/>
              <a:t>FuelDaten</a:t>
            </a:r>
            <a:r>
              <a:rPr lang="de-DE" sz="1500" dirty="0" smtClean="0"/>
              <a:t> </a:t>
            </a:r>
            <a:r>
              <a:rPr lang="de-DE" sz="1500" dirty="0"/>
              <a:t>pro Tag </a:t>
            </a:r>
            <a:r>
              <a:rPr lang="de-DE" sz="1500" dirty="0" smtClean="0"/>
              <a:t>und </a:t>
            </a:r>
            <a:r>
              <a:rPr lang="de-DE" sz="1500" dirty="0"/>
              <a:t>Konsolidierung </a:t>
            </a:r>
            <a:r>
              <a:rPr lang="de-DE" sz="1500" dirty="0" smtClean="0"/>
              <a:t>zu </a:t>
            </a:r>
            <a:r>
              <a:rPr lang="de-DE" sz="1500" dirty="0"/>
              <a:t>einer </a:t>
            </a:r>
            <a:r>
              <a:rPr lang="de-DE" sz="1500" dirty="0" smtClean="0"/>
              <a:t>Monats-Datei. Clearing aller 0 Werte (Tankstellen= geschlossen oder Tankstellen= neu)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Ersetzen der 0-Werte von Tankstellen ohne Preisänderung durch die Preise des Vortags.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Erstellung korrekter Durchschnittswerte pro Tag und Konsolidierung von drei Einzelmonatsdateien in einer Quartals-Datei.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Ölpreise Brent und Urals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de-DE" sz="1400" dirty="0" smtClean="0"/>
              <a:t>Zusammenfügen der Öldateien (BRENT, WTI und URALS). Ersetzen aller nicht vorhandenen Werte durch Interpolierung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Benzin und Ölpreis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de-DE" sz="1400" dirty="0" smtClean="0"/>
              <a:t>Zusammenfügen der „Durchschnitts-Ölpreise pro Tag“ &amp;„Durchschnitts-Benzin </a:t>
            </a:r>
            <a:r>
              <a:rPr lang="de-DE" sz="1400" dirty="0"/>
              <a:t>pro Tag“ </a:t>
            </a:r>
            <a:r>
              <a:rPr lang="de-DE" sz="1400" dirty="0" smtClean="0"/>
              <a:t>in einer Datei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de-DE" sz="1400" dirty="0" smtClean="0"/>
              <a:t>Labeln der Benzinpreisentwicklung (höher=1 oder niedriger/gleich=0) im Vergleich zum vorherigen Tag</a:t>
            </a:r>
            <a:endParaRPr lang="de-DE" sz="1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63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5600" y="14841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1&amp;2: Aufbereitung der Benzindaten pro Monat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6"/>
          <a:stretch/>
        </p:blipFill>
        <p:spPr>
          <a:xfrm>
            <a:off x="451709" y="1883138"/>
            <a:ext cx="6216945" cy="4257531"/>
          </a:xfrm>
          <a:prstGeom prst="rect">
            <a:avLst/>
          </a:prstGeom>
        </p:spPr>
      </p:pic>
      <p:sp>
        <p:nvSpPr>
          <p:cNvPr id="11" name="Vertikales Scrollen 10"/>
          <p:cNvSpPr/>
          <p:nvPr/>
        </p:nvSpPr>
        <p:spPr>
          <a:xfrm>
            <a:off x="0" y="1281757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101059" y="2664394"/>
            <a:ext cx="7640553" cy="2694686"/>
            <a:chOff x="4101059" y="2664394"/>
            <a:chExt cx="7640553" cy="2694686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558" y="2664394"/>
              <a:ext cx="4681054" cy="153273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" name="Grafik 9" descr="Clipart - magnifying glas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059" y="3524492"/>
              <a:ext cx="1834588" cy="1834588"/>
            </a:xfrm>
            <a:prstGeom prst="rect">
              <a:avLst/>
            </a:prstGeom>
          </p:spPr>
        </p:pic>
        <p:cxnSp>
          <p:nvCxnSpPr>
            <p:cNvPr id="15" name="Gerade Verbindung mit Pfeil 14"/>
            <p:cNvCxnSpPr>
              <a:endCxn id="17" idx="1"/>
            </p:cNvCxnSpPr>
            <p:nvPr/>
          </p:nvCxnSpPr>
          <p:spPr>
            <a:xfrm flipV="1">
              <a:off x="5231757" y="3430762"/>
              <a:ext cx="1828801" cy="71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987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69304" y="6361204"/>
            <a:ext cx="2743200" cy="365125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5600" y="1443856"/>
            <a:ext cx="5418405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1&amp;2: Aufbereitung der Benzindaten pro Monat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208903" y="1443856"/>
            <a:ext cx="5903699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Vollständige Benzinpreise pro Monat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3918338" y="3868502"/>
            <a:ext cx="4316232" cy="264898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6"/>
          <a:stretch/>
        </p:blipFill>
        <p:spPr>
          <a:xfrm>
            <a:off x="549131" y="2164421"/>
            <a:ext cx="5363488" cy="3673061"/>
          </a:xfrm>
          <a:prstGeom prst="rect">
            <a:avLst/>
          </a:prstGeom>
        </p:spPr>
      </p:pic>
      <p:sp>
        <p:nvSpPr>
          <p:cNvPr id="13" name="Vertikales Scrollen 12"/>
          <p:cNvSpPr/>
          <p:nvPr/>
        </p:nvSpPr>
        <p:spPr>
          <a:xfrm>
            <a:off x="0" y="1281757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90" y="2501327"/>
            <a:ext cx="5872312" cy="27754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54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909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7" y="1714781"/>
            <a:ext cx="6173923" cy="42966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3804" y="12575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Aufbereitung der Durchschnittspreise pro Tag pro 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Quartal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Vertikales Scrollen 21"/>
          <p:cNvSpPr/>
          <p:nvPr/>
        </p:nvSpPr>
        <p:spPr>
          <a:xfrm>
            <a:off x="58158" y="973002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23" name="Abgerundete rechteckige Legende 22"/>
          <p:cNvSpPr/>
          <p:nvPr/>
        </p:nvSpPr>
        <p:spPr>
          <a:xfrm>
            <a:off x="1902082" y="4048892"/>
            <a:ext cx="682475" cy="641094"/>
          </a:xfrm>
          <a:prstGeom prst="wedgeRoundRectCallout">
            <a:avLst>
              <a:gd name="adj1" fmla="val -3880"/>
              <a:gd name="adj2" fmla="val -10142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/>
              <a:t>Ca. 15Mio. Werte </a:t>
            </a:r>
            <a:endParaRPr lang="de-DE" sz="1100" dirty="0"/>
          </a:p>
        </p:txBody>
      </p:sp>
      <p:sp>
        <p:nvSpPr>
          <p:cNvPr id="11" name="Rechteck 10"/>
          <p:cNvSpPr/>
          <p:nvPr/>
        </p:nvSpPr>
        <p:spPr>
          <a:xfrm>
            <a:off x="2548033" y="4155039"/>
            <a:ext cx="860430" cy="9930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53000"/>
                </a:schemeClr>
              </a:solidFill>
            </a:endParaRPr>
          </a:p>
        </p:txBody>
      </p:sp>
      <p:sp>
        <p:nvSpPr>
          <p:cNvPr id="27" name="Abgerundete rechteckige Legende 26"/>
          <p:cNvSpPr/>
          <p:nvPr/>
        </p:nvSpPr>
        <p:spPr>
          <a:xfrm>
            <a:off x="1737949" y="5493461"/>
            <a:ext cx="1576752" cy="752358"/>
          </a:xfrm>
          <a:prstGeom prst="wedgeRoundRectCallout">
            <a:avLst>
              <a:gd name="adj1" fmla="val 22602"/>
              <a:gd name="adj2" fmla="val -121869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ysClr val="windowText" lastClr="000000"/>
                </a:solidFill>
              </a:rPr>
              <a:t>Für die Betrachtung nur einer Tankstelle, wurde eine Station ID rausgefiltert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3451620" y="2181828"/>
            <a:ext cx="8677382" cy="3178334"/>
            <a:chOff x="3451620" y="2181828"/>
            <a:chExt cx="8677382" cy="3178334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6" r="450" b="8373"/>
            <a:stretch/>
          </p:blipFill>
          <p:spPr>
            <a:xfrm>
              <a:off x="7043026" y="2181828"/>
              <a:ext cx="3805393" cy="202175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82" b="55715"/>
            <a:stretch/>
          </p:blipFill>
          <p:spPr>
            <a:xfrm>
              <a:off x="7588493" y="3042714"/>
              <a:ext cx="4540509" cy="1400154"/>
            </a:xfrm>
            <a:prstGeom prst="rect">
              <a:avLst/>
            </a:prstGeom>
          </p:spPr>
        </p:pic>
        <p:pic>
          <p:nvPicPr>
            <p:cNvPr id="30" name="Grafik 29" descr="Clipart - magnifying glass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620" y="3525574"/>
              <a:ext cx="1834588" cy="1834588"/>
            </a:xfrm>
            <a:prstGeom prst="rect">
              <a:avLst/>
            </a:prstGeom>
          </p:spPr>
        </p:pic>
        <p:cxnSp>
          <p:nvCxnSpPr>
            <p:cNvPr id="31" name="Gerade Verbindung mit Pfeil 30"/>
            <p:cNvCxnSpPr/>
            <p:nvPr/>
          </p:nvCxnSpPr>
          <p:spPr>
            <a:xfrm flipV="1">
              <a:off x="4624086" y="3330471"/>
              <a:ext cx="3060607" cy="71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4873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676382" y="1266305"/>
            <a:ext cx="4400163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Vollständige Benzinpreise pro Monat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5096166" y="3831134"/>
            <a:ext cx="4316232" cy="264898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9"/>
          <a:stretch/>
        </p:blipFill>
        <p:spPr>
          <a:xfrm>
            <a:off x="607289" y="1735746"/>
            <a:ext cx="6419876" cy="4455674"/>
          </a:xfrm>
          <a:prstGeom prst="rect">
            <a:avLst/>
          </a:prstGeom>
        </p:spPr>
      </p:pic>
      <p:sp>
        <p:nvSpPr>
          <p:cNvPr id="13" name="Vertikales Scrollen 12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613804" y="12575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Aufbereitung der Durchschnittspreise pro Tag pro 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Quartal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41" y="1744494"/>
            <a:ext cx="3822659" cy="44488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18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2287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7"/>
          <a:srcRect t="17227" b="15945"/>
          <a:stretch/>
        </p:blipFill>
        <p:spPr>
          <a:xfrm>
            <a:off x="624807" y="2094271"/>
            <a:ext cx="4885783" cy="21603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" y="4431030"/>
            <a:ext cx="6369910" cy="160241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3"/>
          <a:stretch/>
        </p:blipFill>
        <p:spPr>
          <a:xfrm>
            <a:off x="7723415" y="1728356"/>
            <a:ext cx="3101232" cy="292893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58880" y="1231738"/>
            <a:ext cx="6546273" cy="2972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Interpolieren der fehlenden Ölwerte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384472" y="1233375"/>
            <a:ext cx="457661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Ölpreiswert für jeden Tag in 2018 und 2019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253675" y="3044067"/>
            <a:ext cx="460028" cy="195280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/>
          <p:cNvSpPr/>
          <p:nvPr/>
        </p:nvSpPr>
        <p:spPr>
          <a:xfrm rot="5400000">
            <a:off x="4941239" y="3611204"/>
            <a:ext cx="4428476" cy="264026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Vertikales Scrollen 19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5"/>
          <a:stretch/>
        </p:blipFill>
        <p:spPr>
          <a:xfrm>
            <a:off x="8328913" y="2970889"/>
            <a:ext cx="2337122" cy="33148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5989185" y="4897396"/>
            <a:ext cx="24730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lstStyle/>
          <a:p>
            <a:r>
              <a:rPr lang="de-DE" sz="900" dirty="0" smtClean="0"/>
              <a:t>10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1919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5166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2" y="1845096"/>
            <a:ext cx="6745505" cy="417272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Vertikales Scrollen 12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833518" y="1257557"/>
            <a:ext cx="6516406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&amp;6: Labeln der Daten 0=keine Veränderung zum Vortag, 1= Veränderung zum Vortag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Vertikales Scrollen 14"/>
          <p:cNvSpPr/>
          <p:nvPr/>
        </p:nvSpPr>
        <p:spPr>
          <a:xfrm>
            <a:off x="332723" y="1169120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917968" y="2637381"/>
            <a:ext cx="8881631" cy="2696606"/>
            <a:chOff x="2917968" y="2637381"/>
            <a:chExt cx="8881631" cy="269660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7825400" y="2637381"/>
              <a:ext cx="3974199" cy="1861337"/>
              <a:chOff x="8147008" y="2544279"/>
              <a:chExt cx="3974199" cy="1861337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2" b="16456"/>
              <a:stretch/>
            </p:blipFill>
            <p:spPr>
              <a:xfrm>
                <a:off x="8147008" y="2544279"/>
                <a:ext cx="3974199" cy="186133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12" name="Ellipse 11"/>
              <p:cNvSpPr/>
              <p:nvPr/>
            </p:nvSpPr>
            <p:spPr>
              <a:xfrm>
                <a:off x="11383295" y="3816887"/>
                <a:ext cx="166166" cy="1625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" name="Grafik 20" descr="Clipart - magnifying glas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968" y="3499399"/>
              <a:ext cx="1834588" cy="1834588"/>
            </a:xfrm>
            <a:prstGeom prst="rect">
              <a:avLst/>
            </a:prstGeom>
          </p:spPr>
        </p:pic>
        <p:cxnSp>
          <p:nvCxnSpPr>
            <p:cNvPr id="23" name="Gerade Verbindung mit Pfeil 22"/>
            <p:cNvCxnSpPr>
              <a:endCxn id="11" idx="1"/>
            </p:cNvCxnSpPr>
            <p:nvPr/>
          </p:nvCxnSpPr>
          <p:spPr>
            <a:xfrm flipV="1">
              <a:off x="4090434" y="3568050"/>
              <a:ext cx="3734966" cy="454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108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18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77203" y="1036689"/>
            <a:ext cx="564878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Finale Datei aller Durchschnittspreise plus Label zur Vortagsentwicklung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3881761" y="3810581"/>
            <a:ext cx="4428476" cy="264026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Vertikales Scrollen 24"/>
          <p:cNvSpPr/>
          <p:nvPr/>
        </p:nvSpPr>
        <p:spPr>
          <a:xfrm>
            <a:off x="58158" y="979925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833518" y="1036690"/>
            <a:ext cx="4953749" cy="52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5.&amp;6. Aufbereitung/Konsolidieren der Fuel und Öl Daten pro Tag in einer Datei 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Vertikales Scrollen 26"/>
          <p:cNvSpPr/>
          <p:nvPr/>
        </p:nvSpPr>
        <p:spPr>
          <a:xfrm>
            <a:off x="332723" y="1057036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2"/>
          <a:stretch/>
        </p:blipFill>
        <p:spPr>
          <a:xfrm>
            <a:off x="332723" y="2188451"/>
            <a:ext cx="5289595" cy="3769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56" y="1608125"/>
            <a:ext cx="4750341" cy="2371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58" y="4040565"/>
            <a:ext cx="4750340" cy="23254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Pfeil nach rechts 7"/>
          <p:cNvSpPr/>
          <p:nvPr/>
        </p:nvSpPr>
        <p:spPr>
          <a:xfrm>
            <a:off x="6228012" y="2283050"/>
            <a:ext cx="1075389" cy="56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Alle Tankstellen</a:t>
            </a:r>
            <a:endParaRPr lang="de-DE" sz="1050" dirty="0"/>
          </a:p>
        </p:txBody>
      </p:sp>
      <p:sp>
        <p:nvSpPr>
          <p:cNvPr id="16" name="Pfeil nach rechts 15"/>
          <p:cNvSpPr/>
          <p:nvPr/>
        </p:nvSpPr>
        <p:spPr>
          <a:xfrm>
            <a:off x="6228011" y="5397016"/>
            <a:ext cx="1075389" cy="56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u="sng" dirty="0" smtClean="0"/>
              <a:t>Eine</a:t>
            </a:r>
            <a:r>
              <a:rPr lang="de-DE" sz="1050" dirty="0" smtClean="0"/>
              <a:t> Tankstelle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997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970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199" y="-50512"/>
            <a:ext cx="1112289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RapidMiner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671933" y="11164"/>
            <a:ext cx="152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nach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18" y="1484035"/>
            <a:ext cx="8697539" cy="424874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595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4000" dirty="0">
              <a:solidFill>
                <a:prstClr val="white">
                  <a:lumMod val="85000"/>
                </a:prstClr>
              </a:solidFill>
              <a:latin typeface="CorpoS" pitchFamily="2" charset="0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667" b="1" i="0" u="none" strike="noStrike" cap="none" spc="0" normalizeH="0" baseline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</a:defRPr>
            </a:lvl1pPr>
          </a:lstStyle>
          <a:p>
            <a:r>
              <a:rPr lang="de-DE" dirty="0"/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739144" y="1831524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667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</a:defRPr>
            </a:lvl1pPr>
          </a:lstStyle>
          <a:p>
            <a:r>
              <a:rPr lang="de-DE" dirty="0"/>
              <a:t>4</a:t>
            </a: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CorpoS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aseline="0">
                <a:latin typeface="CorpoS" pitchFamily="2" charset="0"/>
              </a:defRPr>
            </a:lvl3pPr>
            <a:lvl4pPr marL="619281" indent="-21430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Modelfindung</a:t>
            </a:r>
          </a:p>
        </p:txBody>
      </p:sp>
    </p:spTree>
    <p:extLst>
      <p:ext uri="{BB962C8B-B14F-4D97-AF65-F5344CB8AC3E}">
        <p14:creationId xmlns:p14="http://schemas.microsoft.com/office/powerpoint/2010/main" val="2359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80990" indent="-380990"/>
            <a:r>
              <a:rPr lang="de-DE" dirty="0" smtClean="0"/>
              <a:t>Model zur Klassifizierung von Preisveränderungen</a:t>
            </a:r>
          </a:p>
          <a:p>
            <a:pPr marL="838190" lvl="1" indent="-380990"/>
            <a:r>
              <a:rPr lang="de-DE" dirty="0" smtClean="0"/>
              <a:t>Anstieg</a:t>
            </a:r>
          </a:p>
          <a:p>
            <a:pPr marL="838190" lvl="1" indent="-380990"/>
            <a:r>
              <a:rPr lang="de-DE" dirty="0" smtClean="0"/>
              <a:t>Abstieg</a:t>
            </a:r>
          </a:p>
          <a:p>
            <a:pPr marL="380990" indent="-380990"/>
            <a:endParaRPr lang="de-DE" dirty="0" smtClean="0"/>
          </a:p>
          <a:p>
            <a:pPr marL="380990" indent="-380990"/>
            <a:r>
              <a:rPr lang="de-DE" dirty="0" smtClean="0"/>
              <a:t>Ein Model für jede Kraftstoffart (e10, e5, Diesel)</a:t>
            </a:r>
          </a:p>
          <a:p>
            <a:pPr marL="380990" indent="-380990"/>
            <a:endParaRPr lang="de-DE" dirty="0" smtClean="0"/>
          </a:p>
          <a:p>
            <a:pPr marL="380990" indent="-380990"/>
            <a:r>
              <a:rPr lang="de-DE" dirty="0" smtClean="0"/>
              <a:t>Evaluierung anhand der Genauigkeit der Modelle</a:t>
            </a:r>
          </a:p>
          <a:p>
            <a:pPr marL="380990" indent="-380990"/>
            <a:endParaRPr lang="de-DE" dirty="0"/>
          </a:p>
          <a:p>
            <a:pPr marL="380990" indent="-38099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990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Naiver Ansatz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1244475"/>
            <a:ext cx="8965079" cy="242539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830059" y="1678608"/>
            <a:ext cx="6261693" cy="397565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196089" y="1678608"/>
            <a:ext cx="1143020" cy="39756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4094802"/>
            <a:ext cx="5674872" cy="20885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6" y="3702433"/>
            <a:ext cx="5131947" cy="26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Series Ansatz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7" y="2731611"/>
            <a:ext cx="4339295" cy="362474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494688" y="2821728"/>
            <a:ext cx="4398433" cy="325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Vorbereiten der Daten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einrichten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</a:t>
            </a: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9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weiter geben</a:t>
            </a:r>
          </a:p>
        </p:txBody>
      </p:sp>
      <p:sp>
        <p:nvSpPr>
          <p:cNvPr id="9" name="Rechteck 8"/>
          <p:cNvSpPr/>
          <p:nvPr/>
        </p:nvSpPr>
        <p:spPr>
          <a:xfrm>
            <a:off x="1000648" y="3826329"/>
            <a:ext cx="589613" cy="424512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00648" y="4400742"/>
            <a:ext cx="2268221" cy="696828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07571" y="4400742"/>
            <a:ext cx="579733" cy="865657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144788" y="4869060"/>
            <a:ext cx="608325" cy="556365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47" y="1320008"/>
            <a:ext cx="4013548" cy="1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Series Ansatz – Optimierung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8367" y="1412353"/>
            <a:ext cx="11235267" cy="4320119"/>
          </a:xfrm>
        </p:spPr>
        <p:txBody>
          <a:bodyPr/>
          <a:lstStyle/>
          <a:p>
            <a:r>
              <a:rPr lang="de-DE" dirty="0" err="1" smtClean="0"/>
              <a:t>GridSearch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8" y="2035109"/>
            <a:ext cx="5224068" cy="40073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51" y="2035110"/>
            <a:ext cx="5263248" cy="400635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4" y="1524942"/>
            <a:ext cx="6306653" cy="46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der Modelauswertung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1310772" y="1341574"/>
            <a:ext cx="3757224" cy="68701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Deutschlandweit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8" y="1876529"/>
            <a:ext cx="1822017" cy="2464113"/>
          </a:xfrm>
          <a:prstGeom prst="rect">
            <a:avLst/>
          </a:prstGeom>
        </p:spPr>
      </p:pic>
      <p:sp>
        <p:nvSpPr>
          <p:cNvPr id="9" name="Textplatzhalter 6"/>
          <p:cNvSpPr txBox="1">
            <a:spLocks/>
          </p:cNvSpPr>
          <p:nvPr/>
        </p:nvSpPr>
        <p:spPr>
          <a:xfrm>
            <a:off x="7067408" y="1341573"/>
            <a:ext cx="3757224" cy="68701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Textkörper)"/>
                <a:ea typeface="+mn-ea"/>
                <a:cs typeface="+mn-cs"/>
              </a:rPr>
              <a:t>Eine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Textkörper)"/>
                <a:ea typeface="+mn-ea"/>
                <a:cs typeface="+mn-cs"/>
              </a:rPr>
              <a:t>Tankstelle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09" y="1760086"/>
            <a:ext cx="1822017" cy="2464113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905646" y="1760086"/>
            <a:ext cx="2745457" cy="2640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674027" y="3789659"/>
            <a:ext cx="65640" cy="609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796" y="4446916"/>
            <a:ext cx="3312447" cy="179847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2" y="4557874"/>
            <a:ext cx="3261643" cy="1798476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2057401" y="4818185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57401" y="5341596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057401" y="5839202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258908" y="4712677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8258908" y="5200920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258908" y="5698526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3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Interpretation des Models und der Informationen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7" y="1502274"/>
            <a:ext cx="2546471" cy="4764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18" y="1362490"/>
            <a:ext cx="2052052" cy="4993861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513885" y="2453053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13885" y="4510454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513885" y="5032131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513885" y="1695948"/>
            <a:ext cx="404446" cy="446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3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597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14" y="149663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</a:t>
            </a:r>
            <a:r>
              <a:rPr lang="de-DE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lässt sich aus dem Domainwissen ableiten?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29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9379974" y="11164"/>
            <a:ext cx="281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/>
              <a:t>presentation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interpretation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46776FFE-2EAE-401D-8B73-84AAC42CA9C9}"/>
              </a:ext>
            </a:extLst>
          </p:cNvPr>
          <p:cNvGrpSpPr>
            <a:grpSpLocks noChangeAspect="1"/>
          </p:cNvGrpSpPr>
          <p:nvPr/>
        </p:nvGrpSpPr>
        <p:grpSpPr>
          <a:xfrm>
            <a:off x="4544503" y="1848163"/>
            <a:ext cx="3713342" cy="4173683"/>
            <a:chOff x="3796447" y="1415222"/>
            <a:chExt cx="3929180" cy="4615691"/>
          </a:xfrm>
        </p:grpSpPr>
        <p:pic>
          <p:nvPicPr>
            <p:cNvPr id="72" name="Picture 8" descr="Ähnliches Foto">
              <a:extLst>
                <a:ext uri="{FF2B5EF4-FFF2-40B4-BE49-F238E27FC236}">
                  <a16:creationId xmlns:a16="http://schemas.microsoft.com/office/drawing/2014/main" id="{63F633B2-D43A-4DBB-B795-3C1578D03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96447" y="1415222"/>
              <a:ext cx="3929180" cy="461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5" descr="Bildergebnis für gls">
              <a:extLst>
                <a:ext uri="{FF2B5EF4-FFF2-40B4-BE49-F238E27FC236}">
                  <a16:creationId xmlns:a16="http://schemas.microsoft.com/office/drawing/2014/main" id="{1B9EFB42-176B-4783-BB34-BF3462E16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6500" r="97000">
                          <a14:foregroundMark x1="6500" y1="58000" x2="6500" y2="58000"/>
                          <a14:foregroundMark x1="64000" y1="44667" x2="64000" y2="44667"/>
                          <a14:foregroundMark x1="78000" y1="46667" x2="78000" y2="46667"/>
                          <a14:foregroundMark x1="91000" y1="47333" x2="91000" y2="47333"/>
                          <a14:foregroundMark x1="90000" y1="52000" x2="90000" y2="52000"/>
                          <a14:foregroundMark x1="90000" y1="43333" x2="90000" y2="43333"/>
                          <a14:foregroundMark x1="97000" y1="42000" x2="97000" y2="42000"/>
                          <a14:foregroundMark x1="8000" y1="42000" x2="8000" y2="42000"/>
                          <a14:foregroundMark x1="15500" y1="35333" x2="15500" y2="35333"/>
                          <a14:foregroundMark x1="13500" y1="35333" x2="13500" y2="35333"/>
                          <a14:foregroundMark x1="15500" y1="35333" x2="15500" y2="3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227" y="3580119"/>
              <a:ext cx="426228" cy="31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5" descr="Bildergebnis für gls">
              <a:extLst>
                <a:ext uri="{FF2B5EF4-FFF2-40B4-BE49-F238E27FC236}">
                  <a16:creationId xmlns:a16="http://schemas.microsoft.com/office/drawing/2014/main" id="{A3D6216F-B750-4933-B423-F12AE6AB2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6500" r="97000">
                          <a14:foregroundMark x1="6500" y1="58000" x2="6500" y2="58000"/>
                          <a14:foregroundMark x1="64000" y1="44667" x2="64000" y2="44667"/>
                          <a14:foregroundMark x1="78000" y1="46667" x2="78000" y2="46667"/>
                          <a14:foregroundMark x1="91000" y1="47333" x2="91000" y2="47333"/>
                          <a14:foregroundMark x1="90000" y1="52000" x2="90000" y2="52000"/>
                          <a14:foregroundMark x1="90000" y1="43333" x2="90000" y2="43333"/>
                          <a14:foregroundMark x1="97000" y1="42000" x2="97000" y2="42000"/>
                          <a14:foregroundMark x1="8000" y1="42000" x2="8000" y2="42000"/>
                          <a14:foregroundMark x1="15500" y1="35333" x2="15500" y2="35333"/>
                          <a14:foregroundMark x1="13500" y1="35333" x2="13500" y2="35333"/>
                          <a14:foregroundMark x1="15500" y1="35333" x2="15500" y2="3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521" y="1663795"/>
              <a:ext cx="426228" cy="31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95CE5718-78A4-4D17-8581-A148A56E5DFF}"/>
              </a:ext>
            </a:extLst>
          </p:cNvPr>
          <p:cNvGrpSpPr>
            <a:grpSpLocks noChangeAspect="1"/>
          </p:cNvGrpSpPr>
          <p:nvPr/>
        </p:nvGrpSpPr>
        <p:grpSpPr>
          <a:xfrm>
            <a:off x="3754983" y="1987188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2A976DD0-47AA-4BC6-982D-C2CDA6F4031F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5704CF02-596D-4A2A-8B62-050A3FA5B4C1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grpSp>
        <p:nvGrpSpPr>
          <p:cNvPr id="79" name="Group 14">
            <a:extLst>
              <a:ext uri="{FF2B5EF4-FFF2-40B4-BE49-F238E27FC236}">
                <a16:creationId xmlns:a16="http://schemas.microsoft.com/office/drawing/2014/main" id="{F27B189A-6286-4F5D-B3CA-68144451A822}"/>
              </a:ext>
            </a:extLst>
          </p:cNvPr>
          <p:cNvGrpSpPr>
            <a:grpSpLocks noChangeAspect="1"/>
          </p:cNvGrpSpPr>
          <p:nvPr/>
        </p:nvGrpSpPr>
        <p:grpSpPr>
          <a:xfrm>
            <a:off x="3994919" y="4594655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Oval 48">
              <a:extLst>
                <a:ext uri="{FF2B5EF4-FFF2-40B4-BE49-F238E27FC236}">
                  <a16:creationId xmlns:a16="http://schemas.microsoft.com/office/drawing/2014/main" id="{1B0C666B-C2C0-40D8-87CD-EF6234797F65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02FE17AA-7225-463D-B500-061940C70DD6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grpSp>
        <p:nvGrpSpPr>
          <p:cNvPr id="88" name="Group 14">
            <a:extLst>
              <a:ext uri="{FF2B5EF4-FFF2-40B4-BE49-F238E27FC236}">
                <a16:creationId xmlns:a16="http://schemas.microsoft.com/office/drawing/2014/main" id="{6AE64D1B-534D-4074-BD9D-9B500FE8D948}"/>
              </a:ext>
            </a:extLst>
          </p:cNvPr>
          <p:cNvGrpSpPr>
            <a:grpSpLocks noChangeAspect="1"/>
          </p:cNvGrpSpPr>
          <p:nvPr/>
        </p:nvGrpSpPr>
        <p:grpSpPr>
          <a:xfrm>
            <a:off x="6899688" y="2460505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9" name="Oval 48">
              <a:extLst>
                <a:ext uri="{FF2B5EF4-FFF2-40B4-BE49-F238E27FC236}">
                  <a16:creationId xmlns:a16="http://schemas.microsoft.com/office/drawing/2014/main" id="{DB6E08FC-C15C-4A4A-ABA6-2CEB96D90097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Oval 49">
              <a:extLst>
                <a:ext uri="{FF2B5EF4-FFF2-40B4-BE49-F238E27FC236}">
                  <a16:creationId xmlns:a16="http://schemas.microsoft.com/office/drawing/2014/main" id="{4721D0C4-ACF1-4528-BAC8-89369D820B18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sp>
        <p:nvSpPr>
          <p:cNvPr id="98" name="Rechteck 97"/>
          <p:cNvSpPr/>
          <p:nvPr/>
        </p:nvSpPr>
        <p:spPr>
          <a:xfrm>
            <a:off x="7625089" y="2361991"/>
            <a:ext cx="3298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dirty="0" smtClean="0">
                <a:solidFill>
                  <a:prstClr val="black"/>
                </a:solidFill>
                <a:latin typeface="CorpoS"/>
              </a:rPr>
              <a:t>Beim 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Preis nehmen die Zwischenhändler immer den aktuell gültigen Rohölpreis, sodass die </a:t>
            </a:r>
            <a:r>
              <a:rPr lang="de-DE" sz="1400" b="1" dirty="0">
                <a:solidFill>
                  <a:srgbClr val="00B0F0"/>
                </a:solidFill>
                <a:latin typeface="CorpoS"/>
              </a:rPr>
              <a:t>Preisschwankungen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 viel schneller im Benzinpreis zu finden sind, als das tatsächliche Rohöl das zu diesem Preis 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in der </a:t>
            </a:r>
            <a:r>
              <a:rPr lang="de-DE" sz="1400" b="1" dirty="0">
                <a:solidFill>
                  <a:srgbClr val="00B0F0"/>
                </a:solidFill>
                <a:latin typeface="CorpoS"/>
              </a:rPr>
              <a:t>Lieferkette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 gewonnen 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wurde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.</a:t>
            </a:r>
            <a:endParaRPr lang="en-US" sz="1400" dirty="0">
              <a:solidFill>
                <a:prstClr val="black"/>
              </a:solidFill>
              <a:latin typeface="Corpo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745635" y="1736386"/>
            <a:ext cx="29646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Kunden </a:t>
            </a:r>
            <a:r>
              <a:rPr lang="de-DE" sz="1400" dirty="0" smtClean="0">
                <a:latin typeface="CorpoS"/>
              </a:rPr>
              <a:t>können mit dem Modell generell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Geld sparen.</a:t>
            </a:r>
            <a:r>
              <a:rPr lang="de-DE" sz="1400" dirty="0" smtClean="0">
                <a:latin typeface="CorpoS"/>
              </a:rPr>
              <a:t> Wenn sich die Kunde nur auf eine Tankstellen fokussieren, ist eine Vorhersage sogar noch genauer als wenn das gesamte Netz betrachtet wird.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 </a:t>
            </a:r>
            <a:endParaRPr lang="de-DE" sz="1400" b="1" dirty="0">
              <a:solidFill>
                <a:srgbClr val="00ADEF"/>
              </a:solidFill>
              <a:latin typeface="Corpo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910441" y="4343865"/>
            <a:ext cx="3041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dirty="0" smtClean="0">
                <a:latin typeface="CorpoS"/>
              </a:rPr>
              <a:t>Auch wenn Deutschland sein Rohöl hauptsächlich aus Russland bezieht, ist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BRENT </a:t>
            </a:r>
            <a:r>
              <a:rPr lang="de-DE" sz="1400" dirty="0" smtClean="0">
                <a:latin typeface="CorpoS"/>
              </a:rPr>
              <a:t>weiterhin der </a:t>
            </a:r>
            <a:r>
              <a:rPr lang="de-DE" sz="1400" b="1" dirty="0">
                <a:solidFill>
                  <a:srgbClr val="00ADEF"/>
                </a:solidFill>
                <a:latin typeface="CorpoS"/>
              </a:rPr>
              <a:t>Referenzpreis</a:t>
            </a:r>
            <a:r>
              <a:rPr lang="de-DE" sz="1400" dirty="0" smtClean="0">
                <a:latin typeface="CorpoS"/>
              </a:rPr>
              <a:t>, der einen Einfluss auf die deutschen Benzinpreise hat. Möglicherweise orientiert sich der URALS auch an der BRENT Preisentwicklung</a:t>
            </a:r>
            <a:endParaRPr lang="de-DE" sz="1400" dirty="0">
              <a:latin typeface="CorpoS"/>
            </a:endParaRPr>
          </a:p>
        </p:txBody>
      </p:sp>
      <p:pic>
        <p:nvPicPr>
          <p:cNvPr id="109" name="Picture 5">
            <a:extLst>
              <a:ext uri="{FF2B5EF4-FFF2-40B4-BE49-F238E27FC236}">
                <a16:creationId xmlns:a16="http://schemas.microsoft.com/office/drawing/2014/main" id="{BA331B68-28F4-49EA-8D5C-8D646B39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752" y="2652569"/>
            <a:ext cx="431918" cy="43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6">
            <a:extLst>
              <a:ext uri="{FF2B5EF4-FFF2-40B4-BE49-F238E27FC236}">
                <a16:creationId xmlns:a16="http://schemas.microsoft.com/office/drawing/2014/main" id="{C0621E6A-2BBD-4DC9-8D08-38A1F396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7546" y="2179751"/>
            <a:ext cx="430920" cy="43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2">
            <a:extLst>
              <a:ext uri="{FF2B5EF4-FFF2-40B4-BE49-F238E27FC236}">
                <a16:creationId xmlns:a16="http://schemas.microsoft.com/office/drawing/2014/main" id="{0130D9FE-5A3C-452C-B810-1B106A61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6926" y="4814820"/>
            <a:ext cx="372032" cy="3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731578" y="2125395"/>
            <a:ext cx="430578" cy="1925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050" dirty="0" smtClean="0"/>
              <a:t>Kunde</a:t>
            </a:r>
            <a:endParaRPr lang="de-DE" sz="105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142775" y="3803543"/>
            <a:ext cx="591585" cy="26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Kunde</a:t>
            </a:r>
            <a:endParaRPr lang="de-DE" sz="1100" dirty="0"/>
          </a:p>
        </p:txBody>
      </p:sp>
      <p:pic>
        <p:nvPicPr>
          <p:cNvPr id="10" name="Grafik 9" descr="File:Thumb up icon.svg — Wikimedia Commons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12" y="2897759"/>
            <a:ext cx="340423" cy="3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6688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612739" y="3738303"/>
            <a:ext cx="6096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/>
              <a:t>Gepp</a:t>
            </a:r>
            <a:r>
              <a:rPr lang="de-DE" sz="500" dirty="0"/>
              <a:t>, J. (2019), </a:t>
            </a:r>
            <a:r>
              <a:rPr lang="de-DE" sz="500" dirty="0">
                <a:hlinkClick r:id="rId7"/>
              </a:rPr>
              <a:t>https://www.statworx.com/de/blog/6-myths-about-refuelling-tackled-with-statistics/</a:t>
            </a:r>
            <a:r>
              <a:rPr lang="de-DE" sz="500" dirty="0"/>
              <a:t>  (Stand 16.05.2020)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452" y="251861"/>
            <a:ext cx="10919214" cy="132556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Welche Arbeiten und Ansätze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wurden in unserer Domain bereits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getätigt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Was waren die Ergebnisse?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Domain Exploration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53236" y="1336583"/>
            <a:ext cx="108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#Data Science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prediction</a:t>
            </a:r>
            <a:r>
              <a:rPr lang="de-DE" sz="1200" dirty="0" smtClean="0"/>
              <a:t> #Data Science </a:t>
            </a:r>
            <a:r>
              <a:rPr lang="de-DE" sz="1200" dirty="0" err="1" smtClean="0"/>
              <a:t>crude</a:t>
            </a:r>
            <a:r>
              <a:rPr lang="de-DE" sz="1200" dirty="0" smtClean="0"/>
              <a:t> </a:t>
            </a:r>
            <a:r>
              <a:rPr lang="de-DE" sz="1200" dirty="0" err="1" smtClean="0"/>
              <a:t>oil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</a:t>
            </a:r>
            <a:r>
              <a:rPr lang="de-DE" sz="1200" dirty="0" smtClean="0"/>
              <a:t>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#Fuel </a:t>
            </a:r>
            <a:r>
              <a:rPr lang="de-DE" sz="1200" dirty="0" err="1" smtClean="0"/>
              <a:t>prediction</a:t>
            </a:r>
            <a:r>
              <a:rPr lang="de-DE" sz="1200" dirty="0" smtClean="0"/>
              <a:t> #</a:t>
            </a:r>
            <a:r>
              <a:rPr lang="en-US" sz="1200" dirty="0"/>
              <a:t>lag crude oil to </a:t>
            </a:r>
            <a:r>
              <a:rPr lang="en-US" sz="1200" dirty="0" smtClean="0"/>
              <a:t>fuel price</a:t>
            </a:r>
            <a:r>
              <a:rPr lang="de-DE" sz="1200" dirty="0" smtClean="0"/>
              <a:t> #Data Science Ölpreise </a:t>
            </a:r>
            <a:r>
              <a:rPr lang="de-DE" sz="1200" dirty="0"/>
              <a:t>#Data </a:t>
            </a:r>
            <a:r>
              <a:rPr lang="de-DE" sz="1200" dirty="0" err="1"/>
              <a:t>analysis</a:t>
            </a:r>
            <a:r>
              <a:rPr lang="de-DE" sz="1200" dirty="0"/>
              <a:t>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#Data </a:t>
            </a:r>
            <a:r>
              <a:rPr lang="de-DE" sz="1200" dirty="0" err="1" smtClean="0"/>
              <a:t>analysis</a:t>
            </a:r>
            <a:r>
              <a:rPr lang="de-DE" sz="1200" dirty="0" smtClean="0"/>
              <a:t> </a:t>
            </a:r>
            <a:r>
              <a:rPr lang="de-DE" sz="1200" dirty="0" err="1" smtClean="0"/>
              <a:t>crude</a:t>
            </a:r>
            <a:r>
              <a:rPr lang="de-DE" sz="1200" dirty="0" smtClean="0"/>
              <a:t> </a:t>
            </a:r>
            <a:r>
              <a:rPr lang="de-DE" sz="1200" dirty="0" err="1" smtClean="0"/>
              <a:t>oil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77" y="1249050"/>
            <a:ext cx="521367" cy="521367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4812097" y="-189982"/>
            <a:ext cx="3072781" cy="198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203058" y="3692334"/>
            <a:ext cx="513811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" dirty="0" smtClean="0"/>
              <a:t>Quelle:  </a:t>
            </a:r>
            <a:r>
              <a:rPr lang="en-US" sz="500" dirty="0"/>
              <a:t>U.S. Energy Information Administration, (2013), </a:t>
            </a:r>
            <a:r>
              <a:rPr lang="en-US" sz="500" dirty="0">
                <a:hlinkClick r:id="rId9"/>
              </a:rPr>
              <a:t>https://</a:t>
            </a:r>
            <a:r>
              <a:rPr lang="en-US" sz="500" dirty="0" smtClean="0">
                <a:hlinkClick r:id="rId9"/>
              </a:rPr>
              <a:t>www.eia.gov/todayinenergy/detail.php?id=9811</a:t>
            </a:r>
            <a:r>
              <a:rPr lang="en-US" sz="500" dirty="0" smtClean="0"/>
              <a:t> (</a:t>
            </a:r>
            <a:r>
              <a:rPr lang="en-US" sz="500" dirty="0"/>
              <a:t>Stand 31.05.2020)</a:t>
            </a:r>
          </a:p>
        </p:txBody>
      </p:sp>
      <p:pic>
        <p:nvPicPr>
          <p:cNvPr id="35" name="Picture 113" descr="Diagram of petroleum supply chain, as explained in the article tex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58" y="1837724"/>
            <a:ext cx="3681364" cy="185999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3810" y="4031750"/>
            <a:ext cx="2847354" cy="1847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9" name="Rechteck 38"/>
          <p:cNvSpPr/>
          <p:nvPr/>
        </p:nvSpPr>
        <p:spPr>
          <a:xfrm>
            <a:off x="1571657" y="5850649"/>
            <a:ext cx="367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Quelle</a:t>
            </a:r>
            <a:r>
              <a:rPr lang="de-DE" sz="500" dirty="0"/>
              <a:t>: </a:t>
            </a:r>
            <a:r>
              <a:rPr lang="de-DE" sz="500" dirty="0" err="1"/>
              <a:t>Hagenau</a:t>
            </a:r>
            <a:r>
              <a:rPr lang="de-DE" sz="500" dirty="0"/>
              <a:t>, G. (2016), </a:t>
            </a:r>
            <a:r>
              <a:rPr lang="de-DE" sz="500" dirty="0">
                <a:hlinkClick r:id="rId12"/>
              </a:rPr>
              <a:t>https://</a:t>
            </a:r>
            <a:r>
              <a:rPr lang="de-DE" sz="500" dirty="0" smtClean="0">
                <a:hlinkClick r:id="rId12"/>
              </a:rPr>
              <a:t>link.springer.com/referenceworkentry/10.1007%2F978-3-658-07997-0_11-1</a:t>
            </a:r>
            <a:r>
              <a:rPr lang="de-DE" sz="500" dirty="0">
                <a:hlinkClick r:id="rId13"/>
              </a:rPr>
              <a:t>/</a:t>
            </a:r>
            <a:r>
              <a:rPr lang="de-DE" sz="500" dirty="0"/>
              <a:t> (Stand 25.05.2020)</a:t>
            </a:r>
          </a:p>
          <a:p>
            <a:r>
              <a:rPr lang="de-DE" sz="500" dirty="0" smtClean="0"/>
              <a:t> </a:t>
            </a:r>
            <a:endParaRPr lang="de-DE" sz="500" dirty="0"/>
          </a:p>
        </p:txBody>
      </p:sp>
      <p:sp>
        <p:nvSpPr>
          <p:cNvPr id="20" name="Rechteck 19"/>
          <p:cNvSpPr/>
          <p:nvPr/>
        </p:nvSpPr>
        <p:spPr>
          <a:xfrm>
            <a:off x="1324801" y="4031750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Diesel, E5, und E10 gleichwertig</a:t>
            </a:r>
          </a:p>
        </p:txBody>
      </p:sp>
      <p:sp>
        <p:nvSpPr>
          <p:cNvPr id="40" name="Rechteck 39"/>
          <p:cNvSpPr/>
          <p:nvPr/>
        </p:nvSpPr>
        <p:spPr>
          <a:xfrm>
            <a:off x="5976920" y="1832531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 Series Analyse und Tagesdurchschnittswerte</a:t>
            </a:r>
          </a:p>
        </p:txBody>
      </p:sp>
      <p:sp>
        <p:nvSpPr>
          <p:cNvPr id="41" name="Rechteck 40"/>
          <p:cNvSpPr/>
          <p:nvPr/>
        </p:nvSpPr>
        <p:spPr>
          <a:xfrm>
            <a:off x="6362699" y="4101902"/>
            <a:ext cx="16142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Einfuhr nach Ursprungsländern (in 1.000 Tonnen)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6429198" y="4595400"/>
            <a:ext cx="3229086" cy="1104947"/>
            <a:chOff x="2597683" y="1423547"/>
            <a:chExt cx="5649615" cy="2069133"/>
          </a:xfrm>
        </p:grpSpPr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14"/>
            <a:srcRect t="6365" b="50861"/>
            <a:stretch/>
          </p:blipFill>
          <p:spPr>
            <a:xfrm>
              <a:off x="2597683" y="1423547"/>
              <a:ext cx="5649615" cy="206913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4" name="Rechteck 43"/>
            <p:cNvSpPr/>
            <p:nvPr/>
          </p:nvSpPr>
          <p:spPr>
            <a:xfrm>
              <a:off x="2649793" y="1957195"/>
              <a:ext cx="5545393" cy="11326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6294733" y="5884912"/>
            <a:ext cx="359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de-DE" dirty="0"/>
              <a:t>Quelle: </a:t>
            </a:r>
            <a:r>
              <a:rPr lang="de-DE" dirty="0">
                <a:hlinkClick r:id="rId15"/>
              </a:rPr>
              <a:t>https://www.bafa.de/SharedDocs/Kurzmeldungen/DE/Energie/Rohoel/2019_12_rohloelinfo.html</a:t>
            </a:r>
            <a:r>
              <a:rPr lang="de-DE" dirty="0"/>
              <a:t> / (Stand: 25.05.2020)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62699" y="565302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[…]</a:t>
            </a:r>
            <a:endParaRPr lang="de-DE" sz="1200" dirty="0"/>
          </a:p>
        </p:txBody>
      </p:sp>
      <p:sp>
        <p:nvSpPr>
          <p:cNvPr id="46" name="Rechteck 45"/>
          <p:cNvSpPr/>
          <p:nvPr/>
        </p:nvSpPr>
        <p:spPr>
          <a:xfrm>
            <a:off x="5976920" y="4031750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 von URALS und BRENT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2148" y="1879479"/>
            <a:ext cx="2468911" cy="1897493"/>
          </a:xfrm>
          <a:prstGeom prst="rect">
            <a:avLst/>
          </a:prstGeom>
        </p:spPr>
      </p:pic>
      <p:sp>
        <p:nvSpPr>
          <p:cNvPr id="47" name="Rechteck 46"/>
          <p:cNvSpPr/>
          <p:nvPr/>
        </p:nvSpPr>
        <p:spPr>
          <a:xfrm>
            <a:off x="1324801" y="1844866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Unterscheidung zwischen allen Tankstellen sowie einer Tankstelle</a:t>
            </a:r>
          </a:p>
        </p:txBody>
      </p:sp>
      <p:grpSp>
        <p:nvGrpSpPr>
          <p:cNvPr id="52" name="Gruppieren 51"/>
          <p:cNvGrpSpPr/>
          <p:nvPr/>
        </p:nvGrpSpPr>
        <p:grpSpPr>
          <a:xfrm>
            <a:off x="317482" y="5972563"/>
            <a:ext cx="11552020" cy="606286"/>
            <a:chOff x="317482" y="5972563"/>
            <a:chExt cx="11552020" cy="606286"/>
          </a:xfrm>
        </p:grpSpPr>
        <p:pic>
          <p:nvPicPr>
            <p:cNvPr id="50" name="Picture 13" descr="C:\Documents\02 Marke\01 Brand Design\Folienmaster\5 Vorlagen Icons, Flaggen, Wettbewerbslogos\00 Clipart\15998379_Aus- Weitblick (Medium)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5972563"/>
              <a:ext cx="605971" cy="60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feld 50"/>
            <p:cNvSpPr txBox="1"/>
            <p:nvPr/>
          </p:nvSpPr>
          <p:spPr>
            <a:xfrm>
              <a:off x="953236" y="6114184"/>
              <a:ext cx="1091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Nullhypothese: Die kurzfristige Benzinpreisentwicklung lässt sich nicht durch historische Ölpreise vorhersagen 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4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 animBg="1"/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8063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14" y="149663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Was sollte bei der Interpretation im Hinterkopf behalten werden…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30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9379974" y="11164"/>
            <a:ext cx="281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/>
              <a:t>presentation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interpretation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90514" y="1837285"/>
            <a:ext cx="10411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Das Modell wurde auf Öl- und Benzinpreisen der Jahre 2018 und 2019 trainiert und angewendet.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Parametriert wurde auf die E10 Vorhersageverbesserung. E5 und Diesel sind bei diesen Parametrierungen „mitgelaufen“.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Die </a:t>
            </a:r>
            <a:r>
              <a:rPr lang="de-DE" sz="1600" dirty="0" err="1" smtClean="0"/>
              <a:t>One</a:t>
            </a:r>
            <a:r>
              <a:rPr lang="de-DE" sz="1600" dirty="0" smtClean="0"/>
              <a:t>-Station Analyse wurde für eine Shell Tankstelle in Stuttgart gemacht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790514" y="3686068"/>
            <a:ext cx="800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…daher könnten mögliche Modellerweiterungen sein:</a:t>
            </a:r>
            <a:endParaRPr lang="de-DE" sz="2800" dirty="0"/>
          </a:p>
        </p:txBody>
      </p:sp>
      <p:sp>
        <p:nvSpPr>
          <p:cNvPr id="53" name="Textfeld 52"/>
          <p:cNvSpPr txBox="1"/>
          <p:nvPr/>
        </p:nvSpPr>
        <p:spPr>
          <a:xfrm>
            <a:off x="858766" y="4497989"/>
            <a:ext cx="10833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Die Modelle mit Daten für 2020 laufen zu lassen, um einen exogenen Schock wie „Corona“ zu bewerten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Modelle mit E5 und Diesel erneut zu parametrieren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Bewertung weiterer Einzel-Tankstellen durchzuführen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86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9742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Tanke ich heute oder tanke ich morgen?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 smtClean="0"/>
              <a:t>Nullhypothese wird </a:t>
            </a:r>
            <a:r>
              <a:rPr lang="de-DE" u="sng" dirty="0" smtClean="0"/>
              <a:t>nicht</a:t>
            </a:r>
            <a:r>
              <a:rPr lang="de-DE" dirty="0" smtClean="0"/>
              <a:t> angenommen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 smtClean="0"/>
              <a:t>Alternativhypothese wird angenommen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848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3757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073" y="256431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Danke für Ihre Aufmerksamkeit!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00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93754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33</a:t>
            </a:fld>
            <a:endParaRPr lang="de-DE" noProof="0" dirty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59862" y="1594039"/>
            <a:ext cx="5515895" cy="483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u="sng" smtClean="0">
                <a:latin typeface="Arial" panose="020B0604020202020204" pitchFamily="34" charset="0"/>
                <a:cs typeface="Arial" panose="020B0604020202020204" pitchFamily="34" charset="0"/>
              </a:rPr>
              <a:t>Allgemein: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Erdöl/Mineralöl: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Bezeichnung des Rohstoffs, der in der Erde vorkommt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Rohöl: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Bezeichnung des aus der Erde gewonnenen unbehandelten Öls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Benzin E5/Super 95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 und 5% Bioethanol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Benzin E10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 und 10% Bioethanol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Diesel: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Kohlenstoffzusammensetzung, die sich von Benzin durch Moleküllänge und Gewicht unterscheidet</a:t>
            </a:r>
            <a:endParaRPr lang="de-DE" sz="1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105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u="sng" smtClean="0">
                <a:latin typeface="Arial" panose="020B0604020202020204" pitchFamily="34" charset="0"/>
                <a:cs typeface="Arial" panose="020B0604020202020204" pitchFamily="34" charset="0"/>
              </a:rPr>
              <a:t>Rohölpreis: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Pro Barrel in US Dollar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Referenzöl: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WTI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USA für Förderung aus Texas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BRENT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Europa für Förderung aus der Nordsee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URALS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für Pipelinegemisch verschiedener in Russland geförderter Rohölsorten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Importländer Deutschland 2018/2019 im Durchschnitt: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ca. 33% aus Russland (URALS), ca. 10% aus Großbritannien (BRENT), 11% aus Norwegen (BRENT), 10% aus Libyen (OPEC), ca. 9% aus Kasachstan (gehandelt mit Abschlag zum BRENT)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URALS ~33% und BRENT ~30% </a:t>
            </a: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Abdeckung 66%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561312" y="2562552"/>
            <a:ext cx="4981758" cy="444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>
              <a:defRPr sz="1500"/>
            </a:lvl1pPr>
          </a:lstStyle>
          <a:p>
            <a:pPr algn="ctr"/>
            <a:r>
              <a:rPr lang="de-DE" sz="1400" dirty="0"/>
              <a:t>Die Ölpreisentwicklung hängt von vielen Faktoren ab</a:t>
            </a:r>
          </a:p>
        </p:txBody>
      </p:sp>
      <p:sp>
        <p:nvSpPr>
          <p:cNvPr id="8" name="Ellipse 7"/>
          <p:cNvSpPr/>
          <p:nvPr/>
        </p:nvSpPr>
        <p:spPr>
          <a:xfrm>
            <a:off x="8150681" y="3730814"/>
            <a:ext cx="1463040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Einflussfaktoren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774694" y="3099547"/>
            <a:ext cx="1067178" cy="536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Angebot der Förderländer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489834" y="4218378"/>
            <a:ext cx="1588894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Exogene Schocks </a:t>
            </a:r>
          </a:p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(Naturkatastrophen, Kriege, …)</a:t>
            </a:r>
            <a:r>
              <a:rPr lang="de-DE" sz="1100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873831" y="3125737"/>
            <a:ext cx="1642610" cy="505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Globale Wirtschaftsleistung (Nachfrage)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786641" y="4388815"/>
            <a:ext cx="1553497" cy="45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Alternative Energiequellen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18586" y="3823713"/>
            <a:ext cx="1168055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US-Dollar Entwicklung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14" name="Gerader Verbinder 13"/>
          <p:cNvCxnSpPr>
            <a:stCxn id="8" idx="1"/>
            <a:endCxn id="11" idx="4"/>
          </p:cNvCxnSpPr>
          <p:nvPr/>
        </p:nvCxnSpPr>
        <p:spPr>
          <a:xfrm flipH="1" flipV="1">
            <a:off x="7695136" y="3631590"/>
            <a:ext cx="669802" cy="17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2"/>
            <a:endCxn id="13" idx="6"/>
          </p:cNvCxnSpPr>
          <p:nvPr/>
        </p:nvCxnSpPr>
        <p:spPr>
          <a:xfrm flipH="1">
            <a:off x="7786641" y="3999235"/>
            <a:ext cx="364040" cy="135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8" idx="3"/>
            <a:endCxn id="12" idx="0"/>
          </p:cNvCxnSpPr>
          <p:nvPr/>
        </p:nvCxnSpPr>
        <p:spPr>
          <a:xfrm>
            <a:off x="8364938" y="4189036"/>
            <a:ext cx="198452" cy="19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5"/>
            <a:endCxn id="10" idx="0"/>
          </p:cNvCxnSpPr>
          <p:nvPr/>
        </p:nvCxnSpPr>
        <p:spPr>
          <a:xfrm>
            <a:off x="9399464" y="4189036"/>
            <a:ext cx="884817" cy="29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8" idx="0"/>
            <a:endCxn id="9" idx="3"/>
          </p:cNvCxnSpPr>
          <p:nvPr/>
        </p:nvCxnSpPr>
        <p:spPr>
          <a:xfrm flipV="1">
            <a:off x="8882201" y="3557533"/>
            <a:ext cx="48778" cy="173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61312" y="4863534"/>
            <a:ext cx="4954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Quelle: Eigene Darstellung angelehnt an </a:t>
            </a:r>
            <a:r>
              <a:rPr lang="en-US" sz="500" dirty="0" err="1"/>
              <a:t>Cliffe</a:t>
            </a:r>
            <a:r>
              <a:rPr lang="en-US" sz="500" dirty="0"/>
              <a:t>, </a:t>
            </a:r>
            <a:r>
              <a:rPr lang="en-US" sz="500" dirty="0" err="1"/>
              <a:t>Callum</a:t>
            </a:r>
            <a:r>
              <a:rPr lang="en-US" sz="500" dirty="0"/>
              <a:t> (2019), </a:t>
            </a:r>
            <a:r>
              <a:rPr lang="en-US" sz="500" dirty="0">
                <a:hlinkClick r:id="rId6"/>
              </a:rPr>
              <a:t>https://www.ig.com/de/trading-strategien/was-beeinflusst-den-oelpreis--</a:t>
            </a:r>
            <a:r>
              <a:rPr lang="en-US" sz="500" dirty="0" smtClean="0">
                <a:hlinkClick r:id="rId6"/>
              </a:rPr>
              <a:t>190307</a:t>
            </a:r>
            <a:r>
              <a:rPr lang="en-US" sz="500" dirty="0" smtClean="0"/>
              <a:t> (</a:t>
            </a:r>
            <a:r>
              <a:rPr lang="en-US" sz="500" dirty="0"/>
              <a:t>Stand 25.05.2020)</a:t>
            </a:r>
          </a:p>
          <a:p>
            <a:endParaRPr lang="de-DE" sz="500" dirty="0"/>
          </a:p>
        </p:txBody>
      </p:sp>
      <p:sp>
        <p:nvSpPr>
          <p:cNvPr id="20" name="Ellipse 19"/>
          <p:cNvSpPr/>
          <p:nvPr/>
        </p:nvSpPr>
        <p:spPr>
          <a:xfrm>
            <a:off x="10126982" y="3442440"/>
            <a:ext cx="1168055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Börsen-spekulationen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21" name="Gerader Verbinder 20"/>
          <p:cNvCxnSpPr>
            <a:stCxn id="8" idx="7"/>
            <a:endCxn id="20" idx="2"/>
          </p:cNvCxnSpPr>
          <p:nvPr/>
        </p:nvCxnSpPr>
        <p:spPr>
          <a:xfrm flipV="1">
            <a:off x="9399464" y="3753327"/>
            <a:ext cx="727518" cy="5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2674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Quellenverzeichnis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77760" y="1690688"/>
            <a:ext cx="11680231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1100" dirty="0"/>
              <a:t>ADAC, (2020), </a:t>
            </a:r>
            <a:r>
              <a:rPr lang="de-DE" sz="1100" dirty="0">
                <a:hlinkClick r:id="rId6"/>
              </a:rPr>
              <a:t>https://www.t-online.de/auto/technik/id_44417454/super-benzin-was-ist-der-unterschied-zwischen-e5-und-e10-.</a:t>
            </a:r>
            <a:r>
              <a:rPr lang="de-DE" sz="1100" dirty="0" smtClean="0">
                <a:hlinkClick r:id="rId6"/>
              </a:rPr>
              <a:t>html</a:t>
            </a:r>
            <a:r>
              <a:rPr lang="de-DE" sz="1100" dirty="0" smtClean="0"/>
              <a:t> </a:t>
            </a:r>
            <a:r>
              <a:rPr lang="de-DE" sz="1100" dirty="0"/>
              <a:t>(Stand 25.05.2020</a:t>
            </a:r>
            <a:r>
              <a:rPr lang="de-DE" sz="1100" dirty="0" smtClean="0"/>
              <a:t>)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Benrath, B. und </a:t>
            </a:r>
            <a:r>
              <a:rPr lang="de-DE" sz="1100" dirty="0" err="1"/>
              <a:t>Giesel</a:t>
            </a:r>
            <a:r>
              <a:rPr lang="de-DE" sz="1100" dirty="0"/>
              <a:t>, J. (2018), </a:t>
            </a:r>
            <a:r>
              <a:rPr lang="de-DE" sz="1100" dirty="0">
                <a:hlinkClick r:id="rId7"/>
              </a:rPr>
              <a:t>https://www.faz.net/aktuell/wirtschaft/schneller-schlau/woher-bekommt-deutschland-sein-oel-15914568.html</a:t>
            </a:r>
            <a:r>
              <a:rPr lang="de-DE" sz="1100" dirty="0"/>
              <a:t> (Stand 18.05.2020)</a:t>
            </a:r>
          </a:p>
          <a:p>
            <a:pPr marL="0" indent="0">
              <a:buNone/>
            </a:pPr>
            <a:r>
              <a:rPr lang="de-DE" sz="1100" dirty="0"/>
              <a:t>BP Europa SE, (2019), </a:t>
            </a:r>
            <a:r>
              <a:rPr lang="de-DE" sz="1100" dirty="0">
                <a:hlinkClick r:id="rId8"/>
              </a:rPr>
              <a:t>https://www.bp.com/</a:t>
            </a:r>
            <a:r>
              <a:rPr lang="de-DE" sz="1100" dirty="0" err="1">
                <a:hlinkClick r:id="rId8"/>
              </a:rPr>
              <a:t>content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dam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bp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country</a:t>
            </a:r>
            <a:r>
              <a:rPr lang="de-DE" sz="1100" dirty="0">
                <a:hlinkClick r:id="rId8"/>
              </a:rPr>
              <a:t>-sites/</a:t>
            </a:r>
            <a:r>
              <a:rPr lang="de-DE" sz="1100" dirty="0" err="1">
                <a:hlinkClick r:id="rId8"/>
              </a:rPr>
              <a:t>de_de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germany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home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erdoel</a:t>
            </a:r>
            <a:r>
              <a:rPr lang="de-DE" sz="1100" dirty="0">
                <a:hlinkClick r:id="rId8"/>
              </a:rPr>
              <a:t>-im-alltag/</a:t>
            </a:r>
            <a:r>
              <a:rPr lang="de-DE" sz="1100" dirty="0" err="1">
                <a:hlinkClick r:id="rId8"/>
              </a:rPr>
              <a:t>erdoel</a:t>
            </a:r>
            <a:r>
              <a:rPr lang="de-DE" sz="1100" dirty="0">
                <a:hlinkClick r:id="rId8"/>
              </a:rPr>
              <a:t>-bewegt-die-welt/Broschüre_Erdoel_bewegt_die_Welt.pdf</a:t>
            </a:r>
            <a:r>
              <a:rPr lang="de-DE" sz="1100" dirty="0"/>
              <a:t> (Stand 25.05.2020)</a:t>
            </a:r>
          </a:p>
          <a:p>
            <a:pPr marL="0" indent="0">
              <a:buNone/>
            </a:pPr>
            <a:r>
              <a:rPr lang="de-DE" sz="1100" dirty="0" err="1" smtClean="0"/>
              <a:t>Cliffe</a:t>
            </a:r>
            <a:r>
              <a:rPr lang="de-DE" sz="1100" dirty="0" smtClean="0"/>
              <a:t>, </a:t>
            </a:r>
            <a:r>
              <a:rPr lang="de-DE" sz="1100" dirty="0" err="1" smtClean="0"/>
              <a:t>Callum</a:t>
            </a:r>
            <a:r>
              <a:rPr lang="de-DE" sz="1100" dirty="0"/>
              <a:t> (2019), </a:t>
            </a:r>
            <a:r>
              <a:rPr lang="de-DE" sz="1100" dirty="0">
                <a:hlinkClick r:id="rId9"/>
              </a:rPr>
              <a:t>https://www.ig.com/de/trading-strategien/was-beeinflusst-den-oelpreis--</a:t>
            </a:r>
            <a:r>
              <a:rPr lang="de-DE" sz="1100" dirty="0" smtClean="0">
                <a:hlinkClick r:id="rId9"/>
              </a:rPr>
              <a:t>190307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Doll, F. </a:t>
            </a:r>
            <a:r>
              <a:rPr lang="de-DE" sz="1100" dirty="0"/>
              <a:t>(</a:t>
            </a:r>
            <a:r>
              <a:rPr lang="de-DE" sz="1100" dirty="0" smtClean="0"/>
              <a:t>2013), </a:t>
            </a:r>
            <a:r>
              <a:rPr lang="de-DE" sz="1100" dirty="0">
                <a:hlinkClick r:id="rId10"/>
              </a:rPr>
              <a:t>https://</a:t>
            </a:r>
            <a:r>
              <a:rPr lang="de-DE" sz="1100" dirty="0" smtClean="0">
                <a:hlinkClick r:id="rId10"/>
              </a:rPr>
              <a:t>www.wiwo.de/politik/ausland/wertverfall-kontrollverlust-im-nahen-osten-beschleunigt-den-wertverfall-des-dollar/8756352-2.html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err="1" smtClean="0"/>
              <a:t>Frondel</a:t>
            </a:r>
            <a:r>
              <a:rPr lang="de-DE" sz="1100" dirty="0"/>
              <a:t>, </a:t>
            </a:r>
            <a:r>
              <a:rPr lang="de-DE" sz="1100" dirty="0" smtClean="0"/>
              <a:t>M., Vance, C., und </a:t>
            </a:r>
            <a:r>
              <a:rPr lang="de-DE" sz="1100" dirty="0" err="1" smtClean="0"/>
              <a:t>Kih</a:t>
            </a:r>
            <a:r>
              <a:rPr lang="de-DE" sz="1100" dirty="0" smtClean="0"/>
              <a:t> A. (2015</a:t>
            </a:r>
            <a:r>
              <a:rPr lang="de-DE" sz="1100" dirty="0"/>
              <a:t>), </a:t>
            </a:r>
            <a:r>
              <a:rPr lang="de-DE" sz="1100" dirty="0">
                <a:hlinkClick r:id="rId11"/>
              </a:rPr>
              <a:t>http://</a:t>
            </a:r>
            <a:r>
              <a:rPr lang="de-DE" sz="1100" dirty="0" smtClean="0">
                <a:hlinkClick r:id="rId11"/>
              </a:rPr>
              <a:t>www.rwi-essen.de/media/content/pages/publikationen/ruhr-economic-papers/rep_15_573.pdf</a:t>
            </a:r>
            <a:r>
              <a:rPr lang="de-DE" sz="1100" dirty="0" smtClean="0"/>
              <a:t> (Stand 24.05.2020) </a:t>
            </a:r>
          </a:p>
          <a:p>
            <a:pPr marL="0" indent="0">
              <a:buNone/>
            </a:pPr>
            <a:r>
              <a:rPr lang="de-DE" sz="1100" dirty="0" err="1" smtClean="0"/>
              <a:t>Freight</a:t>
            </a:r>
            <a:r>
              <a:rPr lang="de-DE" sz="1100" dirty="0" smtClean="0"/>
              <a:t> </a:t>
            </a:r>
            <a:r>
              <a:rPr lang="de-DE" sz="1100" dirty="0"/>
              <a:t>News (2020), </a:t>
            </a:r>
            <a:r>
              <a:rPr lang="de-DE" sz="1100" dirty="0">
                <a:hlinkClick r:id="rId12"/>
              </a:rPr>
              <a:t>https://www.hellenicshippingnews.com/cpc-oil-producers-eye-boost-to-flows-via-russia-from-may</a:t>
            </a:r>
            <a:r>
              <a:rPr lang="de-DE" sz="1100" dirty="0" smtClean="0">
                <a:hlinkClick r:id="rId12"/>
              </a:rPr>
              <a:t>/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err="1" smtClean="0"/>
              <a:t>Gepp</a:t>
            </a:r>
            <a:r>
              <a:rPr lang="de-DE" sz="1100" dirty="0" smtClean="0"/>
              <a:t>, J. (2019), </a:t>
            </a:r>
            <a:r>
              <a:rPr lang="de-DE" sz="1100" dirty="0" smtClean="0">
                <a:hlinkClick r:id="rId13"/>
              </a:rPr>
              <a:t>https://www.statworx.com/de/blog/6-myths-about-refuelling-tackled-with-statistics/</a:t>
            </a:r>
            <a:r>
              <a:rPr lang="de-DE" sz="1100" dirty="0" smtClean="0"/>
              <a:t>  (Stand 16.05.2020) </a:t>
            </a:r>
          </a:p>
          <a:p>
            <a:pPr marL="0" indent="0">
              <a:buNone/>
            </a:pPr>
            <a:r>
              <a:rPr lang="de-DE" sz="1100" dirty="0" err="1" smtClean="0"/>
              <a:t>Gorodyankin</a:t>
            </a:r>
            <a:r>
              <a:rPr lang="de-DE" sz="1100" dirty="0" smtClean="0"/>
              <a:t>, G und </a:t>
            </a:r>
            <a:r>
              <a:rPr lang="de-DE" sz="1100" dirty="0" err="1" smtClean="0"/>
              <a:t>Zaramenskikh</a:t>
            </a:r>
            <a:r>
              <a:rPr lang="de-DE" sz="1100" dirty="0" smtClean="0"/>
              <a:t> L. </a:t>
            </a:r>
            <a:r>
              <a:rPr lang="de-DE" sz="1100" dirty="0"/>
              <a:t>(2020), </a:t>
            </a:r>
            <a:r>
              <a:rPr lang="de-DE" sz="1100" dirty="0">
                <a:hlinkClick r:id="rId14"/>
              </a:rPr>
              <a:t>https://</a:t>
            </a:r>
            <a:r>
              <a:rPr lang="de-DE" sz="1100" dirty="0" smtClean="0">
                <a:hlinkClick r:id="rId14"/>
              </a:rPr>
              <a:t>de.reuters.com/article/russia-oil-exports-idAFL5N2CA4W6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err="1" smtClean="0"/>
              <a:t>Hagenau</a:t>
            </a:r>
            <a:r>
              <a:rPr lang="de-DE" sz="1100" dirty="0" smtClean="0"/>
              <a:t>, G. </a:t>
            </a:r>
            <a:r>
              <a:rPr lang="de-DE" sz="1100" dirty="0"/>
              <a:t>(2016), </a:t>
            </a:r>
            <a:r>
              <a:rPr lang="de-DE" sz="1100" dirty="0">
                <a:hlinkClick r:id="rId15"/>
              </a:rPr>
              <a:t>https://</a:t>
            </a:r>
            <a:r>
              <a:rPr lang="de-DE" sz="1100" dirty="0" smtClean="0">
                <a:hlinkClick r:id="rId15"/>
              </a:rPr>
              <a:t>link.springer.com/referenceworkentry/10.1007%2F978-3-658-07997-0_11-1</a:t>
            </a:r>
            <a:endParaRPr lang="de-DE" sz="1100" dirty="0" smtClean="0"/>
          </a:p>
          <a:p>
            <a:pPr marL="0" indent="0">
              <a:buNone/>
            </a:pPr>
            <a:r>
              <a:rPr lang="de-DE" sz="1100" dirty="0" smtClean="0"/>
              <a:t>Hohmann, M. (2019), </a:t>
            </a:r>
            <a:r>
              <a:rPr lang="de-DE" sz="1100" dirty="0" smtClean="0">
                <a:hlinkClick r:id="rId16"/>
              </a:rPr>
              <a:t>https://de.statista.com/statistik/daten/studie/2473/umfrage/rohoelimport-hauptlieferanten-von-deutschland/</a:t>
            </a:r>
            <a:r>
              <a:rPr lang="de-DE" sz="1100" dirty="0" smtClean="0"/>
              <a:t> (Stand 18.05.2020)</a:t>
            </a:r>
          </a:p>
          <a:p>
            <a:pPr marL="0" indent="0">
              <a:buNone/>
            </a:pPr>
            <a:r>
              <a:rPr lang="de-DE" sz="1100" dirty="0" err="1"/>
              <a:t>Klauke</a:t>
            </a:r>
            <a:r>
              <a:rPr lang="de-DE" sz="1100" dirty="0"/>
              <a:t>, P. (</a:t>
            </a:r>
            <a:r>
              <a:rPr lang="de-DE" sz="1100" dirty="0" smtClean="0"/>
              <a:t>2019), </a:t>
            </a:r>
            <a:r>
              <a:rPr lang="de-DE" sz="1100" dirty="0" smtClean="0">
                <a:hlinkClick r:id="rId17"/>
              </a:rPr>
              <a:t>https</a:t>
            </a:r>
            <a:r>
              <a:rPr lang="de-DE" sz="1100" dirty="0">
                <a:hlinkClick r:id="rId17"/>
              </a:rPr>
              <a:t>://de.devoteam.com/blog-post/wie-sich-die-benzinpreise-deutschland-entwickeln</a:t>
            </a:r>
            <a:r>
              <a:rPr lang="de-DE" sz="1100" dirty="0" smtClean="0">
                <a:hlinkClick r:id="rId17"/>
              </a:rPr>
              <a:t>/</a:t>
            </a:r>
            <a:r>
              <a:rPr lang="de-DE" sz="1100" dirty="0" smtClean="0"/>
              <a:t> (</a:t>
            </a:r>
            <a:r>
              <a:rPr lang="de-DE" sz="1100" dirty="0"/>
              <a:t>Stand 15.05.2020) </a:t>
            </a:r>
            <a:endParaRPr lang="de-DE" sz="1100" dirty="0" smtClean="0"/>
          </a:p>
          <a:p>
            <a:pPr marL="0" indent="0">
              <a:buNone/>
            </a:pPr>
            <a:r>
              <a:rPr lang="de-DE" sz="1100" dirty="0" smtClean="0"/>
              <a:t>Kraus, M. (2013), </a:t>
            </a:r>
            <a:r>
              <a:rPr lang="de-DE" sz="1100" dirty="0" smtClean="0">
                <a:hlinkClick r:id="rId18"/>
              </a:rPr>
              <a:t>https://www.investor-verlag.de/rohstoffe/rohoel-als-geldanlage/grundlagen-erdoelsorten/</a:t>
            </a:r>
            <a:r>
              <a:rPr lang="de-DE" sz="1100" dirty="0" smtClean="0"/>
              <a:t> (Stand 18.05.2020)</a:t>
            </a:r>
          </a:p>
          <a:p>
            <a:pPr marL="0" indent="0">
              <a:buNone/>
            </a:pPr>
            <a:r>
              <a:rPr lang="de-DE" sz="1100" dirty="0" err="1"/>
              <a:t>Milleker</a:t>
            </a:r>
            <a:r>
              <a:rPr lang="de-DE" sz="1100" dirty="0"/>
              <a:t>, D. (2019), </a:t>
            </a:r>
            <a:r>
              <a:rPr lang="de-DE" sz="1100" dirty="0">
                <a:hlinkClick r:id="rId19"/>
              </a:rPr>
              <a:t>https://www.capital.de/wirtschaft-politik/wie-oelpreis-und-dollar-zusammenhaengen</a:t>
            </a:r>
            <a:r>
              <a:rPr lang="de-DE" sz="1100" dirty="0"/>
              <a:t> (Stand 25.05.2020</a:t>
            </a:r>
            <a:r>
              <a:rPr lang="de-DE" sz="1100" dirty="0" smtClean="0"/>
              <a:t>)</a:t>
            </a:r>
          </a:p>
          <a:p>
            <a:pPr marL="0" indent="0">
              <a:buNone/>
            </a:pPr>
            <a:r>
              <a:rPr lang="de-DE" sz="1100" dirty="0" err="1" smtClean="0"/>
              <a:t>Muhktar</a:t>
            </a:r>
            <a:r>
              <a:rPr lang="de-DE" sz="1100" dirty="0" smtClean="0"/>
              <a:t>, N. </a:t>
            </a:r>
            <a:r>
              <a:rPr lang="de-DE" sz="1100" dirty="0"/>
              <a:t>(2020), </a:t>
            </a:r>
            <a:r>
              <a:rPr lang="de-DE" sz="1100" dirty="0">
                <a:hlinkClick r:id="rId20"/>
              </a:rPr>
              <a:t>https://</a:t>
            </a:r>
            <a:r>
              <a:rPr lang="de-DE" sz="1100" dirty="0" smtClean="0">
                <a:hlinkClick r:id="rId20"/>
              </a:rPr>
              <a:t>towardsdatascience.com/can-we-use-machine-learning-to-forecast-oil-prices-during-the-2020-collapse-4873f03336e9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smtClean="0"/>
              <a:t>Reuters</a:t>
            </a:r>
            <a:r>
              <a:rPr lang="de-DE" sz="1100" dirty="0"/>
              <a:t>, </a:t>
            </a:r>
            <a:r>
              <a:rPr lang="de-DE" sz="1100" dirty="0" smtClean="0"/>
              <a:t>T. </a:t>
            </a:r>
            <a:r>
              <a:rPr lang="de-DE" sz="1100" dirty="0"/>
              <a:t>(2020), </a:t>
            </a:r>
            <a:r>
              <a:rPr lang="de-DE" sz="1100" dirty="0">
                <a:hlinkClick r:id="rId21"/>
              </a:rPr>
              <a:t>https://</a:t>
            </a:r>
            <a:r>
              <a:rPr lang="de-DE" sz="1100" dirty="0" smtClean="0">
                <a:hlinkClick r:id="rId21"/>
              </a:rPr>
              <a:t>www.neste.com/corporate-info/investors/market-data/urals-brent-price-difference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Roth, J. </a:t>
            </a:r>
            <a:r>
              <a:rPr lang="de-DE" sz="1100" dirty="0"/>
              <a:t>(2019), </a:t>
            </a:r>
            <a:r>
              <a:rPr lang="de-DE" sz="1100" dirty="0">
                <a:hlinkClick r:id="rId22"/>
              </a:rPr>
              <a:t>https://</a:t>
            </a:r>
            <a:r>
              <a:rPr lang="de-DE" sz="1100" dirty="0" smtClean="0">
                <a:hlinkClick r:id="rId22"/>
              </a:rPr>
              <a:t>www.roth-finance.de/</a:t>
            </a:r>
            <a:r>
              <a:rPr lang="de-DE" sz="1100" dirty="0" err="1" smtClean="0">
                <a:hlinkClick r:id="rId22"/>
              </a:rPr>
              <a:t>post</a:t>
            </a:r>
            <a:r>
              <a:rPr lang="de-DE" sz="1100" dirty="0" smtClean="0">
                <a:hlinkClick r:id="rId22"/>
              </a:rPr>
              <a:t>/benzinpreis-und-ölpreis-wie-hängen-sie-zusammen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smtClean="0"/>
              <a:t>Schmider, F. </a:t>
            </a:r>
            <a:r>
              <a:rPr lang="de-DE" sz="1100" dirty="0"/>
              <a:t>(2010), </a:t>
            </a:r>
            <a:r>
              <a:rPr lang="de-DE" sz="1100" dirty="0">
                <a:hlinkClick r:id="rId23"/>
              </a:rPr>
              <a:t>https://www.badische-zeitung.de/erklaer-s-mir-was-ist-rohoel--</a:t>
            </a:r>
            <a:r>
              <a:rPr lang="de-DE" sz="1100" dirty="0" smtClean="0">
                <a:hlinkClick r:id="rId23"/>
              </a:rPr>
              <a:t>31342569.html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Schmitz, M. </a:t>
            </a:r>
            <a:r>
              <a:rPr lang="de-DE" sz="1100" dirty="0"/>
              <a:t>(2018), </a:t>
            </a:r>
            <a:r>
              <a:rPr lang="de-DE" sz="1100" dirty="0">
                <a:hlinkClick r:id="rId24"/>
              </a:rPr>
              <a:t>https://</a:t>
            </a:r>
            <a:r>
              <a:rPr lang="de-DE" sz="1100" dirty="0" smtClean="0">
                <a:hlinkClick r:id="rId24"/>
              </a:rPr>
              <a:t>towardsdatascience.com/time-series-forecasting-for-optimal-gas-refill-88650b1cf029</a:t>
            </a:r>
            <a:r>
              <a:rPr lang="de-DE" sz="1100" dirty="0" smtClean="0"/>
              <a:t> (Stand 28.06.2020)</a:t>
            </a:r>
          </a:p>
          <a:p>
            <a:pPr marL="0" indent="0">
              <a:buNone/>
            </a:pPr>
            <a:r>
              <a:rPr lang="de-DE" sz="1100" dirty="0" err="1" smtClean="0"/>
              <a:t>Schlupp</a:t>
            </a:r>
            <a:r>
              <a:rPr lang="de-DE" sz="1100" dirty="0" smtClean="0"/>
              <a:t>, O. </a:t>
            </a:r>
            <a:r>
              <a:rPr lang="de-DE" sz="1100" dirty="0"/>
              <a:t>(2019), </a:t>
            </a:r>
            <a:r>
              <a:rPr lang="de-DE" sz="1100" dirty="0">
                <a:hlinkClick r:id="rId25"/>
              </a:rPr>
              <a:t>https://</a:t>
            </a:r>
            <a:r>
              <a:rPr lang="de-DE" sz="1100" dirty="0" smtClean="0">
                <a:hlinkClick r:id="rId25"/>
              </a:rPr>
              <a:t>g-wie-gastro.de/steuerarten-in-deutschland/alle-steuerarten/energiesteuer.html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en-US" sz="1100" dirty="0"/>
              <a:t>U.S. Energy Information </a:t>
            </a:r>
            <a:r>
              <a:rPr lang="en-US" sz="1100" dirty="0" smtClean="0"/>
              <a:t>Administration, (2013</a:t>
            </a:r>
            <a:r>
              <a:rPr lang="en-US" sz="1100" dirty="0"/>
              <a:t>), </a:t>
            </a:r>
            <a:r>
              <a:rPr lang="en-US" sz="1100" dirty="0">
                <a:hlinkClick r:id="rId26"/>
              </a:rPr>
              <a:t>https://</a:t>
            </a:r>
            <a:r>
              <a:rPr lang="en-US" sz="1100" dirty="0" smtClean="0">
                <a:hlinkClick r:id="rId26"/>
              </a:rPr>
              <a:t>www.eia.gov/todayinenergy/detail.php?id=9811</a:t>
            </a:r>
            <a:r>
              <a:rPr lang="en-US" sz="1100" dirty="0" smtClean="0"/>
              <a:t> (Stand 31.05.2020)</a:t>
            </a:r>
          </a:p>
          <a:p>
            <a:pPr marL="0" indent="0">
              <a:buNone/>
            </a:pPr>
            <a:r>
              <a:rPr lang="en-US" sz="1100" dirty="0" err="1" smtClean="0"/>
              <a:t>Valev</a:t>
            </a:r>
            <a:r>
              <a:rPr lang="en-US" sz="1100" dirty="0" smtClean="0"/>
              <a:t>, N. </a:t>
            </a:r>
            <a:r>
              <a:rPr lang="en-US" sz="1100" dirty="0"/>
              <a:t>(2020), </a:t>
            </a:r>
            <a:r>
              <a:rPr lang="en-US" sz="1100" dirty="0">
                <a:hlinkClick r:id="rId27"/>
              </a:rPr>
              <a:t>https://</a:t>
            </a:r>
            <a:r>
              <a:rPr lang="en-US" sz="1100" dirty="0" smtClean="0">
                <a:hlinkClick r:id="rId27"/>
              </a:rPr>
              <a:t>www.globalpetrolprices.com/forecast.php</a:t>
            </a:r>
            <a:r>
              <a:rPr lang="en-US" sz="1100" dirty="0" smtClean="0"/>
              <a:t> (Stand 26.06.2020)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Yalin</a:t>
            </a:r>
            <a:r>
              <a:rPr lang="en-US" sz="1100" dirty="0" smtClean="0"/>
              <a:t>, L. und  </a:t>
            </a:r>
            <a:r>
              <a:rPr lang="en-US" sz="1100" dirty="0" err="1" smtClean="0"/>
              <a:t>Shuang</a:t>
            </a:r>
            <a:r>
              <a:rPr lang="en-US" sz="1100" dirty="0" smtClean="0"/>
              <a:t>, G.. </a:t>
            </a:r>
            <a:r>
              <a:rPr lang="en-US" sz="1100" dirty="0"/>
              <a:t>(2017), </a:t>
            </a:r>
            <a:r>
              <a:rPr lang="en-US" sz="1100" dirty="0">
                <a:hlinkClick r:id="rId28"/>
              </a:rPr>
              <a:t>https://</a:t>
            </a:r>
            <a:r>
              <a:rPr lang="en-US" sz="1100" dirty="0" smtClean="0">
                <a:hlinkClick r:id="rId28"/>
              </a:rPr>
              <a:t>www.sciencedirect.com/science/article/pii/S167498711630086X</a:t>
            </a:r>
            <a:r>
              <a:rPr lang="en-US" sz="1100" dirty="0" smtClean="0"/>
              <a:t> (Stand 26.05.2020)</a:t>
            </a:r>
            <a:endParaRPr lang="de-DE" sz="11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29478" y="6356350"/>
            <a:ext cx="6533044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2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8367" y="1267742"/>
            <a:ext cx="11235267" cy="432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Datenquellen:</a:t>
            </a:r>
          </a:p>
          <a:p>
            <a:pPr marL="380990" indent="-380990"/>
            <a:r>
              <a:rPr lang="de-DE" dirty="0" smtClean="0"/>
              <a:t>Ölpreise</a:t>
            </a:r>
          </a:p>
          <a:p>
            <a:pPr marL="1295368" lvl="1" indent="-380990"/>
            <a:r>
              <a:rPr lang="de-DE" dirty="0" err="1" smtClean="0"/>
              <a:t>Kaggle</a:t>
            </a:r>
            <a:endParaRPr lang="de-DE" dirty="0" smtClean="0"/>
          </a:p>
          <a:p>
            <a:pPr marL="1295368" lvl="1" indent="-380990"/>
            <a:r>
              <a:rPr lang="de-DE" dirty="0" smtClean="0"/>
              <a:t>oilprice.com</a:t>
            </a:r>
          </a:p>
          <a:p>
            <a:pPr marL="1295368" lvl="1" indent="-380990"/>
            <a:endParaRPr lang="de-DE" dirty="0"/>
          </a:p>
          <a:p>
            <a:pPr marL="1295368" lvl="1" indent="-380990"/>
            <a:endParaRPr lang="de-DE" dirty="0" smtClean="0"/>
          </a:p>
          <a:p>
            <a:pPr marL="1295368" lvl="1" indent="-380990"/>
            <a:endParaRPr lang="de-DE" dirty="0" smtClean="0"/>
          </a:p>
          <a:p>
            <a:pPr marL="380990" indent="-380990"/>
            <a:r>
              <a:rPr lang="de-DE" dirty="0" err="1" smtClean="0"/>
              <a:t>Sprittpreise</a:t>
            </a:r>
            <a:r>
              <a:rPr lang="de-DE" dirty="0" smtClean="0"/>
              <a:t>:</a:t>
            </a:r>
          </a:p>
          <a:p>
            <a:pPr marL="1295368" lvl="1" indent="-380990"/>
            <a:r>
              <a:rPr lang="de-DE" dirty="0" smtClean="0"/>
              <a:t>Tankerkönig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1295368" lvl="1" indent="-380990"/>
            <a:endParaRPr lang="de-DE" dirty="0"/>
          </a:p>
          <a:p>
            <a:pPr marL="380990" indent="-380990"/>
            <a:endParaRPr lang="de-DE" dirty="0" smtClean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4035"/>
              </p:ext>
            </p:extLst>
          </p:nvPr>
        </p:nvGraphicFramePr>
        <p:xfrm>
          <a:off x="6792385" y="3857763"/>
          <a:ext cx="2567208" cy="190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12">
                  <a:extLst>
                    <a:ext uri="{9D8B030D-6E8A-4147-A177-3AD203B41FA5}">
                      <a16:colId xmlns:a16="http://schemas.microsoft.com/office/drawing/2014/main" val="508586049"/>
                    </a:ext>
                  </a:extLst>
                </a:gridCol>
                <a:gridCol w="1395896">
                  <a:extLst>
                    <a:ext uri="{9D8B030D-6E8A-4147-A177-3AD203B41FA5}">
                      <a16:colId xmlns:a16="http://schemas.microsoft.com/office/drawing/2014/main" val="54635495"/>
                    </a:ext>
                  </a:extLst>
                </a:gridCol>
              </a:tblGrid>
              <a:tr h="3946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Name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9006222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Größe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 GB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5177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Format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.</a:t>
                      </a:r>
                      <a:r>
                        <a:rPr lang="de-DE" sz="1600" dirty="0" err="1" smtClean="0"/>
                        <a:t>csv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9223864"/>
                  </a:ext>
                </a:extLst>
              </a:tr>
              <a:tr h="4028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Erfassung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Veränderung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3598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Spalten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76637034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8022"/>
              </p:ext>
            </p:extLst>
          </p:nvPr>
        </p:nvGraphicFramePr>
        <p:xfrm>
          <a:off x="6792385" y="1412352"/>
          <a:ext cx="2567208" cy="190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12">
                  <a:extLst>
                    <a:ext uri="{9D8B030D-6E8A-4147-A177-3AD203B41FA5}">
                      <a16:colId xmlns:a16="http://schemas.microsoft.com/office/drawing/2014/main" val="508586049"/>
                    </a:ext>
                  </a:extLst>
                </a:gridCol>
                <a:gridCol w="1395896">
                  <a:extLst>
                    <a:ext uri="{9D8B030D-6E8A-4147-A177-3AD203B41FA5}">
                      <a16:colId xmlns:a16="http://schemas.microsoft.com/office/drawing/2014/main" val="54635495"/>
                    </a:ext>
                  </a:extLst>
                </a:gridCol>
              </a:tblGrid>
              <a:tr h="3946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Name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9006222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Größe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 MB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5177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Format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.</a:t>
                      </a:r>
                      <a:r>
                        <a:rPr lang="de-DE" sz="1600" dirty="0" err="1" smtClean="0"/>
                        <a:t>csv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9223864"/>
                  </a:ext>
                </a:extLst>
              </a:tr>
              <a:tr h="4028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Erfassung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Abschluss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3598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Spalten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 pro Öl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7663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Ölpreisverlauf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7" y="1289021"/>
            <a:ext cx="8746383" cy="48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Preisveränderung - Kraftstoff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5" y="2011017"/>
            <a:ext cx="7948251" cy="43453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09" y="2998619"/>
            <a:ext cx="9403084" cy="8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0017 -0.271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9996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72" y="1251001"/>
            <a:ext cx="9185576" cy="5008027"/>
          </a:xfrm>
          <a:prstGeom prst="rect">
            <a:avLst/>
          </a:prstGeom>
        </p:spPr>
      </p:pic>
      <p:sp>
        <p:nvSpPr>
          <p:cNvPr id="11" name="Titel 5"/>
          <p:cNvSpPr txBox="1">
            <a:spLocks/>
          </p:cNvSpPr>
          <p:nvPr/>
        </p:nvSpPr>
        <p:spPr>
          <a:xfrm>
            <a:off x="478367" y="462837"/>
            <a:ext cx="11235267" cy="998176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CorpoSDem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j-ea"/>
                <a:cs typeface="+mj-cs"/>
              </a:rPr>
              <a:t>Preisverteilung</a:t>
            </a:r>
          </a:p>
        </p:txBody>
      </p:sp>
    </p:spTree>
    <p:extLst>
      <p:ext uri="{BB962C8B-B14F-4D97-AF65-F5344CB8AC3E}">
        <p14:creationId xmlns:p14="http://schemas.microsoft.com/office/powerpoint/2010/main" val="514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Labels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81" y="1114921"/>
            <a:ext cx="9744767" cy="5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.43bfq0_a9fBZyeWuu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j9rziJdsSdOuxVNJl0l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ZRp2EXfYQLbkbGDpW1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CDU2tiD9kPkbfEM4UyS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.Mc1VPPL4Qs1VNB4rqx7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mlpvgEv..50O9b6I4ln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ZBQCqM6UxAXoJ4c0cSc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ign1">
  <a:themeElements>
    <a:clrScheme name="Benutzerdefiniert 3">
      <a:dk1>
        <a:sysClr val="windowText" lastClr="000000"/>
      </a:dk1>
      <a:lt1>
        <a:sysClr val="window" lastClr="FFFFFF"/>
      </a:lt1>
      <a:dk2>
        <a:srgbClr val="B6BBC1"/>
      </a:dk2>
      <a:lt2>
        <a:srgbClr val="EAEAEA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 alte Schriften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Mercedes-Benz_14.potx" id="{D22AD8CC-8234-43D3-A9B2-9D2B3F5D8FCB}" vid="{D233F3CF-8711-4CA1-8AC7-1A71CEFCBD3D}"/>
    </a:ext>
  </a:extLst>
</a:theme>
</file>

<file path=ppt/theme/theme2.xml><?xml version="1.0" encoding="utf-8"?>
<a:theme xmlns:a="http://schemas.openxmlformats.org/drawingml/2006/main" name="PPT Master // Mercedes-Benz // 16x9 // weiß">
  <a:themeElements>
    <a:clrScheme name="Mercedes-Benz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Mercedes-Benz_14.potx" id="{D22AD8CC-8234-43D3-A9B2-9D2B3F5D8FCB}" vid="{52091FBA-8476-4CA9-86C8-0E16EBAA777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1866</Words>
  <Application>Microsoft Office PowerPoint</Application>
  <PresentationFormat>Breitbild</PresentationFormat>
  <Paragraphs>363</Paragraphs>
  <Slides>34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50" baseType="lpstr">
      <vt:lpstr>Arial</vt:lpstr>
      <vt:lpstr>Arial Black</vt:lpstr>
      <vt:lpstr>Calibri</vt:lpstr>
      <vt:lpstr>Calibri (Textkörper)</vt:lpstr>
      <vt:lpstr>Calibri Light</vt:lpstr>
      <vt:lpstr>CorpoA</vt:lpstr>
      <vt:lpstr>CorpoS</vt:lpstr>
      <vt:lpstr>CorpoSDem</vt:lpstr>
      <vt:lpstr>Symbol</vt:lpstr>
      <vt:lpstr>Webdings</vt:lpstr>
      <vt:lpstr>Wingdings</vt:lpstr>
      <vt:lpstr>Design1</vt:lpstr>
      <vt:lpstr>PPT Master // Mercedes-Benz // 16x9 // weiß</vt:lpstr>
      <vt:lpstr>Office</vt:lpstr>
      <vt:lpstr>1_Office</vt:lpstr>
      <vt:lpstr>think-cell Folie</vt:lpstr>
      <vt:lpstr>Tanke ich heute oder tanke ich morgen? Data Science Projekt zur Analyse der Benzin- und Ölpreisentwicklung 2018-2019 in Deutschland und der Vorhersage der Tankpreis-Entwicklung des Folgetages anhand der Ölpreisentwicklung und der historischen Benzinpreisdaten. </vt:lpstr>
      <vt:lpstr>Agenda</vt:lpstr>
      <vt:lpstr>Welche Arbeiten und Ansätze wurden in unserer Domain bereits getätigt? Was waren die Ergebnisse?</vt:lpstr>
      <vt:lpstr>Agenda</vt:lpstr>
      <vt:lpstr>Übersicht</vt:lpstr>
      <vt:lpstr>Ölpreisverlauf</vt:lpstr>
      <vt:lpstr>Verteilung der Preisveränderung - Kraftstoff</vt:lpstr>
      <vt:lpstr>PowerPoint-Präsentation</vt:lpstr>
      <vt:lpstr>Verteilung der Labels</vt:lpstr>
      <vt:lpstr>Agenda</vt:lpstr>
      <vt:lpstr>Data Preparation – welche Schritte waren durchzuführen?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PowerPoint-Präsentation</vt:lpstr>
      <vt:lpstr>Agenda</vt:lpstr>
      <vt:lpstr>Ziele</vt:lpstr>
      <vt:lpstr>Naiver Ansatz</vt:lpstr>
      <vt:lpstr>Time Series Ansatz</vt:lpstr>
      <vt:lpstr>Time Series Ansatz – Optimierung</vt:lpstr>
      <vt:lpstr>Agenda</vt:lpstr>
      <vt:lpstr>Ansätze der Modelauswertung</vt:lpstr>
      <vt:lpstr>Interpretation des Models und der Informationen</vt:lpstr>
      <vt:lpstr>Agenda</vt:lpstr>
      <vt:lpstr>Welche Interpretation lässt sich aus dem Domainwissen ableiten?</vt:lpstr>
      <vt:lpstr>Was sollte bei der Interpretation im Hinterkopf behalten werden…</vt:lpstr>
      <vt:lpstr>Tanke ich heute oder tanke ich morgen?</vt:lpstr>
      <vt:lpstr>Danke für Ihre Aufmerksamkeit!</vt:lpstr>
      <vt:lpstr>Backup</vt:lpstr>
      <vt:lpstr>Quellenverzeichnis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Tanke ich heute oder tanke ich morgen? Data Science Projekt zur Analyse der Benzinpreisentwicklung 2018-2019 in Deutschland und der Vorhersage der Entwicklung des Folgetages um zu tanken anhand der Ölpreisentwicklung und der historischen Benzinpreisdaten.</dc:title>
  <dc:creator>Heim, Tammy (008)</dc:creator>
  <cp:lastModifiedBy>Friz, Marc (415)</cp:lastModifiedBy>
  <cp:revision>277</cp:revision>
  <dcterms:created xsi:type="dcterms:W3CDTF">2020-05-18T09:16:37Z</dcterms:created>
  <dcterms:modified xsi:type="dcterms:W3CDTF">2020-07-01T06:35:23Z</dcterms:modified>
</cp:coreProperties>
</file>