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Slab"/>
      <p:regular r:id="rId22"/>
      <p:bold r:id="rId23"/>
    </p:embeddedFont>
    <p:embeddedFont>
      <p:font typeface="Ubuntu"/>
      <p:regular r:id="rId24"/>
      <p:bold r:id="rId25"/>
      <p:italic r:id="rId26"/>
      <p:boldItalic r:id="rId27"/>
    </p:embeddedFont>
    <p:embeddedFont>
      <p:font typeface="Robo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1C8B1BE-4AA3-47B6-9616-900F518A32D0}">
  <a:tblStyle styleId="{D1C8B1BE-4AA3-47B6-9616-900F518A32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Slab-regular.fntdata"/><Relationship Id="rId21" Type="http://schemas.openxmlformats.org/officeDocument/2006/relationships/slide" Target="slides/slide15.xml"/><Relationship Id="rId24" Type="http://schemas.openxmlformats.org/officeDocument/2006/relationships/font" Target="fonts/Ubuntu-regular.fntdata"/><Relationship Id="rId23"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Ubuntu-italic.fntdata"/><Relationship Id="rId25" Type="http://schemas.openxmlformats.org/officeDocument/2006/relationships/font" Target="fonts/Ubuntu-bold.fntdata"/><Relationship Id="rId28" Type="http://schemas.openxmlformats.org/officeDocument/2006/relationships/font" Target="fonts/Roboto-regular.fntdata"/><Relationship Id="rId27" Type="http://schemas.openxmlformats.org/officeDocument/2006/relationships/font" Target="fonts/Ubuntu-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Merriweather-bold.fntdata"/><Relationship Id="rId10" Type="http://schemas.openxmlformats.org/officeDocument/2006/relationships/slide" Target="slides/slide4.xml"/><Relationship Id="rId32" Type="http://schemas.openxmlformats.org/officeDocument/2006/relationships/font" Target="fonts/Merriweather-regular.fntdata"/><Relationship Id="rId13" Type="http://schemas.openxmlformats.org/officeDocument/2006/relationships/slide" Target="slides/slide7.xml"/><Relationship Id="rId35" Type="http://schemas.openxmlformats.org/officeDocument/2006/relationships/font" Target="fonts/Merriweather-boldItalic.fntdata"/><Relationship Id="rId12" Type="http://schemas.openxmlformats.org/officeDocument/2006/relationships/slide" Target="slides/slide6.xml"/><Relationship Id="rId34" Type="http://schemas.openxmlformats.org/officeDocument/2006/relationships/font" Target="fonts/Merriweather-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0b812a59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0b812a59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09f54bad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09f54bad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Something that should be noted is that The dataset we are using to generate the keywords behind an emoji is not one to one. Meaning one emoji could have multiple different representative keywords. So, given a n-gram, we can find the closest emoji by using the consine similarity to compare the vectorized n-gram to the vectorized emoji descriptions. Whichever emoji has a description with the highest similarity is the “closest” emoji to our n-gram.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Alex</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07effdd3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07effdd3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part of our algorithm is scoring of a translation. A translation is scored based on the score of its parts. The score of a whole sentence is just the average of all the cosine similarities. We have experimented with different metrics but this one is the one that has given us the most </a:t>
            </a:r>
            <a:r>
              <a:rPr lang="en"/>
              <a:t>consistent</a:t>
            </a:r>
            <a:r>
              <a:rPr lang="en"/>
              <a:t>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New scoring: sum(weight*distance)/sum(weight)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07effdd3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07effdd3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that we have all of the constituent parts we can begin talking about a high level algoritihm. The general flow is as follows. Given some sentence, S, that needs to be summarized. Split S up into all of the sequences of n-grams. For each sequence of n-grams determine the closest emoji for each n-gram and then score that translation. The emoji summary is then the summary generated with the highest average cosine similarity.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0b812a59f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0b812a59f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07effdd3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07effdd3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086d0e94a_0_1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086d0e94a_0_1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07f3c0cb8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07f3c0cb8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During the course of this talk we will cover three broad topics</a:t>
            </a:r>
            <a:endParaRPr/>
          </a:p>
          <a:p>
            <a:pPr indent="-298450" lvl="0" marL="457200" rtl="0" algn="l">
              <a:spcBef>
                <a:spcPts val="0"/>
              </a:spcBef>
              <a:spcAft>
                <a:spcPts val="0"/>
              </a:spcAft>
              <a:buSzPts val="1100"/>
              <a:buAutoNum type="arabicPeriod"/>
            </a:pPr>
            <a:r>
              <a:rPr lang="en"/>
              <a:t>An introduction to what we are doing, why we are doing it, and what has been done before</a:t>
            </a:r>
            <a:endParaRPr/>
          </a:p>
          <a:p>
            <a:pPr indent="-298450" lvl="0" marL="457200" rtl="0" algn="l">
              <a:spcBef>
                <a:spcPts val="0"/>
              </a:spcBef>
              <a:spcAft>
                <a:spcPts val="0"/>
              </a:spcAft>
              <a:buSzPts val="1100"/>
              <a:buAutoNum type="arabicPeriod"/>
            </a:pPr>
            <a:r>
              <a:rPr lang="en"/>
              <a:t>An explanation of how we </a:t>
            </a:r>
            <a:r>
              <a:rPr lang="en"/>
              <a:t>accomplished</a:t>
            </a:r>
            <a:r>
              <a:rPr lang="en"/>
              <a:t> our project goals</a:t>
            </a:r>
            <a:endParaRPr/>
          </a:p>
          <a:p>
            <a:pPr indent="-298450" lvl="0" marL="457200" rtl="0" algn="l">
              <a:spcBef>
                <a:spcPts val="0"/>
              </a:spcBef>
              <a:spcAft>
                <a:spcPts val="0"/>
              </a:spcAft>
              <a:buSzPts val="1100"/>
              <a:buAutoNum type="arabicPeriod"/>
            </a:pPr>
            <a:r>
              <a:rPr lang="en"/>
              <a:t>Some results and conclusions from our algorithm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07effdd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07effdd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is in the domain of Natural Language Processing, or NLP. We aim to answer the following question “Can an effective emoji summary of a given sentence be generated using vector embeddings”. We do </a:t>
            </a:r>
            <a:r>
              <a:rPr b="1" lang="en"/>
              <a:t>not</a:t>
            </a:r>
            <a:r>
              <a:rPr lang="en"/>
              <a:t> want a one-to-one mapping of words to emojis that we use as our translation. We want to embed several words into one emoji. Here are some examples of what we would consider good summaries.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Essence = meaning, context, sentiment, whatever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Alex</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07f3c0cb8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07f3c0cb8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topic may not seem very important to begin with but when you consider the side effects of the research it is simple to see how this could be applied. There are two disparate catagories that can classify important results from our research. The first is more abstract results. We are increasing the knowledge base of machine translation, and specifically we are improving techniques that computers can use to relate emojis to phrases. One concrete application of our results may be to improve communication across language barriers. Everyone can understand emojis, no matter what language you speak, so it stands to reason that a summary of an english sentence into emojis can be understood by someone who doesn’t speak the </a:t>
            </a:r>
            <a:r>
              <a:rPr lang="en"/>
              <a:t>language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Alex</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084dada1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084dada1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terms of previous work that can also be separated into two catagories. The previous work that we are building on, and previous work that aims to do the same thing we do in a different way. In terms of the work we are building on that can be broadly classified as embedding. This will be explained more later but it is basically a technology that is used to facilitate machine understanding of words, sentences, or emojis. In terms of projects with similar goals as ours there are two. The first are programs that use a direct one to one mapping to create an emoji translation. And the second is Emoji Dick. Emoji Dick was an effort to utilize humans to translate the book Moby Dick into emojis. This was done using an Amazon service that lets you farm out menial tasks to human workers.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Are “Direct word -&gt; emoji mappings” previous work in a relevant sense? We’re specifically not doing what they do.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removed sentiment from ‘sentiment embeddings’ since it was a little misleading imo (there’s much more going on and they don’t even do sentiment well), but if it is the technical term, put it back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Alex</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07f3c0cb8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07f3c0cb8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CONFETY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Chris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07effdd3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07effdd3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09bf54f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09bf54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Slow that down</a:t>
            </a:r>
            <a:endParaRPr/>
          </a:p>
          <a:p>
            <a:pPr indent="0" lvl="0" marL="0" rtl="0" algn="l">
              <a:spcBef>
                <a:spcPts val="0"/>
              </a:spcBef>
              <a:spcAft>
                <a:spcPts val="0"/>
              </a:spcAft>
              <a:buNone/>
            </a:pPr>
            <a:r>
              <a:rPr lang="en"/>
              <a:t>Chris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07effdd3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07effdd3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 a way to directly compare an emoji and an n-gram. So we make the assumption that an n-gram can be thought of as a “mask” over a keyword and that they are approximately equal. Because of this assumption we can now use technologies such as sent2vec to compare emojis to n-grams. Sent2vec is a sentence embedding tool. Meaning that it can take a sentence and transform it into a representative vector in a 700-dimensional space, where each element of the vector is between 0 and 1. We can then calculate the similarity between the sentence and an emoji representing a keyword.</a:t>
            </a:r>
            <a:br>
              <a:rPr lang="en"/>
            </a:br>
            <a:endParaRPr/>
          </a:p>
          <a:p>
            <a:pPr indent="0" lvl="0" marL="0" rtl="0" algn="l">
              <a:spcBef>
                <a:spcPts val="0"/>
              </a:spcBef>
              <a:spcAft>
                <a:spcPts val="0"/>
              </a:spcAft>
              <a:buNone/>
            </a:pPr>
            <a:r>
              <a:rPr lang="en"/>
              <a:t>Alex</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TITLE_1">
    <p:bg>
      <p:bgPr>
        <a:solidFill>
          <a:srgbClr val="434343"/>
        </a:solidFill>
      </p:bgPr>
    </p:bg>
    <p:spTree>
      <p:nvGrpSpPr>
        <p:cNvPr id="60" name="Shape 60"/>
        <p:cNvGrpSpPr/>
        <p:nvPr/>
      </p:nvGrpSpPr>
      <p:grpSpPr>
        <a:xfrm>
          <a:off x="0" y="0"/>
          <a:ext cx="0" cy="0"/>
          <a:chOff x="0" y="0"/>
          <a:chExt cx="0" cy="0"/>
        </a:xfrm>
      </p:grpSpPr>
      <p:sp>
        <p:nvSpPr>
          <p:cNvPr id="61" name="Google Shape;61;p13"/>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2" name="Google Shape;62;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3" name="Google Shape;63;p13"/>
          <p:cNvSpPr txBox="1"/>
          <p:nvPr>
            <p:ph idx="1" type="subTitle"/>
          </p:nvPr>
        </p:nvSpPr>
        <p:spPr>
          <a:xfrm>
            <a:off x="4589700" y="4023810"/>
            <a:ext cx="4242600" cy="73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64" name="Google Shape;6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dk1"/>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 name="Google Shape;70;p14"/>
          <p:cNvSpPr txBox="1"/>
          <p:nvPr>
            <p:ph type="ctrTitle"/>
          </p:nvPr>
        </p:nvSpPr>
        <p:spPr>
          <a:xfrm rot="338">
            <a:off x="0" y="230425"/>
            <a:ext cx="9144000" cy="191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latin typeface="Roboto Slab"/>
                <a:ea typeface="Roboto Slab"/>
                <a:cs typeface="Roboto Slab"/>
                <a:sym typeface="Roboto Slab"/>
              </a:rPr>
              <a:t>Sentence Compression Using</a:t>
            </a:r>
            <a:endParaRPr sz="2800">
              <a:solidFill>
                <a:schemeClr val="dk2"/>
              </a:solidFill>
              <a:latin typeface="Roboto Slab"/>
              <a:ea typeface="Roboto Slab"/>
              <a:cs typeface="Roboto Slab"/>
              <a:sym typeface="Roboto Slab"/>
            </a:endParaRPr>
          </a:p>
          <a:p>
            <a:pPr indent="0" lvl="0" marL="0" rtl="0" algn="ctr">
              <a:spcBef>
                <a:spcPts val="0"/>
              </a:spcBef>
              <a:spcAft>
                <a:spcPts val="0"/>
              </a:spcAft>
              <a:buNone/>
            </a:pPr>
            <a:r>
              <a:rPr lang="en" sz="2800">
                <a:solidFill>
                  <a:schemeClr val="dk2"/>
                </a:solidFill>
                <a:latin typeface="Roboto Slab"/>
                <a:ea typeface="Roboto Slab"/>
                <a:cs typeface="Roboto Slab"/>
                <a:sym typeface="Roboto Slab"/>
              </a:rPr>
              <a:t>Emoji Summarization</a:t>
            </a:r>
            <a:endParaRPr sz="2800">
              <a:solidFill>
                <a:schemeClr val="dk2"/>
              </a:solidFill>
              <a:latin typeface="Roboto Slab"/>
              <a:ea typeface="Roboto Slab"/>
              <a:cs typeface="Roboto Slab"/>
              <a:sym typeface="Roboto Slab"/>
            </a:endParaRPr>
          </a:p>
          <a:p>
            <a:pPr indent="0" lvl="0" marL="0" rtl="0" algn="ctr">
              <a:spcBef>
                <a:spcPts val="0"/>
              </a:spcBef>
              <a:spcAft>
                <a:spcPts val="0"/>
              </a:spcAft>
              <a:buClr>
                <a:schemeClr val="dk1"/>
              </a:buClr>
              <a:buSzPts val="1100"/>
              <a:buFont typeface="Arial"/>
              <a:buNone/>
            </a:pPr>
            <a:r>
              <a:rPr lang="en">
                <a:solidFill>
                  <a:schemeClr val="dk2"/>
                </a:solidFill>
                <a:latin typeface="Ubuntu"/>
                <a:ea typeface="Ubuntu"/>
                <a:cs typeface="Ubuntu"/>
                <a:sym typeface="Ubuntu"/>
              </a:rPr>
              <a:t>📄🗜</a:t>
            </a:r>
            <a:r>
              <a:rPr lang="en">
                <a:solidFill>
                  <a:srgbClr val="545454"/>
                </a:solidFill>
                <a:highlight>
                  <a:schemeClr val="lt1"/>
                </a:highlight>
                <a:latin typeface="Ubuntu"/>
                <a:ea typeface="Ubuntu"/>
                <a:cs typeface="Ubuntu"/>
                <a:sym typeface="Ubuntu"/>
              </a:rPr>
              <a:t>➡️</a:t>
            </a:r>
            <a:r>
              <a:rPr lang="en">
                <a:solidFill>
                  <a:schemeClr val="dk2"/>
                </a:solidFill>
                <a:latin typeface="Ubuntu"/>
                <a:ea typeface="Ubuntu"/>
                <a:cs typeface="Ubuntu"/>
                <a:sym typeface="Ubuntu"/>
              </a:rPr>
              <a:t>😆</a:t>
            </a:r>
            <a:endParaRPr sz="2800">
              <a:solidFill>
                <a:schemeClr val="dk2"/>
              </a:solidFill>
              <a:latin typeface="Roboto Slab"/>
              <a:ea typeface="Roboto Slab"/>
              <a:cs typeface="Roboto Slab"/>
              <a:sym typeface="Roboto Slab"/>
            </a:endParaRPr>
          </a:p>
        </p:txBody>
      </p:sp>
      <p:sp>
        <p:nvSpPr>
          <p:cNvPr id="71" name="Google Shape;71;p14"/>
          <p:cNvSpPr txBox="1"/>
          <p:nvPr>
            <p:ph idx="1" type="subTitle"/>
          </p:nvPr>
        </p:nvSpPr>
        <p:spPr>
          <a:xfrm>
            <a:off x="1779000" y="3784200"/>
            <a:ext cx="7212600" cy="120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3F3F3"/>
                </a:solidFill>
                <a:latin typeface="Roboto Slab"/>
                <a:ea typeface="Roboto Slab"/>
                <a:cs typeface="Roboto Slab"/>
                <a:sym typeface="Roboto Slab"/>
              </a:rPr>
              <a:t>Alex Day and Chris Mankos</a:t>
            </a:r>
            <a:endParaRPr sz="1800">
              <a:solidFill>
                <a:srgbClr val="F3F3F3"/>
              </a:solidFill>
              <a:latin typeface="Roboto Slab"/>
              <a:ea typeface="Roboto Slab"/>
              <a:cs typeface="Roboto Slab"/>
              <a:sym typeface="Roboto Slab"/>
            </a:endParaRPr>
          </a:p>
          <a:p>
            <a:pPr indent="0" lvl="0" marL="0" rtl="0" algn="ctr">
              <a:spcBef>
                <a:spcPts val="0"/>
              </a:spcBef>
              <a:spcAft>
                <a:spcPts val="0"/>
              </a:spcAft>
              <a:buNone/>
            </a:pPr>
            <a:r>
              <a:t/>
            </a:r>
            <a:endParaRPr sz="1800">
              <a:solidFill>
                <a:srgbClr val="F3F3F3"/>
              </a:solidFill>
              <a:latin typeface="Roboto Slab"/>
              <a:ea typeface="Roboto Slab"/>
              <a:cs typeface="Roboto Slab"/>
              <a:sym typeface="Roboto Slab"/>
            </a:endParaRPr>
          </a:p>
          <a:p>
            <a:pPr indent="0" lvl="0" marL="0" rtl="0" algn="ctr">
              <a:spcBef>
                <a:spcPts val="0"/>
              </a:spcBef>
              <a:spcAft>
                <a:spcPts val="0"/>
              </a:spcAft>
              <a:buNone/>
            </a:pPr>
            <a:r>
              <a:rPr lang="en" sz="1800">
                <a:solidFill>
                  <a:srgbClr val="F3F3F3"/>
                </a:solidFill>
                <a:latin typeface="Roboto Slab"/>
                <a:ea typeface="Roboto Slab"/>
                <a:cs typeface="Roboto Slab"/>
                <a:sym typeface="Roboto Slab"/>
              </a:rPr>
              <a:t>Faculty Advisors: Dr. Soo Kim and Dr. Jody Strausser</a:t>
            </a:r>
            <a:endParaRPr sz="1800">
              <a:solidFill>
                <a:srgbClr val="F3F3F3"/>
              </a:solidFill>
              <a:latin typeface="Roboto Slab"/>
              <a:ea typeface="Roboto Slab"/>
              <a:cs typeface="Roboto Slab"/>
              <a:sym typeface="Roboto Slab"/>
            </a:endParaRPr>
          </a:p>
          <a:p>
            <a:pPr indent="0" lvl="0" marL="0" rtl="0" algn="ctr">
              <a:spcBef>
                <a:spcPts val="0"/>
              </a:spcBef>
              <a:spcAft>
                <a:spcPts val="0"/>
              </a:spcAft>
              <a:buNone/>
            </a:pPr>
            <a:r>
              <a:rPr lang="en" sz="1800">
                <a:solidFill>
                  <a:srgbClr val="F3F3F3"/>
                </a:solidFill>
                <a:latin typeface="Roboto Slab"/>
                <a:ea typeface="Roboto Slab"/>
                <a:cs typeface="Roboto Slab"/>
                <a:sym typeface="Roboto Slab"/>
              </a:rPr>
              <a:t>Computer Information Science Department at Clarion University</a:t>
            </a:r>
            <a:endParaRPr sz="1800">
              <a:solidFill>
                <a:srgbClr val="F3F3F3"/>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N-Gram→ Emoji Comparison</a:t>
            </a:r>
            <a:r>
              <a:rPr lang="en"/>
              <a:t> Continued...</a:t>
            </a:r>
            <a:endParaRPr/>
          </a:p>
        </p:txBody>
      </p:sp>
      <p:sp>
        <p:nvSpPr>
          <p:cNvPr id="134" name="Google Shape;134;p2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u="sng"/>
              <a:t>Cosine Similarity</a:t>
            </a:r>
            <a:r>
              <a:rPr lang="en"/>
              <a:t> is the cosine of the angle between two points with respect to the origin</a:t>
            </a:r>
            <a:endParaRPr/>
          </a:p>
          <a:p>
            <a:pPr indent="-311150" lvl="0" marL="457200" rtl="0" algn="l">
              <a:spcBef>
                <a:spcPts val="0"/>
              </a:spcBef>
              <a:spcAft>
                <a:spcPts val="0"/>
              </a:spcAft>
              <a:buSzPts val="1300"/>
              <a:buChar char="●"/>
            </a:pPr>
            <a:r>
              <a:rPr lang="en"/>
              <a:t>We can calculate the closest emoji to an n-gram by calculating the cosine distance between the n-gram and the emoji description and returning the emoji with the highest similarity</a:t>
            </a:r>
            <a:endParaRPr/>
          </a:p>
        </p:txBody>
      </p:sp>
      <p:sp>
        <p:nvSpPr>
          <p:cNvPr id="135" name="Google Shape;13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Translation Scoring</a:t>
            </a:r>
            <a:endParaRPr/>
          </a:p>
        </p:txBody>
      </p:sp>
      <p:sp>
        <p:nvSpPr>
          <p:cNvPr id="141" name="Google Shape;141;p2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score a sentence based on the sum of its parts. Meaning that the sentence’s score as a whole is an average of the cosine similarity of the n-gram → emoji pairs that make up that summary.</a:t>
            </a:r>
            <a:endParaRPr/>
          </a:p>
          <a:p>
            <a:pPr indent="-311150" lvl="0" marL="457200" rtl="0" algn="l">
              <a:spcBef>
                <a:spcPts val="0"/>
              </a:spcBef>
              <a:spcAft>
                <a:spcPts val="0"/>
              </a:spcAft>
              <a:buSzPts val="1300"/>
              <a:buChar char="●"/>
            </a:pPr>
            <a:r>
              <a:rPr lang="en"/>
              <a:t>🐩🎽💨</a:t>
            </a:r>
            <a:endParaRPr/>
          </a:p>
          <a:p>
            <a:pPr indent="-298450" lvl="1" marL="914400" rtl="0" algn="l">
              <a:spcBef>
                <a:spcPts val="0"/>
              </a:spcBef>
              <a:spcAft>
                <a:spcPts val="0"/>
              </a:spcAft>
              <a:buSzPts val="1100"/>
              <a:buChar char="○"/>
            </a:pPr>
            <a:r>
              <a:rPr lang="en"/>
              <a:t>N-grams  → “the dog”  “runs”  “fast”</a:t>
            </a:r>
            <a:endParaRPr/>
          </a:p>
          <a:p>
            <a:pPr indent="-298450" lvl="1" marL="914400" rtl="0" algn="l">
              <a:spcBef>
                <a:spcPts val="0"/>
              </a:spcBef>
              <a:spcAft>
                <a:spcPts val="0"/>
              </a:spcAft>
              <a:buSzPts val="1100"/>
              <a:buChar char="○"/>
            </a:pPr>
            <a:r>
              <a:rPr lang="en"/>
              <a:t>Emoji-grams → “dog” “run” “fast”</a:t>
            </a:r>
            <a:endParaRPr/>
          </a:p>
          <a:p>
            <a:pPr indent="-298450" lvl="1" marL="914400" rtl="0" algn="l">
              <a:spcBef>
                <a:spcPts val="0"/>
              </a:spcBef>
              <a:spcAft>
                <a:spcPts val="0"/>
              </a:spcAft>
              <a:buSzPts val="1100"/>
              <a:buChar char="○"/>
            </a:pPr>
            <a:r>
              <a:rPr lang="en"/>
              <a:t>Cosine Similarity → 0.96, 1.0, 1.0</a:t>
            </a:r>
            <a:endParaRPr/>
          </a:p>
          <a:p>
            <a:pPr indent="-298450" lvl="1" marL="914400" rtl="0" algn="l">
              <a:spcBef>
                <a:spcPts val="0"/>
              </a:spcBef>
              <a:spcAft>
                <a:spcPts val="0"/>
              </a:spcAft>
              <a:buSzPts val="1100"/>
              <a:buChar char="○"/>
            </a:pPr>
            <a:r>
              <a:rPr lang="en"/>
              <a:t>Average Cosine Similarity → </a:t>
            </a:r>
            <a:r>
              <a:rPr lang="en"/>
              <a:t>0.9844</a:t>
            </a:r>
            <a:endParaRPr sz="1100">
              <a:solidFill>
                <a:schemeClr val="dk1"/>
              </a:solidFill>
              <a:highlight>
                <a:srgbClr val="FFFFFF"/>
              </a:highlight>
            </a:endParaRPr>
          </a:p>
          <a:p>
            <a:pPr indent="-311150" lvl="0" marL="457200" marR="0" rtl="0" algn="l">
              <a:lnSpc>
                <a:spcPct val="115000"/>
              </a:lnSpc>
              <a:spcBef>
                <a:spcPts val="0"/>
              </a:spcBef>
              <a:spcAft>
                <a:spcPts val="0"/>
              </a:spcAft>
              <a:buSzPts val="1300"/>
              <a:buChar char="●"/>
            </a:pPr>
            <a:r>
              <a:rPr lang="en"/>
              <a:t>💭💾🐛</a:t>
            </a:r>
            <a:endParaRPr/>
          </a:p>
          <a:p>
            <a:pPr indent="-298450" lvl="1" marL="914400" marR="0" rtl="0" algn="l">
              <a:lnSpc>
                <a:spcPct val="115000"/>
              </a:lnSpc>
              <a:spcBef>
                <a:spcPts val="0"/>
              </a:spcBef>
              <a:spcAft>
                <a:spcPts val="0"/>
              </a:spcAft>
              <a:buSzPts val="1100"/>
              <a:buChar char="○"/>
            </a:pPr>
            <a:r>
              <a:rPr lang="en"/>
              <a:t>N_grams → “i think that this”  “computer”  “has a virus”</a:t>
            </a:r>
            <a:endParaRPr/>
          </a:p>
          <a:p>
            <a:pPr indent="-298450" lvl="1" marL="914400" marR="0" rtl="0" algn="l">
              <a:lnSpc>
                <a:spcPct val="115000"/>
              </a:lnSpc>
              <a:spcBef>
                <a:spcPts val="0"/>
              </a:spcBef>
              <a:spcAft>
                <a:spcPts val="0"/>
              </a:spcAft>
              <a:buSzPts val="1100"/>
              <a:buChar char="○"/>
            </a:pPr>
            <a:r>
              <a:rPr lang="en"/>
              <a:t>Emoji-grams → “think” “computer” “virus”</a:t>
            </a:r>
            <a:endParaRPr/>
          </a:p>
          <a:p>
            <a:pPr indent="-298450" lvl="1" marL="914400" marR="0" rtl="0" algn="l">
              <a:lnSpc>
                <a:spcPct val="115000"/>
              </a:lnSpc>
              <a:spcBef>
                <a:spcPts val="0"/>
              </a:spcBef>
              <a:spcAft>
                <a:spcPts val="0"/>
              </a:spcAft>
              <a:buSzPts val="1100"/>
              <a:buChar char="○"/>
            </a:pPr>
            <a:r>
              <a:rPr lang="en"/>
              <a:t>Cosine Similarity → 0.52, 1.0, 0.79</a:t>
            </a:r>
            <a:endParaRPr/>
          </a:p>
          <a:p>
            <a:pPr indent="-298450" lvl="1" marL="914400" marR="0" rtl="0" algn="l">
              <a:lnSpc>
                <a:spcPct val="115000"/>
              </a:lnSpc>
              <a:spcBef>
                <a:spcPts val="0"/>
              </a:spcBef>
              <a:spcAft>
                <a:spcPts val="0"/>
              </a:spcAft>
              <a:buSzPts val="1100"/>
              <a:buChar char="○"/>
            </a:pPr>
            <a:r>
              <a:rPr lang="en"/>
              <a:t>Average Cosine Similarity → </a:t>
            </a:r>
            <a:r>
              <a:rPr lang="en"/>
              <a:t>0.231</a:t>
            </a:r>
            <a:endParaRPr/>
          </a:p>
        </p:txBody>
      </p:sp>
      <p:sp>
        <p:nvSpPr>
          <p:cNvPr id="142" name="Google Shape;14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Generation Algorithm</a:t>
            </a:r>
            <a:endParaRPr/>
          </a:p>
        </p:txBody>
      </p:sp>
      <p:sp>
        <p:nvSpPr>
          <p:cNvPr id="148" name="Google Shape;148;p2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Given a sentence, S, to summarize</a:t>
            </a:r>
            <a:endParaRPr/>
          </a:p>
          <a:p>
            <a:pPr indent="-311150" lvl="0" marL="457200" rtl="0" algn="l">
              <a:spcBef>
                <a:spcPts val="0"/>
              </a:spcBef>
              <a:spcAft>
                <a:spcPts val="0"/>
              </a:spcAft>
              <a:buSzPts val="1300"/>
              <a:buAutoNum type="arabicPeriod"/>
            </a:pPr>
            <a:r>
              <a:rPr lang="en"/>
              <a:t>Split S into every possible n-gram sequence, call that list of sequences N</a:t>
            </a:r>
            <a:endParaRPr/>
          </a:p>
          <a:p>
            <a:pPr indent="-311150" lvl="0" marL="457200" rtl="0" algn="l">
              <a:spcBef>
                <a:spcPts val="0"/>
              </a:spcBef>
              <a:spcAft>
                <a:spcPts val="0"/>
              </a:spcAft>
              <a:buSzPts val="1300"/>
              <a:buAutoNum type="arabicPeriod"/>
            </a:pPr>
            <a:r>
              <a:rPr lang="en"/>
              <a:t>For every sequence in N:</a:t>
            </a:r>
            <a:endParaRPr/>
          </a:p>
          <a:p>
            <a:pPr indent="-298450" lvl="1" marL="914400" rtl="0" algn="l">
              <a:spcBef>
                <a:spcPts val="0"/>
              </a:spcBef>
              <a:spcAft>
                <a:spcPts val="0"/>
              </a:spcAft>
              <a:buSzPts val="1100"/>
              <a:buAutoNum type="alphaLcPeriod"/>
            </a:pPr>
            <a:r>
              <a:rPr lang="en"/>
              <a:t>For every n-gram in sequence</a:t>
            </a:r>
            <a:endParaRPr/>
          </a:p>
          <a:p>
            <a:pPr indent="-298450" lvl="2" marL="1371600" rtl="0" algn="l">
              <a:spcBef>
                <a:spcPts val="0"/>
              </a:spcBef>
              <a:spcAft>
                <a:spcPts val="0"/>
              </a:spcAft>
              <a:buSzPts val="1100"/>
              <a:buAutoNum type="romanLcPeriod"/>
            </a:pPr>
            <a:r>
              <a:rPr lang="en"/>
              <a:t>Find closest emoji and add that to the summary</a:t>
            </a:r>
            <a:endParaRPr/>
          </a:p>
          <a:p>
            <a:pPr indent="-298450" lvl="1" marL="914400" rtl="0" algn="l">
              <a:spcBef>
                <a:spcPts val="0"/>
              </a:spcBef>
              <a:spcAft>
                <a:spcPts val="0"/>
              </a:spcAft>
              <a:buSzPts val="1100"/>
              <a:buAutoNum type="alphaLcPeriod"/>
            </a:pPr>
            <a:r>
              <a:rPr lang="en"/>
              <a:t>Score sequence</a:t>
            </a:r>
            <a:endParaRPr/>
          </a:p>
          <a:p>
            <a:pPr indent="-311150" lvl="0" marL="457200" rtl="0" algn="l">
              <a:spcBef>
                <a:spcPts val="0"/>
              </a:spcBef>
              <a:spcAft>
                <a:spcPts val="0"/>
              </a:spcAft>
              <a:buSzPts val="1300"/>
              <a:buAutoNum type="arabicPeriod"/>
            </a:pPr>
            <a:r>
              <a:rPr lang="en"/>
              <a:t>Return sequence in N with highest score</a:t>
            </a:r>
            <a:endParaRPr/>
          </a:p>
        </p:txBody>
      </p:sp>
      <p:sp>
        <p:nvSpPr>
          <p:cNvPr id="149" name="Google Shape;149;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3" name="Shape 153"/>
        <p:cNvGrpSpPr/>
        <p:nvPr/>
      </p:nvGrpSpPr>
      <p:grpSpPr>
        <a:xfrm>
          <a:off x="0" y="0"/>
          <a:ext cx="0" cy="0"/>
          <a:chOff x="0" y="0"/>
          <a:chExt cx="0" cy="0"/>
        </a:xfrm>
      </p:grpSpPr>
      <p:sp>
        <p:nvSpPr>
          <p:cNvPr id="154" name="Google Shape;154;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55" name="Google Shape;15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56" name="Google Shape;156;p26"/>
          <p:cNvGraphicFramePr/>
          <p:nvPr/>
        </p:nvGraphicFramePr>
        <p:xfrm>
          <a:off x="952525" y="1376575"/>
          <a:ext cx="3000000" cy="3000000"/>
        </p:xfrm>
        <a:graphic>
          <a:graphicData uri="http://schemas.openxmlformats.org/drawingml/2006/table">
            <a:tbl>
              <a:tblPr>
                <a:noFill/>
                <a:tableStyleId>{D1C8B1BE-4AA3-47B6-9616-900F518A32D0}</a:tableStyleId>
              </a:tblPr>
              <a:tblGrid>
                <a:gridCol w="4569475"/>
                <a:gridCol w="1684475"/>
                <a:gridCol w="985050"/>
              </a:tblGrid>
              <a:tr h="381000">
                <a:tc>
                  <a:txBody>
                    <a:bodyPr/>
                    <a:lstStyle/>
                    <a:p>
                      <a:pPr indent="0" lvl="0" marL="0" rtl="0" algn="l">
                        <a:spcBef>
                          <a:spcPts val="0"/>
                        </a:spcBef>
                        <a:spcAft>
                          <a:spcPts val="0"/>
                        </a:spcAft>
                        <a:buNone/>
                      </a:pPr>
                      <a:r>
                        <a:rPr b="1" lang="en" sz="1600"/>
                        <a:t>Input Sentence</a:t>
                      </a:r>
                      <a:endParaRPr b="1" sz="1600"/>
                    </a:p>
                  </a:txBody>
                  <a:tcPr marT="91425" marB="91425" marR="91425" marL="91425"/>
                </a:tc>
                <a:tc>
                  <a:txBody>
                    <a:bodyPr/>
                    <a:lstStyle/>
                    <a:p>
                      <a:pPr indent="0" lvl="0" marL="0" rtl="0" algn="l">
                        <a:spcBef>
                          <a:spcPts val="0"/>
                        </a:spcBef>
                        <a:spcAft>
                          <a:spcPts val="0"/>
                        </a:spcAft>
                        <a:buNone/>
                      </a:pPr>
                      <a:r>
                        <a:rPr b="1" lang="en" sz="1600"/>
                        <a:t>Output Emojis</a:t>
                      </a:r>
                      <a:endParaRPr b="1" sz="1600"/>
                    </a:p>
                  </a:txBody>
                  <a:tcPr marT="91425" marB="91425" marR="91425" marL="91425"/>
                </a:tc>
                <a:tc>
                  <a:txBody>
                    <a:bodyPr/>
                    <a:lstStyle/>
                    <a:p>
                      <a:pPr indent="0" lvl="0" marL="0" rtl="0" algn="l">
                        <a:spcBef>
                          <a:spcPts val="0"/>
                        </a:spcBef>
                        <a:spcAft>
                          <a:spcPts val="0"/>
                        </a:spcAft>
                        <a:buNone/>
                      </a:pPr>
                      <a:r>
                        <a:rPr b="1" lang="en" sz="1600"/>
                        <a:t>Score</a:t>
                      </a:r>
                      <a:endParaRPr b="1" sz="1600"/>
                    </a:p>
                  </a:txBody>
                  <a:tcPr marT="91425" marB="91425" marR="91425" marL="91425"/>
                </a:tc>
              </a:tr>
              <a:tr h="381000">
                <a:tc>
                  <a:txBody>
                    <a:bodyPr/>
                    <a:lstStyle/>
                    <a:p>
                      <a:pPr indent="0" lvl="0" marL="0" rtl="0" algn="l">
                        <a:spcBef>
                          <a:spcPts val="0"/>
                        </a:spcBef>
                        <a:spcAft>
                          <a:spcPts val="0"/>
                        </a:spcAft>
                        <a:buNone/>
                      </a:pPr>
                      <a:r>
                        <a:rPr lang="en" sz="1600">
                          <a:solidFill>
                            <a:srgbClr val="666666"/>
                          </a:solidFill>
                        </a:rPr>
                        <a:t>The dog runs fast</a:t>
                      </a:r>
                      <a:endParaRPr sz="1600">
                        <a:solidFill>
                          <a:srgbClr val="666666"/>
                        </a:solidFill>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rgbClr val="666666"/>
                          </a:solidFill>
                        </a:rPr>
                        <a:t>🐩🎽💨 </a:t>
                      </a:r>
                      <a:endParaRPr sz="1600">
                        <a:solidFill>
                          <a:srgbClr val="666666"/>
                        </a:solidFill>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rgbClr val="666666"/>
                          </a:solidFill>
                          <a:highlight>
                            <a:srgbClr val="FFFFFF"/>
                          </a:highlight>
                        </a:rPr>
                        <a:t>0.984</a:t>
                      </a:r>
                      <a:endParaRPr sz="1600">
                        <a:solidFill>
                          <a:srgbClr val="666666"/>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sz="1600">
                          <a:solidFill>
                            <a:srgbClr val="666666"/>
                          </a:solidFill>
                        </a:rPr>
                        <a:t>The child was in love with the cat</a:t>
                      </a:r>
                      <a:endParaRPr sz="1600">
                        <a:solidFill>
                          <a:srgbClr val="666666"/>
                        </a:solidFill>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rgbClr val="666666"/>
                          </a:solidFill>
                        </a:rPr>
                        <a:t>👶😚🐾</a:t>
                      </a:r>
                      <a:endParaRPr sz="1600">
                        <a:solidFill>
                          <a:srgbClr val="666666"/>
                        </a:solidFill>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rgbClr val="666666"/>
                          </a:solidFill>
                          <a:highlight>
                            <a:srgbClr val="FFFFFF"/>
                          </a:highlight>
                        </a:rPr>
                        <a:t>0.824</a:t>
                      </a:r>
                      <a:endParaRPr sz="1600">
                        <a:solidFill>
                          <a:srgbClr val="666666"/>
                        </a:solidFill>
                      </a:endParaRPr>
                    </a:p>
                  </a:txBody>
                  <a:tcPr marT="91425" marB="91425" marR="91425" marL="91425"/>
                </a:tc>
              </a:tr>
              <a:tr h="381000">
                <a:tc>
                  <a:txBody>
                    <a:bodyPr/>
                    <a:lstStyle/>
                    <a:p>
                      <a:pPr indent="0" lvl="0" marL="0" rtl="0" algn="l">
                        <a:spcBef>
                          <a:spcPts val="0"/>
                        </a:spcBef>
                        <a:spcAft>
                          <a:spcPts val="0"/>
                        </a:spcAft>
                        <a:buNone/>
                      </a:pPr>
                      <a:r>
                        <a:rPr lang="en" sz="1600">
                          <a:solidFill>
                            <a:srgbClr val="666666"/>
                          </a:solidFill>
                        </a:rPr>
                        <a:t>They are playing christmas music from the bell tower</a:t>
                      </a:r>
                      <a:endParaRPr sz="1600">
                        <a:solidFill>
                          <a:srgbClr val="666666"/>
                        </a:solidFill>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rgbClr val="666666"/>
                          </a:solidFill>
                          <a:highlight>
                            <a:srgbClr val="FFFFFF"/>
                          </a:highlight>
                        </a:rPr>
                        <a:t>🎴🎄🎻⏰🏰</a:t>
                      </a:r>
                      <a:endParaRPr sz="1600">
                        <a:solidFill>
                          <a:srgbClr val="666666"/>
                        </a:solidFill>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rgbClr val="666666"/>
                          </a:solidFill>
                          <a:highlight>
                            <a:srgbClr val="FFFFFF"/>
                          </a:highlight>
                        </a:rPr>
                        <a:t>0.893</a:t>
                      </a:r>
                      <a:endParaRPr sz="1600">
                        <a:solidFill>
                          <a:srgbClr val="666666"/>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sz="1600">
                          <a:solidFill>
                            <a:srgbClr val="666666"/>
                          </a:solidFill>
                        </a:rPr>
                        <a:t>I think that this computer has a virus</a:t>
                      </a:r>
                      <a:endParaRPr sz="1600">
                        <a:solidFill>
                          <a:srgbClr val="666666"/>
                        </a:solidFill>
                      </a:endParaRPr>
                    </a:p>
                  </a:txBody>
                  <a:tcPr marT="91425" marB="91425" marR="91425" marL="91425"/>
                </a:tc>
                <a:tc>
                  <a:txBody>
                    <a:bodyPr/>
                    <a:lstStyle/>
                    <a:p>
                      <a:pPr indent="0" lvl="0" marL="0" rtl="0" algn="l">
                        <a:spcBef>
                          <a:spcPts val="0"/>
                        </a:spcBef>
                        <a:spcAft>
                          <a:spcPts val="0"/>
                        </a:spcAft>
                        <a:buNone/>
                      </a:pPr>
                      <a:r>
                        <a:rPr lang="en" sz="1600">
                          <a:solidFill>
                            <a:srgbClr val="666666"/>
                          </a:solidFill>
                          <a:highlight>
                            <a:srgbClr val="FFFFFF"/>
                          </a:highlight>
                        </a:rPr>
                        <a:t>💭💾🐛</a:t>
                      </a:r>
                      <a:endParaRPr sz="1600">
                        <a:solidFill>
                          <a:srgbClr val="666666"/>
                        </a:solidFill>
                      </a:endParaRPr>
                    </a:p>
                  </a:txBody>
                  <a:tcPr marT="91425" marB="91425" marR="91425" marL="91425"/>
                </a:tc>
                <a:tc>
                  <a:txBody>
                    <a:bodyPr/>
                    <a:lstStyle/>
                    <a:p>
                      <a:pPr indent="0" lvl="0" marL="0" rtl="0" algn="l">
                        <a:spcBef>
                          <a:spcPts val="0"/>
                        </a:spcBef>
                        <a:spcAft>
                          <a:spcPts val="0"/>
                        </a:spcAft>
                        <a:buNone/>
                      </a:pPr>
                      <a:r>
                        <a:rPr lang="en" sz="1600">
                          <a:solidFill>
                            <a:srgbClr val="666666"/>
                          </a:solidFill>
                        </a:rPr>
                        <a:t>0.769</a:t>
                      </a:r>
                      <a:endParaRPr sz="1600">
                        <a:solidFill>
                          <a:srgbClr val="666666"/>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sz="1600">
                          <a:solidFill>
                            <a:srgbClr val="666666"/>
                          </a:solidFill>
                        </a:rPr>
                        <a:t>I have to wear my headphones to run in the race</a:t>
                      </a:r>
                      <a:endParaRPr sz="1600">
                        <a:solidFill>
                          <a:srgbClr val="666666"/>
                        </a:solidFill>
                      </a:endParaRPr>
                    </a:p>
                  </a:txBody>
                  <a:tcPr marT="91425" marB="91425" marR="91425" marL="91425"/>
                </a:tc>
                <a:tc>
                  <a:txBody>
                    <a:bodyPr/>
                    <a:lstStyle/>
                    <a:p>
                      <a:pPr indent="0" lvl="0" marL="0" rtl="0" algn="l">
                        <a:spcBef>
                          <a:spcPts val="0"/>
                        </a:spcBef>
                        <a:spcAft>
                          <a:spcPts val="0"/>
                        </a:spcAft>
                        <a:buNone/>
                      </a:pPr>
                      <a:r>
                        <a:rPr lang="en" sz="1600">
                          <a:solidFill>
                            <a:srgbClr val="666666"/>
                          </a:solidFill>
                          <a:highlight>
                            <a:srgbClr val="FFFFFF"/>
                          </a:highlight>
                        </a:rPr>
                        <a:t>🎩🎧🎽🏁</a:t>
                      </a:r>
                      <a:endParaRPr sz="1600">
                        <a:solidFill>
                          <a:srgbClr val="666666"/>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rgbClr val="666666"/>
                          </a:solidFill>
                          <a:highlight>
                            <a:srgbClr val="FFFFFF"/>
                          </a:highlight>
                        </a:rPr>
                        <a:t>0.960</a:t>
                      </a:r>
                      <a:endParaRPr sz="1600">
                        <a:solidFill>
                          <a:srgbClr val="666666"/>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sz="1600">
                          <a:solidFill>
                            <a:srgbClr val="666666"/>
                          </a:solidFill>
                        </a:rPr>
                        <a:t>The company Apple makes both cell phones and computers</a:t>
                      </a:r>
                      <a:endParaRPr sz="1600">
                        <a:solidFill>
                          <a:srgbClr val="666666"/>
                        </a:solidFill>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rgbClr val="666666"/>
                          </a:solidFill>
                          <a:highlight>
                            <a:srgbClr val="FFFFFF"/>
                          </a:highlight>
                        </a:rPr>
                        <a:t>🍏📱💾</a:t>
                      </a:r>
                      <a:endParaRPr sz="1600">
                        <a:solidFill>
                          <a:srgbClr val="666666"/>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rgbClr val="666666"/>
                          </a:solidFill>
                          <a:highlight>
                            <a:srgbClr val="FFFFFF"/>
                          </a:highlight>
                        </a:rPr>
                        <a:t>0.903</a:t>
                      </a:r>
                      <a:endParaRPr sz="1600">
                        <a:solidFill>
                          <a:srgbClr val="666666"/>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0" name="Shape 160"/>
        <p:cNvGrpSpPr/>
        <p:nvPr/>
      </p:nvGrpSpPr>
      <p:grpSpPr>
        <a:xfrm>
          <a:off x="0" y="0"/>
          <a:ext cx="0" cy="0"/>
          <a:chOff x="0" y="0"/>
          <a:chExt cx="0" cy="0"/>
        </a:xfrm>
      </p:grpSpPr>
      <p:sp>
        <p:nvSpPr>
          <p:cNvPr id="161" name="Google Shape;161;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62" name="Google Shape;162;p27"/>
          <p:cNvSpPr txBox="1"/>
          <p:nvPr>
            <p:ph idx="4294967295" type="body"/>
          </p:nvPr>
        </p:nvSpPr>
        <p:spPr>
          <a:xfrm>
            <a:off x="311700" y="1368825"/>
            <a:ext cx="8520600" cy="25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Improved dataset</a:t>
            </a:r>
            <a:endParaRPr/>
          </a:p>
          <a:p>
            <a:pPr indent="-298450" lvl="1" marL="914400" rtl="0" algn="l">
              <a:spcBef>
                <a:spcPts val="0"/>
              </a:spcBef>
              <a:spcAft>
                <a:spcPts val="0"/>
              </a:spcAft>
              <a:buSzPts val="1100"/>
              <a:buChar char="○"/>
            </a:pPr>
            <a:r>
              <a:rPr lang="en"/>
              <a:t>The dataset is the main influence on the “readability” of the generated summaries. </a:t>
            </a:r>
            <a:endParaRPr/>
          </a:p>
          <a:p>
            <a:pPr indent="-298450" lvl="1" marL="914400" rtl="0" algn="l">
              <a:spcBef>
                <a:spcPts val="0"/>
              </a:spcBef>
              <a:spcAft>
                <a:spcPts val="0"/>
              </a:spcAft>
              <a:buSzPts val="1100"/>
              <a:buChar char="○"/>
            </a:pPr>
            <a:r>
              <a:rPr lang="en"/>
              <a:t>Experimentation</a:t>
            </a:r>
            <a:r>
              <a:rPr lang="en"/>
              <a:t> with Emojipedia</a:t>
            </a:r>
            <a:endParaRPr/>
          </a:p>
          <a:p>
            <a:pPr indent="-311150" lvl="0" marL="457200" rtl="0" algn="l">
              <a:spcBef>
                <a:spcPts val="0"/>
              </a:spcBef>
              <a:spcAft>
                <a:spcPts val="0"/>
              </a:spcAft>
              <a:buSzPts val="1300"/>
              <a:buChar char="●"/>
            </a:pPr>
            <a:r>
              <a:rPr lang="en"/>
              <a:t>Each n-gram is currently independent of every other n-gram in the sequence</a:t>
            </a:r>
            <a:endParaRPr/>
          </a:p>
          <a:p>
            <a:pPr indent="-298450" lvl="1" marL="914400" rtl="0" algn="l">
              <a:spcBef>
                <a:spcPts val="0"/>
              </a:spcBef>
              <a:spcAft>
                <a:spcPts val="0"/>
              </a:spcAft>
              <a:buSzPts val="1100"/>
              <a:buChar char="○"/>
            </a:pPr>
            <a:r>
              <a:rPr lang="en"/>
              <a:t>By checking before and ahead and using that to influence the decision it may lead to better results. This is a proven technique used by Recurrent Neural Networks.</a:t>
            </a:r>
            <a:endParaRPr/>
          </a:p>
          <a:p>
            <a:pPr indent="-311150" lvl="0" marL="457200" rtl="0" algn="l">
              <a:spcBef>
                <a:spcPts val="0"/>
              </a:spcBef>
              <a:spcAft>
                <a:spcPts val="0"/>
              </a:spcAft>
              <a:buSzPts val="1300"/>
              <a:buChar char="●"/>
            </a:pPr>
            <a:r>
              <a:rPr lang="en"/>
              <a:t>Narrow down search space</a:t>
            </a:r>
            <a:endParaRPr/>
          </a:p>
          <a:p>
            <a:pPr indent="-298450" lvl="1" marL="914400" rtl="0" algn="l">
              <a:spcBef>
                <a:spcPts val="0"/>
              </a:spcBef>
              <a:spcAft>
                <a:spcPts val="0"/>
              </a:spcAft>
              <a:buSzPts val="1100"/>
              <a:buChar char="○"/>
            </a:pPr>
            <a:r>
              <a:rPr lang="en"/>
              <a:t>Use dependency trees as an informed guess for best scoring compositions</a:t>
            </a:r>
            <a:endParaRPr/>
          </a:p>
          <a:p>
            <a:pPr indent="-311150" lvl="0" marL="457200" rtl="0" algn="l">
              <a:spcBef>
                <a:spcPts val="0"/>
              </a:spcBef>
              <a:spcAft>
                <a:spcPts val="0"/>
              </a:spcAft>
              <a:buSzPts val="1300"/>
              <a:buChar char="●"/>
            </a:pPr>
            <a:r>
              <a:rPr lang="en"/>
              <a:t>Improve Testing Metrics</a:t>
            </a:r>
            <a:endParaRPr/>
          </a:p>
          <a:p>
            <a:pPr indent="-298450" lvl="1" marL="914400" rtl="0" algn="l">
              <a:spcBef>
                <a:spcPts val="0"/>
              </a:spcBef>
              <a:spcAft>
                <a:spcPts val="0"/>
              </a:spcAft>
              <a:buSzPts val="1100"/>
              <a:buChar char="○"/>
            </a:pPr>
            <a:r>
              <a:rPr lang="en"/>
              <a:t>Translate emojis back into a sentence and calculate distance from the input sentence</a:t>
            </a:r>
            <a:endParaRPr/>
          </a:p>
          <a:p>
            <a:pPr indent="-311150" lvl="0" marL="457200" rtl="0" algn="l">
              <a:spcBef>
                <a:spcPts val="0"/>
              </a:spcBef>
              <a:spcAft>
                <a:spcPts val="0"/>
              </a:spcAft>
              <a:buSzPts val="1300"/>
              <a:buChar char="●"/>
            </a:pPr>
            <a:r>
              <a:rPr lang="en"/>
              <a:t>Sentiment emoji</a:t>
            </a:r>
            <a:endParaRPr/>
          </a:p>
        </p:txBody>
      </p:sp>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Questions?</a:t>
            </a:r>
            <a:endParaRPr sz="4800"/>
          </a:p>
        </p:txBody>
      </p:sp>
      <p:sp>
        <p:nvSpPr>
          <p:cNvPr id="169" name="Google Shape;16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Introduction</a:t>
            </a:r>
            <a:endParaRPr/>
          </a:p>
          <a:p>
            <a:pPr indent="-298450" lvl="1" marL="914400" rtl="0" algn="l">
              <a:spcBef>
                <a:spcPts val="0"/>
              </a:spcBef>
              <a:spcAft>
                <a:spcPts val="0"/>
              </a:spcAft>
              <a:buSzPts val="1100"/>
              <a:buChar char="○"/>
            </a:pPr>
            <a:r>
              <a:rPr lang="en"/>
              <a:t>Problem Statement</a:t>
            </a:r>
            <a:endParaRPr/>
          </a:p>
          <a:p>
            <a:pPr indent="-298450" lvl="1" marL="914400" rtl="0" algn="l">
              <a:spcBef>
                <a:spcPts val="0"/>
              </a:spcBef>
              <a:spcAft>
                <a:spcPts val="0"/>
              </a:spcAft>
              <a:buSzPts val="1100"/>
              <a:buChar char="○"/>
            </a:pPr>
            <a:r>
              <a:rPr lang="en"/>
              <a:t>Importance of Emoji Summarization</a:t>
            </a:r>
            <a:endParaRPr/>
          </a:p>
          <a:p>
            <a:pPr indent="-298450" lvl="1" marL="914400" rtl="0" algn="l">
              <a:spcBef>
                <a:spcPts val="0"/>
              </a:spcBef>
              <a:spcAft>
                <a:spcPts val="0"/>
              </a:spcAft>
              <a:buSzPts val="1100"/>
              <a:buChar char="○"/>
            </a:pPr>
            <a:r>
              <a:rPr lang="en"/>
              <a:t>Related Work</a:t>
            </a:r>
            <a:endParaRPr/>
          </a:p>
          <a:p>
            <a:pPr indent="-311150" lvl="0" marL="457200" rtl="0" algn="l">
              <a:spcBef>
                <a:spcPts val="0"/>
              </a:spcBef>
              <a:spcAft>
                <a:spcPts val="0"/>
              </a:spcAft>
              <a:buSzPts val="1300"/>
              <a:buChar char="●"/>
            </a:pPr>
            <a:r>
              <a:rPr lang="en"/>
              <a:t>Composition of N-grams for Emoji Translation Algorithm</a:t>
            </a:r>
            <a:endParaRPr/>
          </a:p>
          <a:p>
            <a:pPr indent="-298450" lvl="1" marL="914400" rtl="0" algn="l">
              <a:spcBef>
                <a:spcPts val="0"/>
              </a:spcBef>
              <a:spcAft>
                <a:spcPts val="0"/>
              </a:spcAft>
              <a:buSzPts val="1100"/>
              <a:buChar char="○"/>
            </a:pPr>
            <a:r>
              <a:rPr lang="en"/>
              <a:t>Sentence Compositions</a:t>
            </a:r>
            <a:endParaRPr/>
          </a:p>
          <a:p>
            <a:pPr indent="-298450" lvl="1" marL="914400" rtl="0" algn="l">
              <a:spcBef>
                <a:spcPts val="0"/>
              </a:spcBef>
              <a:spcAft>
                <a:spcPts val="0"/>
              </a:spcAft>
              <a:buSzPts val="1100"/>
              <a:buChar char="○"/>
            </a:pPr>
            <a:r>
              <a:rPr lang="en"/>
              <a:t>N-Gram → Emoji</a:t>
            </a:r>
            <a:endParaRPr/>
          </a:p>
          <a:p>
            <a:pPr indent="-298450" lvl="1" marL="914400" rtl="0" algn="l">
              <a:spcBef>
                <a:spcPts val="0"/>
              </a:spcBef>
              <a:spcAft>
                <a:spcPts val="0"/>
              </a:spcAft>
              <a:buSzPts val="1100"/>
              <a:buChar char="○"/>
            </a:pPr>
            <a:r>
              <a:rPr lang="en"/>
              <a:t>Translation Scoring</a:t>
            </a:r>
            <a:endParaRPr/>
          </a:p>
          <a:p>
            <a:pPr indent="-298450" lvl="1" marL="914400" rtl="0" algn="l">
              <a:spcBef>
                <a:spcPts val="0"/>
              </a:spcBef>
              <a:spcAft>
                <a:spcPts val="0"/>
              </a:spcAft>
              <a:buSzPts val="1100"/>
              <a:buChar char="○"/>
            </a:pPr>
            <a:r>
              <a:rPr lang="en"/>
              <a:t>Summary Generation</a:t>
            </a:r>
            <a:endParaRPr/>
          </a:p>
          <a:p>
            <a:pPr indent="-311150" lvl="0" marL="457200" rtl="0" algn="l">
              <a:spcBef>
                <a:spcPts val="0"/>
              </a:spcBef>
              <a:spcAft>
                <a:spcPts val="0"/>
              </a:spcAft>
              <a:buSzPts val="1300"/>
              <a:buChar char="●"/>
            </a:pPr>
            <a:r>
              <a:rPr lang="en"/>
              <a:t>Results</a:t>
            </a:r>
            <a:endParaRPr/>
          </a:p>
          <a:p>
            <a:pPr indent="-298450" lvl="1" marL="914400" rtl="0" algn="l">
              <a:spcBef>
                <a:spcPts val="0"/>
              </a:spcBef>
              <a:spcAft>
                <a:spcPts val="0"/>
              </a:spcAft>
              <a:buSzPts val="1100"/>
              <a:buChar char="○"/>
            </a:pPr>
            <a:r>
              <a:rPr lang="en"/>
              <a:t>Results from our algorithm</a:t>
            </a:r>
            <a:endParaRPr/>
          </a:p>
          <a:p>
            <a:pPr indent="-298450" lvl="1" marL="914400" rtl="0" algn="l">
              <a:spcBef>
                <a:spcPts val="0"/>
              </a:spcBef>
              <a:spcAft>
                <a:spcPts val="0"/>
              </a:spcAft>
              <a:buSzPts val="1100"/>
              <a:buChar char="○"/>
            </a:pPr>
            <a:r>
              <a:rPr lang="en"/>
              <a:t>Future work</a:t>
            </a:r>
            <a:endParaRPr/>
          </a:p>
        </p:txBody>
      </p:sp>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78" name="Google Shape;7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84" name="Google Shape;84;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Research Question: Can we effectively summarize sentences using emojis using vector embeddings to produce meaningful results?</a:t>
            </a:r>
            <a:endParaRPr/>
          </a:p>
          <a:p>
            <a:pPr indent="-311150" lvl="0" marL="457200" rtl="0" algn="l">
              <a:spcBef>
                <a:spcPts val="0"/>
              </a:spcBef>
              <a:spcAft>
                <a:spcPts val="0"/>
              </a:spcAft>
              <a:buSzPts val="1300"/>
              <a:buChar char="●"/>
            </a:pPr>
            <a:r>
              <a:rPr lang="en"/>
              <a:t>Not a complete one-to-one mapping of words to emojis</a:t>
            </a:r>
            <a:endParaRPr/>
          </a:p>
          <a:p>
            <a:pPr indent="-298450" lvl="1" marL="914400" rtl="0" algn="l">
              <a:spcBef>
                <a:spcPts val="0"/>
              </a:spcBef>
              <a:spcAft>
                <a:spcPts val="0"/>
              </a:spcAft>
              <a:buSzPts val="1100"/>
              <a:buChar char="○"/>
            </a:pPr>
            <a:r>
              <a:rPr lang="en"/>
              <a:t>Capture ‘essence’ of several words</a:t>
            </a:r>
            <a:endParaRPr/>
          </a:p>
          <a:p>
            <a:pPr indent="-311150" lvl="0" marL="457200" rtl="0" algn="l">
              <a:spcBef>
                <a:spcPts val="0"/>
              </a:spcBef>
              <a:spcAft>
                <a:spcPts val="0"/>
              </a:spcAft>
              <a:buSzPts val="1300"/>
              <a:buChar char="●"/>
            </a:pPr>
            <a:r>
              <a:rPr lang="en"/>
              <a:t>Some examples of what we would like:</a:t>
            </a:r>
            <a:endParaRPr/>
          </a:p>
          <a:p>
            <a:pPr indent="-298450" lvl="1" marL="914400" rtl="0" algn="l">
              <a:spcBef>
                <a:spcPts val="0"/>
              </a:spcBef>
              <a:spcAft>
                <a:spcPts val="0"/>
              </a:spcAft>
              <a:buSzPts val="1100"/>
              <a:buChar char="○"/>
            </a:pPr>
            <a:r>
              <a:rPr lang="en"/>
              <a:t> My dog can run so fast → 🐕🏃💨</a:t>
            </a:r>
            <a:endParaRPr sz="1500">
              <a:solidFill>
                <a:srgbClr val="222222"/>
              </a:solidFill>
              <a:highlight>
                <a:schemeClr val="lt1"/>
              </a:highlight>
              <a:latin typeface="Roboto"/>
              <a:ea typeface="Roboto"/>
              <a:cs typeface="Roboto"/>
              <a:sym typeface="Roboto"/>
            </a:endParaRPr>
          </a:p>
          <a:p>
            <a:pPr indent="-298450" lvl="1" marL="914400" rtl="0" algn="l">
              <a:spcBef>
                <a:spcPts val="0"/>
              </a:spcBef>
              <a:spcAft>
                <a:spcPts val="0"/>
              </a:spcAft>
              <a:buSzPts val="1100"/>
              <a:buChar char="○"/>
            </a:pPr>
            <a:r>
              <a:rPr lang="en"/>
              <a:t>I’m thinking that this computer has a virus → 🤔🖥️🦠</a:t>
            </a:r>
            <a:endParaRPr/>
          </a:p>
        </p:txBody>
      </p:sp>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an Emoji Summary</a:t>
            </a:r>
            <a:endParaRPr/>
          </a:p>
        </p:txBody>
      </p:sp>
      <p:sp>
        <p:nvSpPr>
          <p:cNvPr id="91" name="Google Shape;91;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Semantic Understanding</a:t>
            </a:r>
            <a:endParaRPr/>
          </a:p>
          <a:p>
            <a:pPr indent="-298450" lvl="1" marL="914400" rtl="0" algn="l">
              <a:spcBef>
                <a:spcPts val="0"/>
              </a:spcBef>
              <a:spcAft>
                <a:spcPts val="0"/>
              </a:spcAft>
              <a:buSzPts val="1100"/>
              <a:buChar char="○"/>
            </a:pPr>
            <a:r>
              <a:rPr lang="en"/>
              <a:t>Facilitate communication across language</a:t>
            </a:r>
            <a:endParaRPr/>
          </a:p>
          <a:p>
            <a:pPr indent="-298450" lvl="2" marL="1371600" rtl="0" algn="l">
              <a:spcBef>
                <a:spcPts val="0"/>
              </a:spcBef>
              <a:spcAft>
                <a:spcPts val="0"/>
              </a:spcAft>
              <a:buSzPts val="1100"/>
              <a:buChar char="■"/>
            </a:pPr>
            <a:r>
              <a:rPr lang="en"/>
              <a:t>Does </a:t>
            </a:r>
            <a:r>
              <a:rPr lang="en"/>
              <a:t>🐶 convey the same thing in English as it does in French or Mandarin?</a:t>
            </a:r>
            <a:endParaRPr/>
          </a:p>
          <a:p>
            <a:pPr indent="-298450" lvl="1" marL="914400" rtl="0" algn="l">
              <a:spcBef>
                <a:spcPts val="0"/>
              </a:spcBef>
              <a:spcAft>
                <a:spcPts val="0"/>
              </a:spcAft>
              <a:buSzPts val="1100"/>
              <a:buChar char="○"/>
            </a:pPr>
            <a:r>
              <a:rPr lang="en"/>
              <a:t>Machine translations in a space known (or set) grammatical rules</a:t>
            </a:r>
            <a:endParaRPr/>
          </a:p>
          <a:p>
            <a:pPr indent="-311150" lvl="0" marL="457200" rtl="0" algn="l">
              <a:spcBef>
                <a:spcPts val="0"/>
              </a:spcBef>
              <a:spcAft>
                <a:spcPts val="0"/>
              </a:spcAft>
              <a:buSzPts val="1300"/>
              <a:buChar char="●"/>
            </a:pPr>
            <a:r>
              <a:rPr lang="en"/>
              <a:t>Improve Emoji understanding</a:t>
            </a:r>
            <a:endParaRPr/>
          </a:p>
          <a:p>
            <a:pPr indent="-311150" lvl="0" marL="457200" rtl="0" algn="l">
              <a:spcBef>
                <a:spcPts val="0"/>
              </a:spcBef>
              <a:spcAft>
                <a:spcPts val="0"/>
              </a:spcAft>
              <a:buSzPts val="1300"/>
              <a:buChar char="●"/>
            </a:pPr>
            <a:r>
              <a:rPr lang="en"/>
              <a:t>Crossroads for different NLP ideas</a:t>
            </a:r>
            <a:endParaRPr/>
          </a:p>
          <a:p>
            <a:pPr indent="-298450" lvl="1" marL="914400" rtl="0" algn="l">
              <a:spcBef>
                <a:spcPts val="0"/>
              </a:spcBef>
              <a:spcAft>
                <a:spcPts val="0"/>
              </a:spcAft>
              <a:buSzPts val="1100"/>
              <a:buChar char="○"/>
            </a:pPr>
            <a:r>
              <a:rPr lang="en"/>
              <a:t>Summarization</a:t>
            </a:r>
            <a:endParaRPr/>
          </a:p>
          <a:p>
            <a:pPr indent="-298450" lvl="1" marL="914400" rtl="0" algn="l">
              <a:spcBef>
                <a:spcPts val="0"/>
              </a:spcBef>
              <a:spcAft>
                <a:spcPts val="0"/>
              </a:spcAft>
              <a:buSzPts val="1100"/>
              <a:buChar char="○"/>
            </a:pPr>
            <a:r>
              <a:rPr lang="en"/>
              <a:t>Sentiment</a:t>
            </a:r>
            <a:endParaRPr/>
          </a:p>
          <a:p>
            <a:pPr indent="-298450" lvl="1" marL="914400" rtl="0" algn="l">
              <a:spcBef>
                <a:spcPts val="0"/>
              </a:spcBef>
              <a:spcAft>
                <a:spcPts val="0"/>
              </a:spcAft>
              <a:buSzPts val="1100"/>
              <a:buChar char="○"/>
            </a:pPr>
            <a:r>
              <a:rPr lang="en"/>
              <a:t>Semantic</a:t>
            </a:r>
            <a:endParaRPr/>
          </a:p>
        </p:txBody>
      </p:sp>
      <p:sp>
        <p:nvSpPr>
          <p:cNvPr id="92" name="Google Shape;9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a:t>
            </a:r>
            <a:endParaRPr/>
          </a:p>
        </p:txBody>
      </p:sp>
      <p:sp>
        <p:nvSpPr>
          <p:cNvPr id="98" name="Google Shape;98;p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Embeddings</a:t>
            </a:r>
            <a:endParaRPr/>
          </a:p>
          <a:p>
            <a:pPr indent="-298450" lvl="1" marL="914400" rtl="0" algn="l">
              <a:spcBef>
                <a:spcPts val="0"/>
              </a:spcBef>
              <a:spcAft>
                <a:spcPts val="0"/>
              </a:spcAft>
              <a:buSzPts val="1100"/>
              <a:buChar char="○"/>
            </a:pPr>
            <a:r>
              <a:rPr lang="en"/>
              <a:t>Word2Vec</a:t>
            </a:r>
            <a:endParaRPr/>
          </a:p>
          <a:p>
            <a:pPr indent="-298450" lvl="1" marL="914400" rtl="0" algn="l">
              <a:spcBef>
                <a:spcPts val="0"/>
              </a:spcBef>
              <a:spcAft>
                <a:spcPts val="0"/>
              </a:spcAft>
              <a:buSzPts val="1100"/>
              <a:buChar char="○"/>
            </a:pPr>
            <a:r>
              <a:rPr lang="en"/>
              <a:t>Sent2Vec</a:t>
            </a:r>
            <a:endParaRPr/>
          </a:p>
          <a:p>
            <a:pPr indent="-298450" lvl="1" marL="914400" rtl="0" algn="l">
              <a:spcBef>
                <a:spcPts val="0"/>
              </a:spcBef>
              <a:spcAft>
                <a:spcPts val="0"/>
              </a:spcAft>
              <a:buSzPts val="1100"/>
              <a:buChar char="○"/>
            </a:pPr>
            <a:r>
              <a:rPr lang="en"/>
              <a:t>Emoji2Vec</a:t>
            </a:r>
            <a:endParaRPr/>
          </a:p>
          <a:p>
            <a:pPr indent="-311150" lvl="0" marL="457200" rtl="0" algn="l">
              <a:spcBef>
                <a:spcPts val="0"/>
              </a:spcBef>
              <a:spcAft>
                <a:spcPts val="0"/>
              </a:spcAft>
              <a:buSzPts val="1300"/>
              <a:buChar char="●"/>
            </a:pPr>
            <a:r>
              <a:rPr lang="en"/>
              <a:t>Direct word → emoji mappings</a:t>
            </a:r>
            <a:endParaRPr/>
          </a:p>
          <a:p>
            <a:pPr indent="-298450" lvl="1" marL="914400" rtl="0" algn="l">
              <a:spcBef>
                <a:spcPts val="0"/>
              </a:spcBef>
              <a:spcAft>
                <a:spcPts val="0"/>
              </a:spcAft>
              <a:buSzPts val="1100"/>
              <a:buChar char="○"/>
            </a:pPr>
            <a:r>
              <a:rPr lang="en"/>
              <a:t>https://decodeemoji.com</a:t>
            </a:r>
            <a:endParaRPr/>
          </a:p>
          <a:p>
            <a:pPr indent="-298450" lvl="1" marL="914400" rtl="0" algn="l">
              <a:spcBef>
                <a:spcPts val="0"/>
              </a:spcBef>
              <a:spcAft>
                <a:spcPts val="0"/>
              </a:spcAft>
              <a:buSzPts val="1100"/>
              <a:buChar char="○"/>
            </a:pPr>
            <a:r>
              <a:rPr lang="en"/>
              <a:t>https://meowni.ca/emoji-translate/</a:t>
            </a:r>
            <a:endParaRPr/>
          </a:p>
          <a:p>
            <a:pPr indent="-311150" lvl="0" marL="457200" rtl="0" algn="l">
              <a:spcBef>
                <a:spcPts val="0"/>
              </a:spcBef>
              <a:spcAft>
                <a:spcPts val="0"/>
              </a:spcAft>
              <a:buSzPts val="1300"/>
              <a:buChar char="●"/>
            </a:pPr>
            <a:r>
              <a:rPr lang="en"/>
              <a:t>Emoji Dick</a:t>
            </a:r>
            <a:endParaRPr/>
          </a:p>
          <a:p>
            <a:pPr indent="-298450" lvl="1" marL="914400" rtl="0" algn="l">
              <a:spcBef>
                <a:spcPts val="0"/>
              </a:spcBef>
              <a:spcAft>
                <a:spcPts val="0"/>
              </a:spcAft>
              <a:buSzPts val="1100"/>
              <a:buChar char="○"/>
            </a:pPr>
            <a:r>
              <a:rPr lang="en"/>
              <a:t>Translation of Moby Dick into Emojis</a:t>
            </a:r>
            <a:endParaRPr/>
          </a:p>
          <a:p>
            <a:pPr indent="-311150" lvl="0" marL="457200" rtl="0" algn="l">
              <a:spcBef>
                <a:spcPts val="0"/>
              </a:spcBef>
              <a:spcAft>
                <a:spcPts val="0"/>
              </a:spcAft>
              <a:buSzPts val="1300"/>
              <a:buChar char="●"/>
            </a:pPr>
            <a:r>
              <a:rPr lang="en"/>
              <a:t>Text Summarization</a:t>
            </a:r>
            <a:endParaRPr/>
          </a:p>
          <a:p>
            <a:pPr indent="-298450" lvl="1" marL="914400" rtl="0" algn="l">
              <a:spcBef>
                <a:spcPts val="0"/>
              </a:spcBef>
              <a:spcAft>
                <a:spcPts val="0"/>
              </a:spcAft>
              <a:buSzPts val="1100"/>
              <a:buChar char="○"/>
            </a:pPr>
            <a:r>
              <a:rPr lang="en"/>
              <a:t>TF-IDF</a:t>
            </a:r>
            <a:endParaRPr/>
          </a:p>
          <a:p>
            <a:pPr indent="-298450" lvl="1" marL="914400" rtl="0" algn="l">
              <a:spcBef>
                <a:spcPts val="0"/>
              </a:spcBef>
              <a:spcAft>
                <a:spcPts val="0"/>
              </a:spcAft>
              <a:buSzPts val="1100"/>
              <a:buChar char="○"/>
            </a:pPr>
            <a:r>
              <a:rPr lang="en"/>
              <a:t>TextRank</a:t>
            </a:r>
            <a:endParaRPr/>
          </a:p>
        </p:txBody>
      </p:sp>
      <p:sp>
        <p:nvSpPr>
          <p:cNvPr id="99" name="Google Shape;9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54300" y="430450"/>
            <a:ext cx="3518700" cy="18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Composition of N-Grams for Emoji Translation (CoNET)</a:t>
            </a:r>
            <a:endParaRPr/>
          </a:p>
        </p:txBody>
      </p:sp>
      <p:sp>
        <p:nvSpPr>
          <p:cNvPr id="105" name="Google Shape;105;p1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CoNET is a combination of machine learning and natural language processing (NLP) techniques that can produce a series of emojis when given a variable length input sentence</a:t>
            </a:r>
            <a:endParaRPr/>
          </a:p>
          <a:p>
            <a:pPr indent="-311150" lvl="0" marL="457200" rtl="0" algn="l">
              <a:spcBef>
                <a:spcPts val="0"/>
              </a:spcBef>
              <a:spcAft>
                <a:spcPts val="0"/>
              </a:spcAft>
              <a:buSzPts val="1300"/>
              <a:buChar char="●"/>
            </a:pPr>
            <a:r>
              <a:rPr lang="en"/>
              <a:t>CoNET </a:t>
            </a:r>
            <a:r>
              <a:rPr lang="en"/>
              <a:t>does </a:t>
            </a:r>
            <a:r>
              <a:rPr b="1" lang="en"/>
              <a:t>not </a:t>
            </a:r>
            <a:r>
              <a:rPr lang="en"/>
              <a:t>accomplish</a:t>
            </a:r>
            <a:r>
              <a:rPr lang="en"/>
              <a:t> this with a lookup table for keywords relating directly to emojis</a:t>
            </a:r>
            <a:endParaRPr/>
          </a:p>
          <a:p>
            <a:pPr indent="-311150" lvl="0" marL="457200" rtl="0" algn="l">
              <a:spcBef>
                <a:spcPts val="0"/>
              </a:spcBef>
              <a:spcAft>
                <a:spcPts val="0"/>
              </a:spcAft>
              <a:buSzPts val="1300"/>
              <a:buChar char="●"/>
            </a:pPr>
            <a:r>
              <a:rPr lang="en"/>
              <a:t>Algorithm is split into separate parts</a:t>
            </a:r>
            <a:endParaRPr/>
          </a:p>
          <a:p>
            <a:pPr indent="-311150" lvl="0" marL="914400" rtl="0" algn="l">
              <a:spcBef>
                <a:spcPts val="0"/>
              </a:spcBef>
              <a:spcAft>
                <a:spcPts val="0"/>
              </a:spcAft>
              <a:buSzPts val="1300"/>
              <a:buAutoNum type="arabicPeriod"/>
            </a:pPr>
            <a:r>
              <a:rPr lang="en"/>
              <a:t>Sentence compositions</a:t>
            </a:r>
            <a:endParaRPr/>
          </a:p>
          <a:p>
            <a:pPr indent="-311150" lvl="0" marL="914400" rtl="0" algn="l">
              <a:spcBef>
                <a:spcPts val="0"/>
              </a:spcBef>
              <a:spcAft>
                <a:spcPts val="0"/>
              </a:spcAft>
              <a:buSzPts val="1300"/>
              <a:buAutoNum type="arabicPeriod"/>
            </a:pPr>
            <a:r>
              <a:rPr lang="en"/>
              <a:t>Part → emoji comparison</a:t>
            </a:r>
            <a:endParaRPr/>
          </a:p>
          <a:p>
            <a:pPr indent="-311150" lvl="0" marL="914400" rtl="0" algn="l">
              <a:spcBef>
                <a:spcPts val="0"/>
              </a:spcBef>
              <a:spcAft>
                <a:spcPts val="0"/>
              </a:spcAft>
              <a:buSzPts val="1300"/>
              <a:buAutoNum type="arabicPeriod"/>
            </a:pPr>
            <a:r>
              <a:rPr lang="en"/>
              <a:t>Summary scoring</a:t>
            </a:r>
            <a:endParaRPr/>
          </a:p>
          <a:p>
            <a:pPr indent="-311150" lvl="0" marL="914400" rtl="0" algn="l">
              <a:spcBef>
                <a:spcPts val="0"/>
              </a:spcBef>
              <a:spcAft>
                <a:spcPts val="0"/>
              </a:spcAft>
              <a:buSzPts val="1300"/>
              <a:buAutoNum type="arabicPeriod"/>
            </a:pPr>
            <a:r>
              <a:rPr lang="en"/>
              <a:t>Summary generation</a:t>
            </a:r>
            <a:endParaRPr/>
          </a:p>
        </p:txBody>
      </p:sp>
      <p:sp>
        <p:nvSpPr>
          <p:cNvPr id="106" name="Google Shape;10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Sentence </a:t>
            </a:r>
            <a:r>
              <a:rPr lang="en"/>
              <a:t>Compositions</a:t>
            </a:r>
            <a:endParaRPr/>
          </a:p>
        </p:txBody>
      </p:sp>
      <p:sp>
        <p:nvSpPr>
          <p:cNvPr id="112" name="Google Shape;112;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An </a:t>
            </a:r>
            <a:r>
              <a:rPr lang="en" u="sng"/>
              <a:t>n-gram</a:t>
            </a:r>
            <a:r>
              <a:rPr lang="en"/>
              <a:t> is a variable length sequence of contiguous words, normally in the context of a larger phrase or sentence.</a:t>
            </a:r>
            <a:endParaRPr/>
          </a:p>
          <a:p>
            <a:pPr indent="-298450" lvl="1" marL="914400" rtl="0" algn="l">
              <a:spcBef>
                <a:spcPts val="0"/>
              </a:spcBef>
              <a:spcAft>
                <a:spcPts val="0"/>
              </a:spcAft>
              <a:buSzPts val="1100"/>
              <a:buChar char="○"/>
            </a:pPr>
            <a:r>
              <a:rPr lang="en"/>
              <a:t>A sentence can be represented by a sequence of n-grams</a:t>
            </a:r>
            <a:endParaRPr/>
          </a:p>
          <a:p>
            <a:pPr indent="-298450" lvl="1" marL="914400" rtl="0" algn="l">
              <a:spcBef>
                <a:spcPts val="0"/>
              </a:spcBef>
              <a:spcAft>
                <a:spcPts val="0"/>
              </a:spcAft>
              <a:buSzPts val="1100"/>
              <a:buChar char="○"/>
            </a:pPr>
            <a:r>
              <a:rPr b="1" lang="en" u="sng"/>
              <a:t>Ex:</a:t>
            </a:r>
            <a:r>
              <a:rPr lang="en"/>
              <a:t> The sentence “The dog bit me very hard” has the n-grams:</a:t>
            </a:r>
            <a:endParaRPr/>
          </a:p>
          <a:p>
            <a:pPr indent="-298450" lvl="2" marL="1371600" rtl="0" algn="l">
              <a:spcBef>
                <a:spcPts val="0"/>
              </a:spcBef>
              <a:spcAft>
                <a:spcPts val="0"/>
              </a:spcAft>
              <a:buSzPts val="1100"/>
              <a:buChar char="○"/>
            </a:pPr>
            <a:r>
              <a:rPr lang="en"/>
              <a:t>“The dog </a:t>
            </a:r>
            <a:r>
              <a:rPr lang="en"/>
              <a:t>bit</a:t>
            </a:r>
            <a:r>
              <a:rPr lang="en"/>
              <a:t>”, “me”, “very hard”</a:t>
            </a:r>
            <a:endParaRPr/>
          </a:p>
          <a:p>
            <a:pPr indent="-311150" lvl="0" marL="457200" rtl="0" algn="l">
              <a:spcBef>
                <a:spcPts val="0"/>
              </a:spcBef>
              <a:spcAft>
                <a:spcPts val="0"/>
              </a:spcAft>
              <a:buSzPts val="1300"/>
              <a:buChar char="●"/>
            </a:pPr>
            <a:r>
              <a:rPr lang="en"/>
              <a:t>We will refer to a sequence of n-grams as the </a:t>
            </a:r>
            <a:r>
              <a:rPr b="1" lang="en"/>
              <a:t>n-gram sequence</a:t>
            </a:r>
            <a:r>
              <a:rPr lang="en"/>
              <a:t>, and an individual n-gram in the sequence as an </a:t>
            </a:r>
            <a:r>
              <a:rPr b="1" lang="en"/>
              <a:t>n-gram</a:t>
            </a:r>
            <a:endParaRPr/>
          </a:p>
          <a:p>
            <a:pPr indent="0" lvl="0" marL="0" rtl="0" algn="l">
              <a:spcBef>
                <a:spcPts val="0"/>
              </a:spcBef>
              <a:spcAft>
                <a:spcPts val="1600"/>
              </a:spcAft>
              <a:buNone/>
            </a:pPr>
            <a:r>
              <a:t/>
            </a:r>
            <a:endParaRPr/>
          </a:p>
        </p:txBody>
      </p:sp>
      <p:sp>
        <p:nvSpPr>
          <p:cNvPr id="113" name="Google Shape;11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Sentence </a:t>
            </a:r>
            <a:r>
              <a:rPr lang="en"/>
              <a:t>Compositions </a:t>
            </a:r>
            <a:r>
              <a:rPr lang="en"/>
              <a:t>Continued...</a:t>
            </a:r>
            <a:endParaRPr/>
          </a:p>
        </p:txBody>
      </p:sp>
      <p:sp>
        <p:nvSpPr>
          <p:cNvPr id="119" name="Google Shape;119;p2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simplest way to partition a sentence is to do so exhaustively</a:t>
            </a:r>
            <a:endParaRPr/>
          </a:p>
          <a:p>
            <a:pPr indent="-298450" lvl="1" marL="914400" rtl="0" algn="l">
              <a:spcBef>
                <a:spcPts val="0"/>
              </a:spcBef>
              <a:spcAft>
                <a:spcPts val="0"/>
              </a:spcAft>
              <a:buSzPts val="1100"/>
              <a:buChar char="○"/>
            </a:pPr>
            <a:r>
              <a:rPr b="1" lang="en" u="sng"/>
              <a:t>Ex:</a:t>
            </a:r>
            <a:r>
              <a:rPr lang="en"/>
              <a:t> For the sentence “The dog bit me very hard” we check all sequences of n-grams:</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Assumption: there must exist some optimal n-gram sequence that generates the best summary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20" name="Google Shape;12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21"/>
          <p:cNvPicPr preferRelativeResize="0"/>
          <p:nvPr/>
        </p:nvPicPr>
        <p:blipFill>
          <a:blip r:embed="rId3">
            <a:alphaModFix/>
          </a:blip>
          <a:stretch>
            <a:fillRect/>
          </a:stretch>
        </p:blipFill>
        <p:spPr>
          <a:xfrm>
            <a:off x="4550576" y="1558576"/>
            <a:ext cx="4354600" cy="39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N-Gram→ Emoji Comparison</a:t>
            </a:r>
            <a:endParaRPr/>
          </a:p>
        </p:txBody>
      </p:sp>
      <p:sp>
        <p:nvSpPr>
          <p:cNvPr id="127" name="Google Shape;127;p2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Need a way to translate an n-gram (eg. “the dog”) to an emoji (eg. 🐕) that is </a:t>
            </a:r>
            <a:r>
              <a:rPr b="1" lang="en"/>
              <a:t>not </a:t>
            </a:r>
            <a:r>
              <a:rPr lang="en"/>
              <a:t>just a one-to-one mapping from word to emoji</a:t>
            </a:r>
            <a:endParaRPr/>
          </a:p>
          <a:p>
            <a:pPr indent="-311150" lvl="0" marL="457200" rtl="0" algn="l">
              <a:spcBef>
                <a:spcPts val="0"/>
              </a:spcBef>
              <a:spcAft>
                <a:spcPts val="0"/>
              </a:spcAft>
              <a:buSzPts val="1300"/>
              <a:buChar char="●"/>
            </a:pPr>
            <a:r>
              <a:rPr lang="en"/>
              <a:t>The dataset we are using for emojis contains a series of emojis and then multiple descriptions for them</a:t>
            </a:r>
            <a:endParaRPr/>
          </a:p>
          <a:p>
            <a:pPr indent="-311150" lvl="0" marL="457200" rtl="0" algn="l">
              <a:spcBef>
                <a:spcPts val="0"/>
              </a:spcBef>
              <a:spcAft>
                <a:spcPts val="0"/>
              </a:spcAft>
              <a:buSzPts val="1300"/>
              <a:buChar char="●"/>
            </a:pPr>
            <a:r>
              <a:rPr lang="en"/>
              <a:t>The </a:t>
            </a:r>
            <a:r>
              <a:rPr lang="en" u="sng"/>
              <a:t>Embedding</a:t>
            </a:r>
            <a:r>
              <a:rPr lang="en"/>
              <a:t> of a phrase, word, or emoji is a point in space that represents the meaning of that phrase, word, or emoji. The space is normally between 300 and 700 dimensions of numbers between 0 and 1.</a:t>
            </a:r>
            <a:endParaRPr/>
          </a:p>
          <a:p>
            <a:pPr indent="-298450" lvl="1" marL="914400" rtl="0" algn="l">
              <a:spcBef>
                <a:spcPts val="1000"/>
              </a:spcBef>
              <a:spcAft>
                <a:spcPts val="0"/>
              </a:spcAft>
              <a:buSzPts val="1100"/>
              <a:buChar char="○"/>
            </a:pPr>
            <a:r>
              <a:rPr lang="en"/>
              <a:t>Word2vec, Sent2vec, Emoji2vec</a:t>
            </a:r>
            <a:endParaRPr/>
          </a:p>
          <a:p>
            <a:pPr indent="-298450" lvl="1" marL="914400" rtl="0" algn="l">
              <a:spcBef>
                <a:spcPts val="1000"/>
              </a:spcBef>
              <a:spcAft>
                <a:spcPts val="0"/>
              </a:spcAft>
              <a:buSzPts val="1100"/>
              <a:buChar char="○"/>
            </a:pPr>
            <a:r>
              <a:rPr lang="en"/>
              <a:t>vec(King) - vec(Man) + vec(Woman) = vec(Queen)</a:t>
            </a:r>
            <a:r>
              <a:rPr lang="en"/>
              <a:t> </a:t>
            </a:r>
            <a:endParaRPr/>
          </a:p>
          <a:p>
            <a:pPr indent="0" lvl="0" marL="457200" rtl="0" algn="l">
              <a:spcBef>
                <a:spcPts val="1000"/>
              </a:spcBef>
              <a:spcAft>
                <a:spcPts val="0"/>
              </a:spcAft>
              <a:buNone/>
            </a:pPr>
            <a:r>
              <a:t/>
            </a:r>
            <a:endParaRPr/>
          </a:p>
          <a:p>
            <a:pPr indent="0" lvl="0" marL="0" rtl="0" algn="l">
              <a:spcBef>
                <a:spcPts val="1000"/>
              </a:spcBef>
              <a:spcAft>
                <a:spcPts val="1600"/>
              </a:spcAft>
              <a:buNone/>
            </a:pPr>
            <a:r>
              <a:t/>
            </a:r>
            <a:endParaRPr/>
          </a:p>
        </p:txBody>
      </p:sp>
      <p:sp>
        <p:nvSpPr>
          <p:cNvPr id="128" name="Google Shape;12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