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embeddedFontLst>
    <p:embeddedFont>
      <p:font typeface="Roboto Slab"/>
      <p:regular r:id="rId54"/>
      <p:bold r:id="rId55"/>
    </p:embeddedFont>
    <p:embeddedFont>
      <p:font typeface="Ubuntu"/>
      <p:regular r:id="rId56"/>
      <p:bold r:id="rId57"/>
      <p:italic r:id="rId58"/>
      <p:boldItalic r:id="rId59"/>
    </p:embeddedFont>
    <p:embeddedFont>
      <p:font typeface="Roboto"/>
      <p:regular r:id="rId60"/>
      <p:bold r:id="rId61"/>
      <p:italic r:id="rId62"/>
      <p:boldItalic r:id="rId63"/>
    </p:embeddedFont>
    <p:embeddedFont>
      <p:font typeface="Merriweather"/>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17477DF-894F-40CC-B00B-BEBBAEEFACAA}">
  <a:tblStyle styleId="{317477DF-894F-40CC-B00B-BEBBAEEFAC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oboto-italic.fntdata"/><Relationship Id="rId61" Type="http://schemas.openxmlformats.org/officeDocument/2006/relationships/font" Target="fonts/Roboto-bold.fntdata"/><Relationship Id="rId20" Type="http://schemas.openxmlformats.org/officeDocument/2006/relationships/slide" Target="slides/slide14.xml"/><Relationship Id="rId64" Type="http://schemas.openxmlformats.org/officeDocument/2006/relationships/font" Target="fonts/Merriweather-regular.fntdata"/><Relationship Id="rId63" Type="http://schemas.openxmlformats.org/officeDocument/2006/relationships/font" Target="fonts/Roboto-boldItalic.fntdata"/><Relationship Id="rId22" Type="http://schemas.openxmlformats.org/officeDocument/2006/relationships/slide" Target="slides/slide16.xml"/><Relationship Id="rId66" Type="http://schemas.openxmlformats.org/officeDocument/2006/relationships/font" Target="fonts/Merriweather-italic.fntdata"/><Relationship Id="rId21" Type="http://schemas.openxmlformats.org/officeDocument/2006/relationships/slide" Target="slides/slide15.xml"/><Relationship Id="rId65" Type="http://schemas.openxmlformats.org/officeDocument/2006/relationships/font" Target="fonts/Merriweather-bold.fntdata"/><Relationship Id="rId24" Type="http://schemas.openxmlformats.org/officeDocument/2006/relationships/slide" Target="slides/slide18.xml"/><Relationship Id="rId23" Type="http://schemas.openxmlformats.org/officeDocument/2006/relationships/slide" Target="slides/slide17.xml"/><Relationship Id="rId67" Type="http://schemas.openxmlformats.org/officeDocument/2006/relationships/font" Target="fonts/Merriweather-boldItalic.fntdata"/><Relationship Id="rId60" Type="http://schemas.openxmlformats.org/officeDocument/2006/relationships/font" Target="fonts/Roboto-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Slab-bold.fntdata"/><Relationship Id="rId10" Type="http://schemas.openxmlformats.org/officeDocument/2006/relationships/slide" Target="slides/slide4.xml"/><Relationship Id="rId54" Type="http://schemas.openxmlformats.org/officeDocument/2006/relationships/font" Target="fonts/RobotoSlab-regular.fntdata"/><Relationship Id="rId13" Type="http://schemas.openxmlformats.org/officeDocument/2006/relationships/slide" Target="slides/slide7.xml"/><Relationship Id="rId57" Type="http://schemas.openxmlformats.org/officeDocument/2006/relationships/font" Target="fonts/Ubuntu-bold.fntdata"/><Relationship Id="rId12" Type="http://schemas.openxmlformats.org/officeDocument/2006/relationships/slide" Target="slides/slide6.xml"/><Relationship Id="rId56" Type="http://schemas.openxmlformats.org/officeDocument/2006/relationships/font" Target="fonts/Ubuntu-regular.fntdata"/><Relationship Id="rId15" Type="http://schemas.openxmlformats.org/officeDocument/2006/relationships/slide" Target="slides/slide9.xml"/><Relationship Id="rId59" Type="http://schemas.openxmlformats.org/officeDocument/2006/relationships/font" Target="fonts/Ubuntu-boldItalic.fntdata"/><Relationship Id="rId14" Type="http://schemas.openxmlformats.org/officeDocument/2006/relationships/slide" Target="slides/slide8.xml"/><Relationship Id="rId58" Type="http://schemas.openxmlformats.org/officeDocument/2006/relationships/font" Target="fonts/Ubuntu-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755e2f8781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55e2f8781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b4dd1c7ad_10_10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b4dd1c7ad_10_1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Alex</a:t>
            </a:r>
            <a:endParaRPr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55e2f8781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55e2f8781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Alex</a:t>
            </a:r>
            <a:endParaRPr b="1"/>
          </a:p>
          <a:p>
            <a:pPr indent="0" lvl="0" marL="0" rtl="0" algn="l">
              <a:spcBef>
                <a:spcPts val="0"/>
              </a:spcBef>
              <a:spcAft>
                <a:spcPts val="0"/>
              </a:spcAft>
              <a:buNone/>
            </a:pPr>
            <a:r>
              <a:rPr lang="en"/>
              <a:t>Now we need a way to go from an n-gram within a sequence to an emoji. The goal is to take some n-gram sequence and produce an emoji sequence with each emoji representing one n-gram.To do this we need to step back and think what an emoji actually is. In all reality an emoji is just a representation of a description. For example {EXAMPLES}. With this in mind we can just think of going from n-gram to a similar n-gram. We do this using vector embeddings.</a:t>
            </a:r>
            <a:br>
              <a:rPr lang="en"/>
            </a:br>
            <a:endParaRPr/>
          </a:p>
          <a:p>
            <a:pPr indent="0" lvl="0" marL="0" rtl="0" algn="l">
              <a:spcBef>
                <a:spcPts val="0"/>
              </a:spcBef>
              <a:spcAft>
                <a:spcPts val="0"/>
              </a:spcAft>
              <a:buNone/>
            </a:pPr>
            <a:r>
              <a:rPr lang="en"/>
              <a:t>Alex</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55e2f8781_0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55e2f8781_0_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Alex</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Embeddings are just a mapping from some object (text, or in this case colors) into space. For example you can map colors into three-d space very simply by assigning the X, Y, and Z axis to a saturation of either Red, Green, or Blue. So in this diagram purple is at 1,0,1, and orange is at 1, 0.5, 0. With this in mind you can perform simple vector additiona nd it works just like you would expect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55e2f8781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55e2f8781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Alex</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Using embeddings you can also compare points. In normal 2d or 3d space a common comparison metric is euclidean distance. This is the distance of the straight line between any two points. However with words mapped to high-dimensional space it becomes easier to calculate and work with the cosine similarity. This is not true of all high-dimension space, but because of the sparcity of the space and of the vectors themselves cosine is better for NLP tasks.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b4dd1c7ad_1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b4dd1c7ad_1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Alex</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To do the actual vectorization we use something called Sent2Vec. Sent2vec gives us a vector of 700 elements when given a phrase. This vector represents the phrase in space and we can perform the same caculations as we did with colors.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b4dd1c7ad_10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b4dd1c7ad_10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Alex</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For example, the most pertinent calculation is cosine differnece (0 is very similar). It is clear to see with these examples that sent2vec works well for what we will use it for.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b4dd1c7ad_1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b4dd1c7ad_1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Alex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now we need to find a close emoji to a given sentence. We do this in three steps, and some magic python list comprehension.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things first this function is called closest_emoji, it takes in a sentence as a string, and returns a tuple that contains an emoji and then the cosine difference between the two n-grams (description and input)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thing we do in the function is embed the sentence using sent2vec. This gives us the 700-dimensional vector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 search through all of the pre-embedded emojis to calculate the difference between the input and each emoji description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 reutnr the emoji, its cosine difference, and its description with the smallest cosine differense</a:t>
            </a:r>
            <a:br>
              <a:rPr lang="en"/>
            </a:br>
            <a:endParaRPr/>
          </a:p>
          <a:p>
            <a:pPr indent="0" lvl="0" marL="0" rtl="0" algn="l">
              <a:spcBef>
                <a:spcPts val="0"/>
              </a:spcBef>
              <a:spcAft>
                <a:spcPts val="0"/>
              </a:spcAft>
              <a:buNone/>
            </a:pPr>
            <a:r>
              <a:rPr lang="en"/>
              <a:t>Alex</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b4dd1c7ad_1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b4dd1c7ad_1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55e2f8781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55e2f8781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next part of our algorithm is scoring of a translation. A translation is scored based on the score of its parts. The score of a whole sentence is just the average of all the cosine similarities. We have experimented with different metrics but this one is the one that has given us the most consistent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New scoring: sum(weight*distance)/sum(weight)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55e2f8781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55e2f8781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that we have all of the constituent parts we can begin talking about a high level algoritihm. The general flow is as follows. Given some sentence, S, that needs to be summarized. Split S up into all of the sequences of n-grams. For each sequence of n-grams determine the closest emoji for each n-gram and then score that translation. The emoji summary is then the summary generated with the highest average cosine similarity.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55e2f8781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55e2f8781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During the course of this talk we will cover three broad topics</a:t>
            </a:r>
            <a:endParaRPr/>
          </a:p>
          <a:p>
            <a:pPr indent="-298450" lvl="0" marL="457200" rtl="0" algn="l">
              <a:spcBef>
                <a:spcPts val="0"/>
              </a:spcBef>
              <a:spcAft>
                <a:spcPts val="0"/>
              </a:spcAft>
              <a:buSzPts val="1100"/>
              <a:buAutoNum type="arabicPeriod"/>
            </a:pPr>
            <a:r>
              <a:rPr lang="en"/>
              <a:t>An introduction to what we are doing, why we are doing it, and what has been done before</a:t>
            </a:r>
            <a:endParaRPr/>
          </a:p>
          <a:p>
            <a:pPr indent="-298450" lvl="0" marL="457200" rtl="0" algn="l">
              <a:spcBef>
                <a:spcPts val="0"/>
              </a:spcBef>
              <a:spcAft>
                <a:spcPts val="0"/>
              </a:spcAft>
              <a:buSzPts val="1100"/>
              <a:buAutoNum type="arabicPeriod"/>
            </a:pPr>
            <a:r>
              <a:rPr lang="en"/>
              <a:t>An explanation of how we accomplished our project goals</a:t>
            </a:r>
            <a:endParaRPr/>
          </a:p>
          <a:p>
            <a:pPr indent="-298450" lvl="0" marL="457200" rtl="0" algn="l">
              <a:spcBef>
                <a:spcPts val="0"/>
              </a:spcBef>
              <a:spcAft>
                <a:spcPts val="0"/>
              </a:spcAft>
              <a:buSzPts val="1100"/>
              <a:buAutoNum type="arabicPeriod"/>
            </a:pPr>
            <a:r>
              <a:rPr lang="en"/>
              <a:t>Some results and conclusions from our algorithm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b4dd1c7ad_1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b4dd1c7ad_1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that we have all of the constituent parts we can begin talking about a high level algoritihm. The general flow is as follows. Given some sentence, S, that needs to be summarized. Split S up into all of the sequences of n-grams. For each sequence of n-grams determine the closest emoji for each n-gram and then score that translation. The emoji summary is then the summary generated with the highest average cosine similarity.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55e2f8781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55e2f8781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55e2f8781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55e2f8781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b4dd1c7ad_1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b4dd1c7ad_1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5919826b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5919826b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6b4dd1c7ad_10_1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b4dd1c7ad_10_1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55e2f8781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55e2f8781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755e2f8781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55e2f8781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Alex</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755e2f8781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55e2f8781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Alex</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55e2f8781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55e2f8781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Alex</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55e2f8781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55e2f8781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Alex</a:t>
            </a:r>
            <a:endParaRPr b="1"/>
          </a:p>
          <a:p>
            <a:pPr indent="0" lvl="0" marL="0" rtl="0" algn="l">
              <a:spcBef>
                <a:spcPts val="0"/>
              </a:spcBef>
              <a:spcAft>
                <a:spcPts val="0"/>
              </a:spcAft>
              <a:buNone/>
            </a:pPr>
            <a:r>
              <a:rPr lang="en"/>
              <a:t>Our project is in a sub-domain of Machine Learning, Natural Language Processing or NLP. This domain is focused on the interaction between computers and human-understandable language. Some of the projects from this domain that you might be familiar with include spoken-language understanding and emoji prediction when you’re texting. Our question that we are trying to answer in this domain is as follows {ON SCREEN}. We aim to do this WITHOUT using a one-to-one mapping of every word to a single emoji, rather we aim to capture the essence of several words within just one emoji. These are some examples of what we would like to see our algorithm produce.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55e2f8781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55e2f8781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Alex</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55e2f8781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55e2f8781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Alex</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6b4dd1c7ad_10_10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6b4dd1c7ad_10_1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Alex</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This is a comparison of the results as compared to our first exhaustive n-gram sequence generator. There are three sentences and each sentence has the n-gram sequence that had the highest scoring translation and then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6b4dd1c7ad_10_1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6b4dd1c7ad_10_1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55e2f8781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55e2f8781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6b4dd1c7ad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6b4dd1c7ad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6b4dd1c7ad_1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6b4dd1c7ad_1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6b4dd1c7ad_1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6b4dd1c7ad_1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755e2f8781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55e2f8781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755e2f8781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755e2f8781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55e2f8781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55e2f8781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Alex</a:t>
            </a:r>
            <a:endParaRPr/>
          </a:p>
          <a:p>
            <a:pPr indent="0" lvl="0" marL="0" rtl="0" algn="l">
              <a:spcBef>
                <a:spcPts val="0"/>
              </a:spcBef>
              <a:spcAft>
                <a:spcPts val="0"/>
              </a:spcAft>
              <a:buNone/>
            </a:pPr>
            <a:r>
              <a:rPr lang="en"/>
              <a:t>This project may not seem important at first, it might seem like research for research’s sake. However there are two main reasons that this is an important question. First, we are improving the methods that computers can use to understand emojis. While we are, in this project, going from english to emoji. We are still generating an internal representation of the emoji that the computer can understand, we will touch on that later. This project also has applications with communication across language barriers, both actual language-barriers (such as speaking a different language) or more hard-to-understand barriers like learning disabilities. This is also an application of three diferent areas within NLP, which is always informative as it gives insight into concrete applications of prior research</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6b4dd1c7ad_1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6b4dd1c7ad_1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 </a:t>
            </a:r>
            <a:endParaRPr/>
          </a:p>
          <a:p>
            <a:pPr indent="0" lvl="0" marL="0" rtl="0" algn="l">
              <a:spcBef>
                <a:spcPts val="0"/>
              </a:spcBef>
              <a:spcAft>
                <a:spcPts val="0"/>
              </a:spcAft>
              <a:buNone/>
            </a:pPr>
            <a:r>
              <a:rPr lang="en"/>
              <a:t>Something of note: The no littering emoji is translated directly to CAN so it is very close to most non-semantic words (must, have, could, that this, etc.). The dependency tree does split the sentence into its constituent parts well. The sentence is </a:t>
            </a:r>
            <a:r>
              <a:rPr lang="en"/>
              <a:t>definitely</a:t>
            </a:r>
            <a:r>
              <a:rPr lang="en"/>
              <a:t> better chunked but these are not good emoji chunks. This might be something we can improve with the dataset but it could also be a fatal flaw in the dependency tree idea.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755e2f8781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755e2f8781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755e2f8781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755e2f8781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6b4dd1c7ad_10_1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6b4dd1c7ad_10_1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755e2f8781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755e2f8781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755e2f8781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755e2f8781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 just looking at 10-grams, but 9-grams, 8-grams, …, bigrams, and unigrams as well.</a:t>
            </a:r>
            <a:endParaRPr/>
          </a:p>
          <a:p>
            <a:pPr indent="0" lvl="0" marL="0" rtl="0" algn="l">
              <a:spcBef>
                <a:spcPts val="0"/>
              </a:spcBef>
              <a:spcAft>
                <a:spcPts val="0"/>
              </a:spcAft>
              <a:buNone/>
            </a:pPr>
            <a:r>
              <a:rPr lang="en"/>
              <a:t>So summation</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6b4dd1c7ad_1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6b4dd1c7ad_1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755e2f8781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755e2f8781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55e2f8781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55e2f8781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Alex</a:t>
            </a:r>
            <a:endParaRPr/>
          </a:p>
          <a:p>
            <a:pPr indent="0" lvl="0" marL="0" rtl="0" algn="l">
              <a:spcBef>
                <a:spcPts val="0"/>
              </a:spcBef>
              <a:spcAft>
                <a:spcPts val="0"/>
              </a:spcAft>
              <a:buNone/>
            </a:pPr>
            <a:r>
              <a:rPr lang="en"/>
              <a:t>In terms of previous work that can also be separated into two catagories. The previous work that we are building on, and previous work that aims to do the same thing we do in a different way. In terms of the work we are building on that can be broadly classified as embedding. This will be explained more later but it is basically a technology that is used to facilitate machine understanding of words, sentences, or emojis. In terms of projects with similar goals as ours there are two. The first are programs that use a direct one to one mapping to create an emoji translation. And the second is Emoji Dick. Emoji Dick was an effort to utilize humans to translate the book Moby Dick into emojis. This was done using an Amazon service that lets you farm out menial tasks to human workers.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Are “Direct word -&gt; emoji mappings” previous work in a relevant sense? We’re specifically not doing what they do.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removed sentiment from ‘sentiment embeddings’ since it was a little misleading imo (there’s much more going on and they don’t even do sentiment well), but if it is the technical term, put it back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Alex</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55e2f8781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55e2f8781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CONFETY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Chris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b4dd1c7ad_1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b4dd1c7ad_1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b4dd1c7ad_10_10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b4dd1c7ad_10_1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55e2f8781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55e2f8781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19.pn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
        <p:nvSpPr>
          <p:cNvPr id="65" name="Google Shape;65;p13"/>
          <p:cNvSpPr txBox="1"/>
          <p:nvPr>
            <p:ph type="ctrTitle"/>
          </p:nvPr>
        </p:nvSpPr>
        <p:spPr>
          <a:xfrm rot="338">
            <a:off x="0" y="230425"/>
            <a:ext cx="9144000" cy="191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2"/>
                </a:solidFill>
                <a:latin typeface="Roboto Slab"/>
                <a:ea typeface="Roboto Slab"/>
                <a:cs typeface="Roboto Slab"/>
                <a:sym typeface="Roboto Slab"/>
              </a:rPr>
              <a:t>Sentence Compression Using</a:t>
            </a:r>
            <a:endParaRPr sz="2800">
              <a:solidFill>
                <a:schemeClr val="dk2"/>
              </a:solidFill>
              <a:latin typeface="Roboto Slab"/>
              <a:ea typeface="Roboto Slab"/>
              <a:cs typeface="Roboto Slab"/>
              <a:sym typeface="Roboto Slab"/>
            </a:endParaRPr>
          </a:p>
          <a:p>
            <a:pPr indent="0" lvl="0" marL="0" rtl="0" algn="ctr">
              <a:spcBef>
                <a:spcPts val="0"/>
              </a:spcBef>
              <a:spcAft>
                <a:spcPts val="0"/>
              </a:spcAft>
              <a:buNone/>
            </a:pPr>
            <a:r>
              <a:rPr lang="en" sz="2800">
                <a:solidFill>
                  <a:schemeClr val="dk2"/>
                </a:solidFill>
                <a:latin typeface="Roboto Slab"/>
                <a:ea typeface="Roboto Slab"/>
                <a:cs typeface="Roboto Slab"/>
                <a:sym typeface="Roboto Slab"/>
              </a:rPr>
              <a:t>Emoji Summarization</a:t>
            </a:r>
            <a:endParaRPr sz="2800">
              <a:solidFill>
                <a:schemeClr val="dk2"/>
              </a:solidFill>
              <a:latin typeface="Roboto Slab"/>
              <a:ea typeface="Roboto Slab"/>
              <a:cs typeface="Roboto Slab"/>
              <a:sym typeface="Roboto Slab"/>
            </a:endParaRPr>
          </a:p>
          <a:p>
            <a:pPr indent="0" lvl="0" marL="0" rtl="0" algn="ctr">
              <a:spcBef>
                <a:spcPts val="0"/>
              </a:spcBef>
              <a:spcAft>
                <a:spcPts val="0"/>
              </a:spcAft>
              <a:buClr>
                <a:schemeClr val="dk1"/>
              </a:buClr>
              <a:buSzPts val="1100"/>
              <a:buFont typeface="Arial"/>
              <a:buNone/>
            </a:pPr>
            <a:r>
              <a:rPr lang="en">
                <a:solidFill>
                  <a:schemeClr val="dk2"/>
                </a:solidFill>
                <a:latin typeface="Ubuntu"/>
                <a:ea typeface="Ubuntu"/>
                <a:cs typeface="Ubuntu"/>
                <a:sym typeface="Ubuntu"/>
              </a:rPr>
              <a:t>📄🗜</a:t>
            </a:r>
            <a:r>
              <a:rPr lang="en">
                <a:solidFill>
                  <a:srgbClr val="545454"/>
                </a:solidFill>
                <a:highlight>
                  <a:schemeClr val="lt1"/>
                </a:highlight>
                <a:latin typeface="Ubuntu"/>
                <a:ea typeface="Ubuntu"/>
                <a:cs typeface="Ubuntu"/>
                <a:sym typeface="Ubuntu"/>
              </a:rPr>
              <a:t>➡️</a:t>
            </a:r>
            <a:r>
              <a:rPr lang="en">
                <a:solidFill>
                  <a:schemeClr val="dk2"/>
                </a:solidFill>
                <a:latin typeface="Ubuntu"/>
                <a:ea typeface="Ubuntu"/>
                <a:cs typeface="Ubuntu"/>
                <a:sym typeface="Ubuntu"/>
              </a:rPr>
              <a:t>😆</a:t>
            </a:r>
            <a:endParaRPr sz="2800">
              <a:solidFill>
                <a:schemeClr val="dk2"/>
              </a:solidFill>
              <a:latin typeface="Roboto Slab"/>
              <a:ea typeface="Roboto Slab"/>
              <a:cs typeface="Roboto Slab"/>
              <a:sym typeface="Roboto Slab"/>
            </a:endParaRPr>
          </a:p>
        </p:txBody>
      </p:sp>
      <p:sp>
        <p:nvSpPr>
          <p:cNvPr id="66" name="Google Shape;66;p13"/>
          <p:cNvSpPr txBox="1"/>
          <p:nvPr>
            <p:ph idx="1" type="subTitle"/>
          </p:nvPr>
        </p:nvSpPr>
        <p:spPr>
          <a:xfrm>
            <a:off x="3303000" y="4317600"/>
            <a:ext cx="7212600" cy="120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3F3F3"/>
                </a:solidFill>
                <a:latin typeface="Roboto Slab"/>
                <a:ea typeface="Roboto Slab"/>
                <a:cs typeface="Roboto Slab"/>
                <a:sym typeface="Roboto Slab"/>
              </a:rPr>
              <a:t>Alex Day and Chris Mankos</a:t>
            </a:r>
            <a:endParaRPr sz="1800">
              <a:solidFill>
                <a:srgbClr val="F3F3F3"/>
              </a:solidFill>
              <a:latin typeface="Roboto Slab"/>
              <a:ea typeface="Roboto Slab"/>
              <a:cs typeface="Roboto Slab"/>
              <a:sym typeface="Roboto Slab"/>
            </a:endParaRPr>
          </a:p>
          <a:p>
            <a:pPr indent="0" lvl="0" marL="0" rtl="0" algn="ctr">
              <a:spcBef>
                <a:spcPts val="0"/>
              </a:spcBef>
              <a:spcAft>
                <a:spcPts val="0"/>
              </a:spcAft>
              <a:buNone/>
            </a:pPr>
            <a:r>
              <a:rPr lang="en" sz="1800">
                <a:solidFill>
                  <a:srgbClr val="F3F3F3"/>
                </a:solidFill>
                <a:latin typeface="Roboto Slab"/>
                <a:ea typeface="Roboto Slab"/>
                <a:cs typeface="Roboto Slab"/>
                <a:sym typeface="Roboto Slab"/>
              </a:rPr>
              <a:t>Client: Dr. Soo Kim</a:t>
            </a:r>
            <a:endParaRPr sz="1800">
              <a:solidFill>
                <a:srgbClr val="F3F3F3"/>
              </a:solidFill>
              <a:latin typeface="Roboto Slab"/>
              <a:ea typeface="Roboto Slab"/>
              <a:cs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High-Level Algorithm Architecture</a:t>
            </a:r>
            <a:endParaRPr/>
          </a:p>
        </p:txBody>
      </p:sp>
      <p:pic>
        <p:nvPicPr>
          <p:cNvPr id="129" name="Google Shape;129;p22"/>
          <p:cNvPicPr preferRelativeResize="0"/>
          <p:nvPr/>
        </p:nvPicPr>
        <p:blipFill>
          <a:blip r:embed="rId3">
            <a:alphaModFix/>
          </a:blip>
          <a:stretch>
            <a:fillRect/>
          </a:stretch>
        </p:blipFill>
        <p:spPr>
          <a:xfrm>
            <a:off x="765925" y="1361050"/>
            <a:ext cx="7612154" cy="3714077"/>
          </a:xfrm>
          <a:prstGeom prst="rect">
            <a:avLst/>
          </a:prstGeom>
          <a:noFill/>
          <a:ln>
            <a:noFill/>
          </a:ln>
        </p:spPr>
      </p:pic>
      <p:pic>
        <p:nvPicPr>
          <p:cNvPr id="130" name="Google Shape;130;p22"/>
          <p:cNvPicPr preferRelativeResize="0"/>
          <p:nvPr/>
        </p:nvPicPr>
        <p:blipFill>
          <a:blip r:embed="rId4">
            <a:alphaModFix/>
          </a:blip>
          <a:stretch>
            <a:fillRect/>
          </a:stretch>
        </p:blipFill>
        <p:spPr>
          <a:xfrm>
            <a:off x="765925" y="1361049"/>
            <a:ext cx="7612098" cy="3714074"/>
          </a:xfrm>
          <a:prstGeom prst="rect">
            <a:avLst/>
          </a:prstGeom>
          <a:noFill/>
          <a:ln>
            <a:noFill/>
          </a:ln>
        </p:spPr>
      </p:pic>
      <p:sp>
        <p:nvSpPr>
          <p:cNvPr id="131" name="Google Shape;131;p22"/>
          <p:cNvSpPr/>
          <p:nvPr/>
        </p:nvSpPr>
        <p:spPr>
          <a:xfrm>
            <a:off x="2004150" y="2411250"/>
            <a:ext cx="5159100" cy="7671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N-Gram→ Emoji Comparison</a:t>
            </a:r>
            <a:endParaRPr/>
          </a:p>
        </p:txBody>
      </p:sp>
      <p:sp>
        <p:nvSpPr>
          <p:cNvPr id="137" name="Google Shape;137;p23"/>
          <p:cNvSpPr txBox="1"/>
          <p:nvPr>
            <p:ph idx="4294967295" type="body"/>
          </p:nvPr>
        </p:nvSpPr>
        <p:spPr>
          <a:xfrm>
            <a:off x="290475" y="1391700"/>
            <a:ext cx="8520600" cy="320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Need a way to translate an n-gram (eg. “the dog”) to an emoji (eg. 🐕) that is </a:t>
            </a:r>
            <a:r>
              <a:rPr b="1" lang="en" sz="1400"/>
              <a:t>not </a:t>
            </a:r>
            <a:r>
              <a:rPr lang="en" sz="1400"/>
              <a:t>just a one-to-one mapping from word to emoji</a:t>
            </a:r>
            <a:endParaRPr sz="1400"/>
          </a:p>
          <a:p>
            <a:pPr indent="-317500" lvl="0" marL="457200" rtl="0" algn="l">
              <a:spcBef>
                <a:spcPts val="0"/>
              </a:spcBef>
              <a:spcAft>
                <a:spcPts val="0"/>
              </a:spcAft>
              <a:buSzPts val="1400"/>
              <a:buChar char="●"/>
            </a:pPr>
            <a:r>
              <a:rPr lang="en" sz="1400"/>
              <a:t>What is an emoji?</a:t>
            </a:r>
            <a:endParaRPr sz="1400"/>
          </a:p>
          <a:p>
            <a:pPr indent="-317500" lvl="1" marL="914400" rtl="0" algn="l">
              <a:spcBef>
                <a:spcPts val="0"/>
              </a:spcBef>
              <a:spcAft>
                <a:spcPts val="0"/>
              </a:spcAft>
              <a:buSzPts val="1400"/>
              <a:buChar char="○"/>
            </a:pPr>
            <a:r>
              <a:rPr lang="en" sz="1400"/>
              <a:t>Just a mapping over a description:</a:t>
            </a:r>
            <a:endParaRPr sz="1400"/>
          </a:p>
          <a:p>
            <a:pPr indent="-317500" lvl="2" marL="1371600" rtl="0" algn="l">
              <a:spcBef>
                <a:spcPts val="0"/>
              </a:spcBef>
              <a:spcAft>
                <a:spcPts val="0"/>
              </a:spcAft>
              <a:buSzPts val="1400"/>
              <a:buChar char="■"/>
            </a:pPr>
            <a:r>
              <a:rPr lang="en" sz="1400"/>
              <a:t>🐕 → Dog, Puppy, Doggo</a:t>
            </a:r>
            <a:endParaRPr sz="1400"/>
          </a:p>
          <a:p>
            <a:pPr indent="-323850" lvl="2" marL="1371600" rtl="0" algn="l">
              <a:spcBef>
                <a:spcPts val="0"/>
              </a:spcBef>
              <a:spcAft>
                <a:spcPts val="0"/>
              </a:spcAft>
              <a:buSzPts val="1500"/>
              <a:buChar char="■"/>
            </a:pPr>
            <a:r>
              <a:rPr lang="en" sz="1500"/>
              <a:t>🌎→Earth, Home, North and South America</a:t>
            </a:r>
            <a:endParaRPr sz="1500"/>
          </a:p>
          <a:p>
            <a:pPr indent="-317500" lvl="0" marL="457200" rtl="0" algn="l">
              <a:spcBef>
                <a:spcPts val="0"/>
              </a:spcBef>
              <a:spcAft>
                <a:spcPts val="0"/>
              </a:spcAft>
              <a:buSzPts val="1400"/>
              <a:buChar char="●"/>
            </a:pPr>
            <a:r>
              <a:rPr lang="en" sz="1400"/>
              <a:t>The dataset we are using for emojis contains a list of emojis each with one or more descriptions</a:t>
            </a:r>
            <a:endParaRPr sz="1400"/>
          </a:p>
          <a:p>
            <a:pPr indent="-317500" lvl="0" marL="457200" rtl="0" algn="l">
              <a:spcBef>
                <a:spcPts val="0"/>
              </a:spcBef>
              <a:spcAft>
                <a:spcPts val="0"/>
              </a:spcAft>
              <a:buSzPts val="1400"/>
              <a:buChar char="●"/>
            </a:pPr>
            <a:r>
              <a:rPr lang="en" sz="1400"/>
              <a:t>We can use something called vector embeddings to translate both an n-gram and an emoji description into a vector</a:t>
            </a:r>
            <a:endParaRPr sz="1400"/>
          </a:p>
          <a:p>
            <a:pPr indent="0" lvl="0" marL="457200" rtl="0" algn="l">
              <a:spcBef>
                <a:spcPts val="0"/>
              </a:spcBef>
              <a:spcAft>
                <a:spcPts val="0"/>
              </a:spcAft>
              <a:buNone/>
            </a:pPr>
            <a:r>
              <a:t/>
            </a:r>
            <a:endParaRPr sz="1400"/>
          </a:p>
          <a:p>
            <a:pPr indent="0" lvl="0" marL="0" rtl="0" algn="l">
              <a:spcBef>
                <a:spcPts val="1000"/>
              </a:spcBef>
              <a:spcAft>
                <a:spcPts val="1600"/>
              </a:spcAft>
              <a:buNone/>
            </a:pPr>
            <a:r>
              <a:t/>
            </a:r>
            <a:endParaRPr sz="1400"/>
          </a:p>
        </p:txBody>
      </p:sp>
      <p:sp>
        <p:nvSpPr>
          <p:cNvPr id="138" name="Google Shape;13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Embeddings Explained using Colors</a:t>
            </a:r>
            <a:endParaRPr/>
          </a:p>
        </p:txBody>
      </p:sp>
      <p:sp>
        <p:nvSpPr>
          <p:cNvPr id="144" name="Google Shape;144;p24"/>
          <p:cNvSpPr txBox="1"/>
          <p:nvPr>
            <p:ph idx="4294967295" type="body"/>
          </p:nvPr>
        </p:nvSpPr>
        <p:spPr>
          <a:xfrm>
            <a:off x="290475" y="1487475"/>
            <a:ext cx="8520600" cy="3111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Colors can be mapped into three-dimensional space using a vector of 3 numbers representing red, green, and blue</a:t>
            </a:r>
            <a:endParaRPr sz="1400"/>
          </a:p>
          <a:p>
            <a:pPr indent="-317500" lvl="0" marL="457200" marR="0" rtl="0" algn="l">
              <a:lnSpc>
                <a:spcPct val="115000"/>
              </a:lnSpc>
              <a:spcBef>
                <a:spcPts val="1000"/>
              </a:spcBef>
              <a:spcAft>
                <a:spcPts val="0"/>
              </a:spcAft>
              <a:buSzPts val="1400"/>
              <a:buChar char="●"/>
            </a:pPr>
            <a:r>
              <a:rPr lang="en" sz="1400"/>
              <a:t>Colors as specific points</a:t>
            </a:r>
            <a:endParaRPr sz="1400"/>
          </a:p>
          <a:p>
            <a:pPr indent="-317500" lvl="1" marL="914400" marR="0" rtl="0" algn="l">
              <a:lnSpc>
                <a:spcPct val="115000"/>
              </a:lnSpc>
              <a:spcBef>
                <a:spcPts val="0"/>
              </a:spcBef>
              <a:spcAft>
                <a:spcPts val="0"/>
              </a:spcAft>
              <a:buSzPts val="1400"/>
              <a:buChar char="○"/>
            </a:pPr>
            <a:r>
              <a:rPr lang="en" sz="1400">
                <a:solidFill>
                  <a:srgbClr val="FF00FF"/>
                </a:solidFill>
              </a:rPr>
              <a:t>Purple </a:t>
            </a:r>
            <a:r>
              <a:rPr lang="en" sz="1400"/>
              <a:t>→ [1, 0, 1]</a:t>
            </a:r>
            <a:endParaRPr sz="1400"/>
          </a:p>
          <a:p>
            <a:pPr indent="-317500" lvl="1" marL="914400" marR="0" rtl="0" algn="l">
              <a:lnSpc>
                <a:spcPct val="115000"/>
              </a:lnSpc>
              <a:spcBef>
                <a:spcPts val="0"/>
              </a:spcBef>
              <a:spcAft>
                <a:spcPts val="0"/>
              </a:spcAft>
              <a:buSzPts val="1400"/>
              <a:buChar char="○"/>
            </a:pPr>
            <a:r>
              <a:rPr lang="en" sz="1400">
                <a:solidFill>
                  <a:srgbClr val="FF9900"/>
                </a:solidFill>
              </a:rPr>
              <a:t>Orange </a:t>
            </a:r>
            <a:r>
              <a:rPr lang="en" sz="1400"/>
              <a:t>→ [1, 0.5, 0]</a:t>
            </a:r>
            <a:endParaRPr sz="1400"/>
          </a:p>
          <a:p>
            <a:pPr indent="-317500" lvl="0" marL="457200" marR="0" rtl="0" algn="l">
              <a:lnSpc>
                <a:spcPct val="115000"/>
              </a:lnSpc>
              <a:spcBef>
                <a:spcPts val="1000"/>
              </a:spcBef>
              <a:spcAft>
                <a:spcPts val="0"/>
              </a:spcAft>
              <a:buSzPts val="1400"/>
              <a:buChar char="●"/>
            </a:pPr>
            <a:r>
              <a:rPr lang="en" sz="1400"/>
              <a:t>Adding colors together</a:t>
            </a:r>
            <a:endParaRPr sz="1400"/>
          </a:p>
          <a:p>
            <a:pPr indent="-317500" lvl="1" marL="914400" rtl="0" algn="l">
              <a:spcBef>
                <a:spcPts val="0"/>
              </a:spcBef>
              <a:spcAft>
                <a:spcPts val="0"/>
              </a:spcAft>
              <a:buSzPts val="1400"/>
              <a:buChar char="○"/>
            </a:pPr>
            <a:r>
              <a:rPr lang="en" sz="1400">
                <a:solidFill>
                  <a:srgbClr val="FF0000"/>
                </a:solidFill>
              </a:rPr>
              <a:t>Red </a:t>
            </a:r>
            <a:r>
              <a:rPr lang="en" sz="1400"/>
              <a:t>+ </a:t>
            </a:r>
            <a:r>
              <a:rPr lang="en" sz="1400">
                <a:solidFill>
                  <a:srgbClr val="0000FF"/>
                </a:solidFill>
              </a:rPr>
              <a:t>Blue </a:t>
            </a:r>
            <a:r>
              <a:rPr lang="en" sz="1400"/>
              <a:t>= </a:t>
            </a:r>
            <a:r>
              <a:rPr lang="en" sz="1400">
                <a:solidFill>
                  <a:srgbClr val="FF00FF"/>
                </a:solidFill>
              </a:rPr>
              <a:t>Purple </a:t>
            </a:r>
            <a:endParaRPr sz="1400">
              <a:solidFill>
                <a:schemeClr val="dk1"/>
              </a:solidFill>
            </a:endParaRPr>
          </a:p>
          <a:p>
            <a:pPr indent="-317500" lvl="1" marL="914400" rtl="0" algn="l">
              <a:spcBef>
                <a:spcPts val="0"/>
              </a:spcBef>
              <a:spcAft>
                <a:spcPts val="0"/>
              </a:spcAft>
              <a:buSzPts val="1400"/>
              <a:buChar char="○"/>
            </a:pPr>
            <a:r>
              <a:rPr lang="en" sz="1400">
                <a:solidFill>
                  <a:srgbClr val="FF0000"/>
                </a:solidFill>
              </a:rPr>
              <a:t>[1, 0, 0]</a:t>
            </a:r>
            <a:r>
              <a:rPr lang="en" sz="1400"/>
              <a:t> +</a:t>
            </a:r>
            <a:r>
              <a:rPr lang="en" sz="1400">
                <a:solidFill>
                  <a:srgbClr val="0000FF"/>
                </a:solidFill>
              </a:rPr>
              <a:t> [0, 0, 1]</a:t>
            </a:r>
            <a:r>
              <a:rPr lang="en" sz="1400"/>
              <a:t> = </a:t>
            </a:r>
            <a:r>
              <a:rPr lang="en" sz="1400">
                <a:solidFill>
                  <a:srgbClr val="FF00FF"/>
                </a:solidFill>
              </a:rPr>
              <a:t>[1, 0, 1]</a:t>
            </a:r>
            <a:endParaRPr sz="1400"/>
          </a:p>
        </p:txBody>
      </p:sp>
      <p:pic>
        <p:nvPicPr>
          <p:cNvPr id="145" name="Google Shape;145;p24"/>
          <p:cNvPicPr preferRelativeResize="0"/>
          <p:nvPr/>
        </p:nvPicPr>
        <p:blipFill>
          <a:blip r:embed="rId3">
            <a:alphaModFix/>
          </a:blip>
          <a:stretch>
            <a:fillRect/>
          </a:stretch>
        </p:blipFill>
        <p:spPr>
          <a:xfrm>
            <a:off x="5186200" y="1990820"/>
            <a:ext cx="3286250" cy="2851325"/>
          </a:xfrm>
          <a:prstGeom prst="rect">
            <a:avLst/>
          </a:prstGeom>
          <a:noFill/>
          <a:ln>
            <a:noFill/>
          </a:ln>
        </p:spPr>
      </p:pic>
      <p:sp>
        <p:nvSpPr>
          <p:cNvPr id="146" name="Google Shape;146;p24"/>
          <p:cNvSpPr/>
          <p:nvPr/>
        </p:nvSpPr>
        <p:spPr>
          <a:xfrm rot="2465714">
            <a:off x="6822471" y="4829003"/>
            <a:ext cx="837958" cy="371453"/>
          </a:xfrm>
          <a:prstGeom prst="leftArrow">
            <a:avLst>
              <a:gd fmla="val 50000" name="adj1"/>
              <a:gd fmla="val 50000" name="adj2"/>
            </a:avLst>
          </a:prstGeom>
          <a:solidFill>
            <a:srgbClr val="FF00FF"/>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rgbClr val="FF00FF"/>
              </a:solidFill>
              <a:highlight>
                <a:srgbClr val="FF00FF"/>
              </a:highlight>
            </a:endParaRPr>
          </a:p>
        </p:txBody>
      </p:sp>
      <p:sp>
        <p:nvSpPr>
          <p:cNvPr id="147" name="Google Shape;147;p24"/>
          <p:cNvSpPr/>
          <p:nvPr/>
        </p:nvSpPr>
        <p:spPr>
          <a:xfrm rot="10147473">
            <a:off x="4867803" y="3525831"/>
            <a:ext cx="837950" cy="371436"/>
          </a:xfrm>
          <a:prstGeom prst="leftArrow">
            <a:avLst>
              <a:gd fmla="val 50000" name="adj1"/>
              <a:gd fmla="val 50000" name="adj2"/>
            </a:avLst>
          </a:prstGeom>
          <a:solidFill>
            <a:srgbClr val="FF7F00"/>
          </a:solidFill>
          <a:ln cap="flat" cmpd="sng" w="9525">
            <a:solidFill>
              <a:srgbClr val="FF7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rgbClr val="FF00FF"/>
              </a:solidFill>
              <a:highlight>
                <a:srgbClr val="FF00FF"/>
              </a:highlight>
            </a:endParaRPr>
          </a:p>
        </p:txBody>
      </p:sp>
      <p:sp>
        <p:nvSpPr>
          <p:cNvPr id="148" name="Google Shape;14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46"/>
                                        </p:tgtEl>
                                      </p:cBhvr>
                                    </p:animEffect>
                                    <p:set>
                                      <p:cBhvr>
                                        <p:cTn dur="1" fill="hold">
                                          <p:stCondLst>
                                            <p:cond delay="1000"/>
                                          </p:stCondLst>
                                        </p:cTn>
                                        <p:tgtEl>
                                          <p:spTgt spid="14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5"/>
          <p:cNvSpPr txBox="1"/>
          <p:nvPr/>
        </p:nvSpPr>
        <p:spPr>
          <a:xfrm>
            <a:off x="429850" y="2579025"/>
            <a:ext cx="3351300" cy="21639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54" name="Google Shape;154;p25"/>
          <p:cNvSpPr txBox="1"/>
          <p:nvPr>
            <p:ph type="title"/>
          </p:nvPr>
        </p:nvSpPr>
        <p:spPr>
          <a:xfrm>
            <a:off x="311700" y="2739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Embeddings Explained using Colors Continued...</a:t>
            </a:r>
            <a:endParaRPr/>
          </a:p>
        </p:txBody>
      </p:sp>
      <p:sp>
        <p:nvSpPr>
          <p:cNvPr id="155" name="Google Shape;155;p25"/>
          <p:cNvSpPr txBox="1"/>
          <p:nvPr>
            <p:ph idx="4294967295" type="body"/>
          </p:nvPr>
        </p:nvSpPr>
        <p:spPr>
          <a:xfrm>
            <a:off x="290475" y="1424825"/>
            <a:ext cx="8520600" cy="3174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 can also use this idea to compare points in the color space</a:t>
            </a:r>
            <a:endParaRPr sz="1400"/>
          </a:p>
          <a:p>
            <a:pPr indent="-317500" lvl="0" marL="457200" rtl="0" algn="l">
              <a:spcBef>
                <a:spcPts val="1000"/>
              </a:spcBef>
              <a:spcAft>
                <a:spcPts val="0"/>
              </a:spcAft>
              <a:buSzPts val="1400"/>
              <a:buChar char="●"/>
            </a:pPr>
            <a:r>
              <a:rPr lang="en" sz="1400"/>
              <a:t>Similarity Metrics</a:t>
            </a:r>
            <a:endParaRPr sz="1400"/>
          </a:p>
          <a:p>
            <a:pPr indent="-317500" lvl="1" marL="914400" rtl="0" algn="l">
              <a:spcBef>
                <a:spcPts val="0"/>
              </a:spcBef>
              <a:spcAft>
                <a:spcPts val="0"/>
              </a:spcAft>
              <a:buSzPts val="1400"/>
              <a:buChar char="○"/>
            </a:pPr>
            <a:r>
              <a:rPr lang="en" sz="1400" u="sng"/>
              <a:t>Euclidean Distance</a:t>
            </a:r>
            <a:r>
              <a:rPr lang="en" sz="1400"/>
              <a:t> is the line distance between two points (</a:t>
            </a:r>
            <a:r>
              <a:rPr lang="en" sz="1400">
                <a:solidFill>
                  <a:srgbClr val="990000"/>
                </a:solidFill>
              </a:rPr>
              <a:t>d</a:t>
            </a:r>
            <a:r>
              <a:rPr lang="en" sz="1400"/>
              <a:t>)</a:t>
            </a:r>
            <a:endParaRPr sz="1400"/>
          </a:p>
          <a:p>
            <a:pPr indent="-317500" lvl="1" marL="914400" rtl="0" algn="l">
              <a:spcBef>
                <a:spcPts val="0"/>
              </a:spcBef>
              <a:spcAft>
                <a:spcPts val="0"/>
              </a:spcAft>
              <a:buSzPts val="1400"/>
              <a:buChar char="○"/>
            </a:pPr>
            <a:r>
              <a:rPr lang="en" sz="1400" u="sng"/>
              <a:t>Cosine Difference</a:t>
            </a:r>
            <a:r>
              <a:rPr lang="en" sz="1400"/>
              <a:t> </a:t>
            </a:r>
            <a:r>
              <a:rPr lang="en" sz="1400"/>
              <a:t>is 1 - the cosine of the measure of the angle from the origin between two points (</a:t>
            </a:r>
            <a:r>
              <a:rPr lang="en" sz="1400">
                <a:solidFill>
                  <a:srgbClr val="3C78D8"/>
                </a:solidFill>
              </a:rPr>
              <a:t>Θ</a:t>
            </a:r>
            <a:r>
              <a:rPr lang="en" sz="1400">
                <a:solidFill>
                  <a:srgbClr val="666666"/>
                </a:solidFill>
              </a:rPr>
              <a:t>)</a:t>
            </a:r>
            <a:endParaRPr sz="1400">
              <a:solidFill>
                <a:srgbClr val="666666"/>
              </a:solidFill>
            </a:endParaRPr>
          </a:p>
          <a:p>
            <a:pPr indent="-317500" lvl="0" marL="457200" rtl="0" algn="l">
              <a:spcBef>
                <a:spcPts val="1000"/>
              </a:spcBef>
              <a:spcAft>
                <a:spcPts val="0"/>
              </a:spcAft>
              <a:buSzPts val="1400"/>
              <a:buChar char="●"/>
            </a:pPr>
            <a:r>
              <a:rPr lang="en" sz="1400"/>
              <a:t>Determining color difference</a:t>
            </a:r>
            <a:endParaRPr sz="1400"/>
          </a:p>
          <a:p>
            <a:pPr indent="-317500" lvl="1" marL="914400" rtl="0" algn="l">
              <a:spcBef>
                <a:spcPts val="0"/>
              </a:spcBef>
              <a:spcAft>
                <a:spcPts val="0"/>
              </a:spcAft>
              <a:buSzPts val="1400"/>
              <a:buChar char="○"/>
            </a:pPr>
            <a:r>
              <a:rPr lang="en" sz="1400"/>
              <a:t>cos(</a:t>
            </a:r>
            <a:r>
              <a:rPr lang="en" sz="1400">
                <a:solidFill>
                  <a:srgbClr val="FF00FF"/>
                </a:solidFill>
              </a:rPr>
              <a:t>Purple</a:t>
            </a:r>
            <a:r>
              <a:rPr lang="en" sz="1400"/>
              <a:t>, </a:t>
            </a:r>
            <a:r>
              <a:rPr lang="en" sz="1400">
                <a:solidFill>
                  <a:srgbClr val="FF7F00"/>
                </a:solidFill>
              </a:rPr>
              <a:t>Orange</a:t>
            </a:r>
            <a:r>
              <a:rPr lang="en" sz="1400"/>
              <a:t>) = 0.04</a:t>
            </a:r>
            <a:endParaRPr sz="1400"/>
          </a:p>
          <a:p>
            <a:pPr indent="-317500" lvl="1" marL="914400" rtl="0" algn="l">
              <a:spcBef>
                <a:spcPts val="0"/>
              </a:spcBef>
              <a:spcAft>
                <a:spcPts val="0"/>
              </a:spcAft>
              <a:buSzPts val="1400"/>
              <a:buChar char="○"/>
            </a:pPr>
            <a:r>
              <a:rPr lang="en" sz="1400"/>
              <a:t>cos(</a:t>
            </a:r>
            <a:r>
              <a:rPr lang="en" sz="1400">
                <a:solidFill>
                  <a:srgbClr val="FF0000"/>
                </a:solidFill>
              </a:rPr>
              <a:t>Red</a:t>
            </a:r>
            <a:r>
              <a:rPr lang="en" sz="1400"/>
              <a:t>, </a:t>
            </a:r>
            <a:r>
              <a:rPr lang="en" sz="1400">
                <a:solidFill>
                  <a:srgbClr val="0000FF"/>
                </a:solidFill>
              </a:rPr>
              <a:t>Blue</a:t>
            </a:r>
            <a:r>
              <a:rPr lang="en" sz="1400"/>
              <a:t>) = 1</a:t>
            </a:r>
            <a:endParaRPr sz="1400"/>
          </a:p>
          <a:p>
            <a:pPr indent="-317500" lvl="0" marL="457200" rtl="0" algn="l">
              <a:spcBef>
                <a:spcPts val="1000"/>
              </a:spcBef>
              <a:spcAft>
                <a:spcPts val="0"/>
              </a:spcAft>
              <a:buSzPts val="1400"/>
              <a:buChar char="●"/>
            </a:pPr>
            <a:r>
              <a:rPr lang="en" sz="1400"/>
              <a:t>Closest Vectors (Vectors with lowest difference)</a:t>
            </a:r>
            <a:endParaRPr sz="1400"/>
          </a:p>
          <a:p>
            <a:pPr indent="-317500" lvl="1" marL="914400" rtl="0" algn="l">
              <a:spcBef>
                <a:spcPts val="0"/>
              </a:spcBef>
              <a:spcAft>
                <a:spcPts val="0"/>
              </a:spcAft>
              <a:buSzPts val="1400"/>
              <a:buChar char="○"/>
            </a:pPr>
            <a:r>
              <a:rPr lang="en" sz="1400"/>
              <a:t>closest(</a:t>
            </a:r>
            <a:r>
              <a:rPr lang="en" sz="1400">
                <a:solidFill>
                  <a:srgbClr val="FF0000"/>
                </a:solidFill>
              </a:rPr>
              <a:t>Red</a:t>
            </a:r>
            <a:r>
              <a:rPr lang="en" sz="1400"/>
              <a:t>) = {</a:t>
            </a:r>
            <a:r>
              <a:rPr lang="en" sz="1400">
                <a:solidFill>
                  <a:srgbClr val="FF2400"/>
                </a:solidFill>
              </a:rPr>
              <a:t>Scarlet</a:t>
            </a:r>
            <a:r>
              <a:rPr lang="en" sz="1400"/>
              <a:t>, </a:t>
            </a:r>
            <a:r>
              <a:rPr lang="en" sz="1400">
                <a:solidFill>
                  <a:srgbClr val="8E1E1D"/>
                </a:solidFill>
              </a:rPr>
              <a:t>Lipstick Red</a:t>
            </a:r>
            <a:r>
              <a:rPr lang="en" sz="1400"/>
              <a:t>, …}	</a:t>
            </a:r>
            <a:endParaRPr sz="1400"/>
          </a:p>
        </p:txBody>
      </p:sp>
      <p:pic>
        <p:nvPicPr>
          <p:cNvPr id="156" name="Google Shape;156;p25"/>
          <p:cNvPicPr preferRelativeResize="0"/>
          <p:nvPr/>
        </p:nvPicPr>
        <p:blipFill>
          <a:blip r:embed="rId3">
            <a:alphaModFix/>
          </a:blip>
          <a:stretch>
            <a:fillRect/>
          </a:stretch>
        </p:blipFill>
        <p:spPr>
          <a:xfrm>
            <a:off x="5374250" y="2775300"/>
            <a:ext cx="3356275" cy="2167875"/>
          </a:xfrm>
          <a:prstGeom prst="rect">
            <a:avLst/>
          </a:prstGeom>
          <a:noFill/>
          <a:ln>
            <a:noFill/>
          </a:ln>
        </p:spPr>
      </p:pic>
      <p:sp>
        <p:nvSpPr>
          <p:cNvPr id="157" name="Google Shape;157;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N-Gram→ Emoji Comparison Continued...</a:t>
            </a:r>
            <a:endParaRPr/>
          </a:p>
        </p:txBody>
      </p:sp>
      <p:sp>
        <p:nvSpPr>
          <p:cNvPr id="163" name="Google Shape;163;p26"/>
          <p:cNvSpPr txBox="1"/>
          <p:nvPr>
            <p:ph idx="4294967295" type="body"/>
          </p:nvPr>
        </p:nvSpPr>
        <p:spPr>
          <a:xfrm>
            <a:off x="290475" y="1391700"/>
            <a:ext cx="8520600" cy="3665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Sent2Vec</a:t>
            </a:r>
            <a:endParaRPr sz="1400"/>
          </a:p>
          <a:p>
            <a:pPr indent="-317500" lvl="1" marL="914400" rtl="0" algn="l">
              <a:spcBef>
                <a:spcPts val="0"/>
              </a:spcBef>
              <a:spcAft>
                <a:spcPts val="0"/>
              </a:spcAft>
              <a:buSzPts val="1400"/>
              <a:buChar char="○"/>
            </a:pPr>
            <a:r>
              <a:rPr lang="en" sz="1400"/>
              <a:t>Sentence vectorization technique</a:t>
            </a:r>
            <a:endParaRPr sz="1400"/>
          </a:p>
          <a:p>
            <a:pPr indent="-317500" lvl="1" marL="914400" rtl="0" algn="l">
              <a:spcBef>
                <a:spcPts val="0"/>
              </a:spcBef>
              <a:spcAft>
                <a:spcPts val="0"/>
              </a:spcAft>
              <a:buSzPts val="1400"/>
              <a:buChar char="○"/>
            </a:pPr>
            <a:r>
              <a:rPr lang="en" sz="1400"/>
              <a:t>Translates a sentence, phrase, or word into a 700-long vector with elements from -1 - 1</a:t>
            </a:r>
            <a:endParaRPr sz="1400"/>
          </a:p>
          <a:p>
            <a:pPr indent="-317500" lvl="1" marL="914400" rtl="0" algn="l">
              <a:spcBef>
                <a:spcPts val="0"/>
              </a:spcBef>
              <a:spcAft>
                <a:spcPts val="0"/>
              </a:spcAft>
              <a:buSzPts val="1400"/>
              <a:buChar char="○"/>
            </a:pPr>
            <a:r>
              <a:rPr lang="en" sz="1400"/>
              <a:t>Embeds the semantic meaning of the sentence into a machine readable format</a:t>
            </a:r>
            <a:endParaRPr sz="1400"/>
          </a:p>
        </p:txBody>
      </p:sp>
      <p:pic>
        <p:nvPicPr>
          <p:cNvPr id="164" name="Google Shape;164;p26"/>
          <p:cNvPicPr preferRelativeResize="0"/>
          <p:nvPr/>
        </p:nvPicPr>
        <p:blipFill rotWithShape="1">
          <a:blip r:embed="rId3">
            <a:alphaModFix/>
          </a:blip>
          <a:srcRect b="51042" l="0" r="0" t="0"/>
          <a:stretch/>
        </p:blipFill>
        <p:spPr>
          <a:xfrm>
            <a:off x="2221650" y="2486700"/>
            <a:ext cx="4972050" cy="2331525"/>
          </a:xfrm>
          <a:prstGeom prst="rect">
            <a:avLst/>
          </a:prstGeom>
          <a:noFill/>
          <a:ln>
            <a:noFill/>
          </a:ln>
        </p:spPr>
      </p:pic>
      <p:sp>
        <p:nvSpPr>
          <p:cNvPr id="165" name="Google Shape;165;p26"/>
          <p:cNvSpPr txBox="1"/>
          <p:nvPr/>
        </p:nvSpPr>
        <p:spPr>
          <a:xfrm>
            <a:off x="3883875" y="4818225"/>
            <a:ext cx="1647600" cy="21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Roboto"/>
                <a:ea typeface="Roboto"/>
                <a:cs typeface="Roboto"/>
                <a:sym typeface="Roboto"/>
              </a:rPr>
              <a:t>...</a:t>
            </a:r>
            <a:endParaRPr sz="17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N-Gram→ Emoji Comparison Continued...</a:t>
            </a:r>
            <a:endParaRPr/>
          </a:p>
        </p:txBody>
      </p:sp>
      <p:sp>
        <p:nvSpPr>
          <p:cNvPr id="171" name="Google Shape;171;p27"/>
          <p:cNvSpPr txBox="1"/>
          <p:nvPr>
            <p:ph idx="4294967295" type="body"/>
          </p:nvPr>
        </p:nvSpPr>
        <p:spPr>
          <a:xfrm>
            <a:off x="290475" y="1391700"/>
            <a:ext cx="8520600" cy="3665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Sent2Vec</a:t>
            </a:r>
            <a:endParaRPr sz="1400"/>
          </a:p>
          <a:p>
            <a:pPr indent="-317500" lvl="1" marL="914400" rtl="0" algn="l">
              <a:spcBef>
                <a:spcPts val="0"/>
              </a:spcBef>
              <a:spcAft>
                <a:spcPts val="0"/>
              </a:spcAft>
              <a:buSzPts val="1400"/>
              <a:buChar char="○"/>
            </a:pPr>
            <a:r>
              <a:rPr lang="en" sz="1400"/>
              <a:t>Sentence vectorization technique</a:t>
            </a:r>
            <a:endParaRPr sz="1400"/>
          </a:p>
          <a:p>
            <a:pPr indent="-317500" lvl="1" marL="914400" rtl="0" algn="l">
              <a:spcBef>
                <a:spcPts val="0"/>
              </a:spcBef>
              <a:spcAft>
                <a:spcPts val="0"/>
              </a:spcAft>
              <a:buSzPts val="1400"/>
              <a:buChar char="○"/>
            </a:pPr>
            <a:r>
              <a:rPr lang="en" sz="1400"/>
              <a:t>Translates a sentence, phrase, or word into a 700-long vector with elements from -1 - 1</a:t>
            </a:r>
            <a:endParaRPr sz="1400"/>
          </a:p>
          <a:p>
            <a:pPr indent="-317500" lvl="1" marL="914400" rtl="0" algn="l">
              <a:spcBef>
                <a:spcPts val="0"/>
              </a:spcBef>
              <a:spcAft>
                <a:spcPts val="0"/>
              </a:spcAft>
              <a:buSzPts val="1400"/>
              <a:buChar char="○"/>
            </a:pPr>
            <a:r>
              <a:rPr lang="en" sz="1400"/>
              <a:t>Embeds the semantic meaning of the sentence into a machine readable format</a:t>
            </a:r>
            <a:endParaRPr sz="1400"/>
          </a:p>
        </p:txBody>
      </p:sp>
      <p:pic>
        <p:nvPicPr>
          <p:cNvPr id="172" name="Google Shape;172;p27"/>
          <p:cNvPicPr preferRelativeResize="0"/>
          <p:nvPr/>
        </p:nvPicPr>
        <p:blipFill>
          <a:blip r:embed="rId3">
            <a:alphaModFix/>
          </a:blip>
          <a:stretch>
            <a:fillRect/>
          </a:stretch>
        </p:blipFill>
        <p:spPr>
          <a:xfrm>
            <a:off x="2383575" y="2631900"/>
            <a:ext cx="4648200" cy="1924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N-Gram→ Emoji Comparison Continued...</a:t>
            </a:r>
            <a:endParaRPr/>
          </a:p>
        </p:txBody>
      </p:sp>
      <p:sp>
        <p:nvSpPr>
          <p:cNvPr id="178" name="Google Shape;178;p28"/>
          <p:cNvSpPr txBox="1"/>
          <p:nvPr>
            <p:ph idx="4294967295" type="body"/>
          </p:nvPr>
        </p:nvSpPr>
        <p:spPr>
          <a:xfrm>
            <a:off x="290475" y="1391700"/>
            <a:ext cx="8520600" cy="3665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To find the closest emoji to a vector the following function is executed:</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We can now query our dataset like this:</a:t>
            </a:r>
            <a:endParaRPr sz="1400"/>
          </a:p>
          <a:p>
            <a:pPr indent="0" lvl="0" marL="457200" rtl="0" algn="l">
              <a:spcBef>
                <a:spcPts val="0"/>
              </a:spcBef>
              <a:spcAft>
                <a:spcPts val="0"/>
              </a:spcAft>
              <a:buNone/>
            </a:pPr>
            <a:r>
              <a:t/>
            </a:r>
            <a:endParaRPr sz="1400"/>
          </a:p>
          <a:p>
            <a:pPr indent="0" lvl="0" marL="0" rtl="0" algn="l">
              <a:spcBef>
                <a:spcPts val="1000"/>
              </a:spcBef>
              <a:spcAft>
                <a:spcPts val="1600"/>
              </a:spcAft>
              <a:buNone/>
            </a:pPr>
            <a:r>
              <a:t/>
            </a:r>
            <a:endParaRPr sz="1400"/>
          </a:p>
        </p:txBody>
      </p:sp>
      <p:sp>
        <p:nvSpPr>
          <p:cNvPr id="179" name="Google Shape;179;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0" name="Google Shape;180;p28"/>
          <p:cNvPicPr preferRelativeResize="0"/>
          <p:nvPr/>
        </p:nvPicPr>
        <p:blipFill>
          <a:blip r:embed="rId3">
            <a:alphaModFix/>
          </a:blip>
          <a:stretch>
            <a:fillRect/>
          </a:stretch>
        </p:blipFill>
        <p:spPr>
          <a:xfrm>
            <a:off x="2379757" y="4269250"/>
            <a:ext cx="4342025" cy="787550"/>
          </a:xfrm>
          <a:prstGeom prst="rect">
            <a:avLst/>
          </a:prstGeom>
          <a:noFill/>
          <a:ln>
            <a:noFill/>
          </a:ln>
        </p:spPr>
      </p:pic>
      <p:pic>
        <p:nvPicPr>
          <p:cNvPr id="181" name="Google Shape;181;p28"/>
          <p:cNvPicPr preferRelativeResize="0"/>
          <p:nvPr/>
        </p:nvPicPr>
        <p:blipFill>
          <a:blip r:embed="rId4">
            <a:alphaModFix/>
          </a:blip>
          <a:stretch>
            <a:fillRect/>
          </a:stretch>
        </p:blipFill>
        <p:spPr>
          <a:xfrm>
            <a:off x="1374975" y="1756550"/>
            <a:ext cx="5947000" cy="2103700"/>
          </a:xfrm>
          <a:prstGeom prst="rect">
            <a:avLst/>
          </a:prstGeom>
          <a:noFill/>
          <a:ln>
            <a:noFill/>
          </a:ln>
        </p:spPr>
      </p:pic>
      <p:sp>
        <p:nvSpPr>
          <p:cNvPr id="182" name="Google Shape;182;p28"/>
          <p:cNvSpPr/>
          <p:nvPr/>
        </p:nvSpPr>
        <p:spPr>
          <a:xfrm>
            <a:off x="618325" y="1721175"/>
            <a:ext cx="831900" cy="459900"/>
          </a:xfrm>
          <a:prstGeom prst="rightArrow">
            <a:avLst>
              <a:gd fmla="val 50000" name="adj1"/>
              <a:gd fmla="val 50000" name="adj2"/>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p:nvPr/>
        </p:nvSpPr>
        <p:spPr>
          <a:xfrm>
            <a:off x="929650" y="2056525"/>
            <a:ext cx="831900" cy="459900"/>
          </a:xfrm>
          <a:prstGeom prst="rightArrow">
            <a:avLst>
              <a:gd fmla="val 50000" name="adj1"/>
              <a:gd fmla="val 50000" name="adj2"/>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8"/>
          <p:cNvSpPr/>
          <p:nvPr/>
        </p:nvSpPr>
        <p:spPr>
          <a:xfrm>
            <a:off x="929650" y="2777625"/>
            <a:ext cx="831900" cy="459900"/>
          </a:xfrm>
          <a:prstGeom prst="rightArrow">
            <a:avLst>
              <a:gd fmla="val 50000" name="adj1"/>
              <a:gd fmla="val 50000" name="adj2"/>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8"/>
          <p:cNvSpPr/>
          <p:nvPr/>
        </p:nvSpPr>
        <p:spPr>
          <a:xfrm>
            <a:off x="929650" y="3448325"/>
            <a:ext cx="831900" cy="459900"/>
          </a:xfrm>
          <a:prstGeom prst="rightArrow">
            <a:avLst>
              <a:gd fmla="val 50000" name="adj1"/>
              <a:gd fmla="val 50000" name="adj2"/>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82"/>
                                        </p:tgtEl>
                                      </p:cBhvr>
                                    </p:animEffect>
                                    <p:set>
                                      <p:cBhvr>
                                        <p:cTn dur="1" fill="hold">
                                          <p:stCondLst>
                                            <p:cond delay="1000"/>
                                          </p:stCondLst>
                                        </p:cTn>
                                        <p:tgtEl>
                                          <p:spTgt spid="18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83"/>
                                        </p:tgtEl>
                                      </p:cBhvr>
                                    </p:animEffect>
                                    <p:set>
                                      <p:cBhvr>
                                        <p:cTn dur="1" fill="hold">
                                          <p:stCondLst>
                                            <p:cond delay="1000"/>
                                          </p:stCondLst>
                                        </p:cTn>
                                        <p:tgtEl>
                                          <p:spTgt spid="18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84"/>
                                        </p:tgtEl>
                                      </p:cBhvr>
                                    </p:animEffect>
                                    <p:set>
                                      <p:cBhvr>
                                        <p:cTn dur="1" fill="hold">
                                          <p:stCondLst>
                                            <p:cond delay="1000"/>
                                          </p:stCondLst>
                                        </p:cTn>
                                        <p:tgtEl>
                                          <p:spTgt spid="18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85"/>
                                        </p:tgtEl>
                                      </p:cBhvr>
                                    </p:animEffect>
                                    <p:set>
                                      <p:cBhvr>
                                        <p:cTn dur="1" fill="hold">
                                          <p:stCondLst>
                                            <p:cond delay="1000"/>
                                          </p:stCondLst>
                                        </p:cTn>
                                        <p:tgtEl>
                                          <p:spTgt spid="18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High-Level Algorithm Architecture</a:t>
            </a:r>
            <a:endParaRPr/>
          </a:p>
        </p:txBody>
      </p:sp>
      <p:pic>
        <p:nvPicPr>
          <p:cNvPr id="191" name="Google Shape;191;p29"/>
          <p:cNvPicPr preferRelativeResize="0"/>
          <p:nvPr/>
        </p:nvPicPr>
        <p:blipFill>
          <a:blip r:embed="rId3">
            <a:alphaModFix/>
          </a:blip>
          <a:stretch>
            <a:fillRect/>
          </a:stretch>
        </p:blipFill>
        <p:spPr>
          <a:xfrm>
            <a:off x="765925" y="1361050"/>
            <a:ext cx="7612154" cy="3714077"/>
          </a:xfrm>
          <a:prstGeom prst="rect">
            <a:avLst/>
          </a:prstGeom>
          <a:noFill/>
          <a:ln>
            <a:noFill/>
          </a:ln>
        </p:spPr>
      </p:pic>
      <p:pic>
        <p:nvPicPr>
          <p:cNvPr id="192" name="Google Shape;192;p29"/>
          <p:cNvPicPr preferRelativeResize="0"/>
          <p:nvPr/>
        </p:nvPicPr>
        <p:blipFill>
          <a:blip r:embed="rId4">
            <a:alphaModFix/>
          </a:blip>
          <a:stretch>
            <a:fillRect/>
          </a:stretch>
        </p:blipFill>
        <p:spPr>
          <a:xfrm>
            <a:off x="765925" y="1361049"/>
            <a:ext cx="7612098" cy="3714074"/>
          </a:xfrm>
          <a:prstGeom prst="rect">
            <a:avLst/>
          </a:prstGeom>
          <a:noFill/>
          <a:ln>
            <a:noFill/>
          </a:ln>
        </p:spPr>
      </p:pic>
      <p:sp>
        <p:nvSpPr>
          <p:cNvPr id="193" name="Google Shape;193;p29"/>
          <p:cNvSpPr/>
          <p:nvPr/>
        </p:nvSpPr>
        <p:spPr>
          <a:xfrm>
            <a:off x="861150" y="3076700"/>
            <a:ext cx="7437300" cy="13386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Translation Scoring</a:t>
            </a:r>
            <a:endParaRPr/>
          </a:p>
        </p:txBody>
      </p:sp>
      <p:sp>
        <p:nvSpPr>
          <p:cNvPr id="199" name="Google Shape;199;p30"/>
          <p:cNvSpPr txBox="1"/>
          <p:nvPr>
            <p:ph idx="4294967295" type="body"/>
          </p:nvPr>
        </p:nvSpPr>
        <p:spPr>
          <a:xfrm>
            <a:off x="290475" y="1518775"/>
            <a:ext cx="8520600" cy="3080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 score a sentence based on the sum of its parts. Meaning that the sentence’s score as a whole is an average of the cosine similarity of the n-gram → emoji pairs that make up that summary.</a:t>
            </a:r>
            <a:endParaRPr sz="1400"/>
          </a:p>
          <a:p>
            <a:pPr indent="-342900" lvl="0" marL="457200" rtl="0" algn="l">
              <a:spcBef>
                <a:spcPts val="0"/>
              </a:spcBef>
              <a:spcAft>
                <a:spcPts val="0"/>
              </a:spcAft>
              <a:buSzPts val="1800"/>
              <a:buChar char="●"/>
            </a:pPr>
            <a:r>
              <a:rPr lang="en" sz="1800"/>
              <a:t>🐩🎽💨</a:t>
            </a:r>
            <a:endParaRPr sz="1800"/>
          </a:p>
          <a:p>
            <a:pPr indent="-317500" lvl="1" marL="914400" rtl="0" algn="l">
              <a:spcBef>
                <a:spcPts val="0"/>
              </a:spcBef>
              <a:spcAft>
                <a:spcPts val="0"/>
              </a:spcAft>
              <a:buSzPts val="1400"/>
              <a:buChar char="○"/>
            </a:pPr>
            <a:r>
              <a:rPr lang="en" sz="1400"/>
              <a:t>N-grams  → “the dog”  “runs”  “fast”</a:t>
            </a:r>
            <a:endParaRPr sz="1400"/>
          </a:p>
          <a:p>
            <a:pPr indent="-317500" lvl="1" marL="914400" rtl="0" algn="l">
              <a:spcBef>
                <a:spcPts val="0"/>
              </a:spcBef>
              <a:spcAft>
                <a:spcPts val="0"/>
              </a:spcAft>
              <a:buSzPts val="1400"/>
              <a:buChar char="○"/>
            </a:pPr>
            <a:r>
              <a:rPr lang="en" sz="1400"/>
              <a:t>Emoji-grams → “dog” “run” “fast”</a:t>
            </a:r>
            <a:endParaRPr sz="1400"/>
          </a:p>
          <a:p>
            <a:pPr indent="-317500" lvl="1" marL="914400" rtl="0" algn="l">
              <a:spcBef>
                <a:spcPts val="0"/>
              </a:spcBef>
              <a:spcAft>
                <a:spcPts val="0"/>
              </a:spcAft>
              <a:buSzPts val="1400"/>
              <a:buChar char="○"/>
            </a:pPr>
            <a:r>
              <a:rPr lang="en" sz="1400"/>
              <a:t>Cosine Similarity → 0.96, 1.0, 1.0</a:t>
            </a:r>
            <a:endParaRPr sz="1400"/>
          </a:p>
          <a:p>
            <a:pPr indent="-317500" lvl="1" marL="914400" rtl="0" algn="l">
              <a:spcBef>
                <a:spcPts val="0"/>
              </a:spcBef>
              <a:spcAft>
                <a:spcPts val="0"/>
              </a:spcAft>
              <a:buSzPts val="1400"/>
              <a:buChar char="○"/>
            </a:pPr>
            <a:r>
              <a:rPr lang="en" sz="1400"/>
              <a:t>Average Cosine Similarity → 0.9844</a:t>
            </a:r>
            <a:endParaRPr sz="1400">
              <a:solidFill>
                <a:schemeClr val="dk1"/>
              </a:solidFill>
              <a:highlight>
                <a:srgbClr val="FFFFFF"/>
              </a:highlight>
            </a:endParaRPr>
          </a:p>
          <a:p>
            <a:pPr indent="-342900" lvl="0" marL="457200" marR="0" rtl="0" algn="l">
              <a:lnSpc>
                <a:spcPct val="115000"/>
              </a:lnSpc>
              <a:spcBef>
                <a:spcPts val="0"/>
              </a:spcBef>
              <a:spcAft>
                <a:spcPts val="0"/>
              </a:spcAft>
              <a:buSzPts val="1800"/>
              <a:buChar char="●"/>
            </a:pPr>
            <a:r>
              <a:rPr lang="en" sz="1800"/>
              <a:t>💭💾🐛</a:t>
            </a:r>
            <a:endParaRPr sz="1800"/>
          </a:p>
          <a:p>
            <a:pPr indent="-317500" lvl="1" marL="914400" marR="0" rtl="0" algn="l">
              <a:lnSpc>
                <a:spcPct val="115000"/>
              </a:lnSpc>
              <a:spcBef>
                <a:spcPts val="0"/>
              </a:spcBef>
              <a:spcAft>
                <a:spcPts val="0"/>
              </a:spcAft>
              <a:buSzPts val="1400"/>
              <a:buChar char="○"/>
            </a:pPr>
            <a:r>
              <a:rPr lang="en" sz="1400"/>
              <a:t>N_grams → “i think that this”  “computer”  “has a virus”</a:t>
            </a:r>
            <a:endParaRPr sz="1400"/>
          </a:p>
          <a:p>
            <a:pPr indent="-317500" lvl="1" marL="914400" marR="0" rtl="0" algn="l">
              <a:lnSpc>
                <a:spcPct val="115000"/>
              </a:lnSpc>
              <a:spcBef>
                <a:spcPts val="0"/>
              </a:spcBef>
              <a:spcAft>
                <a:spcPts val="0"/>
              </a:spcAft>
              <a:buSzPts val="1400"/>
              <a:buChar char="○"/>
            </a:pPr>
            <a:r>
              <a:rPr lang="en" sz="1400"/>
              <a:t>Emoji-grams → “think” “computer” “virus”</a:t>
            </a:r>
            <a:endParaRPr sz="1400"/>
          </a:p>
          <a:p>
            <a:pPr indent="-317500" lvl="1" marL="914400" marR="0" rtl="0" algn="l">
              <a:lnSpc>
                <a:spcPct val="115000"/>
              </a:lnSpc>
              <a:spcBef>
                <a:spcPts val="0"/>
              </a:spcBef>
              <a:spcAft>
                <a:spcPts val="0"/>
              </a:spcAft>
              <a:buSzPts val="1400"/>
              <a:buChar char="○"/>
            </a:pPr>
            <a:r>
              <a:rPr lang="en" sz="1400"/>
              <a:t>Cosine Similarity → 0.52, 1.0, 0.79</a:t>
            </a:r>
            <a:endParaRPr sz="1400"/>
          </a:p>
          <a:p>
            <a:pPr indent="-317500" lvl="1" marL="914400" marR="0" rtl="0" algn="l">
              <a:lnSpc>
                <a:spcPct val="115000"/>
              </a:lnSpc>
              <a:spcBef>
                <a:spcPts val="0"/>
              </a:spcBef>
              <a:spcAft>
                <a:spcPts val="0"/>
              </a:spcAft>
              <a:buSzPts val="1400"/>
              <a:buChar char="○"/>
            </a:pPr>
            <a:r>
              <a:rPr lang="en" sz="1400"/>
              <a:t>Average Cosine Similarity → 0.231</a:t>
            </a:r>
            <a:endParaRPr sz="1400"/>
          </a:p>
        </p:txBody>
      </p:sp>
      <p:sp>
        <p:nvSpPr>
          <p:cNvPr id="200" name="Google Shape;200;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Generation</a:t>
            </a:r>
            <a:endParaRPr/>
          </a:p>
        </p:txBody>
      </p:sp>
      <p:sp>
        <p:nvSpPr>
          <p:cNvPr id="206" name="Google Shape;206;p31"/>
          <p:cNvSpPr txBox="1"/>
          <p:nvPr>
            <p:ph idx="4294967295" type="body"/>
          </p:nvPr>
        </p:nvSpPr>
        <p:spPr>
          <a:xfrm>
            <a:off x="290475" y="1515350"/>
            <a:ext cx="8520600" cy="3084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Given a sentence, S, to summarize</a:t>
            </a:r>
            <a:endParaRPr sz="1400"/>
          </a:p>
          <a:p>
            <a:pPr indent="-317500" lvl="0" marL="457200" rtl="0" algn="l">
              <a:spcBef>
                <a:spcPts val="0"/>
              </a:spcBef>
              <a:spcAft>
                <a:spcPts val="0"/>
              </a:spcAft>
              <a:buSzPts val="1400"/>
              <a:buAutoNum type="arabicPeriod"/>
            </a:pPr>
            <a:r>
              <a:rPr lang="en" sz="1400"/>
              <a:t>Split S into every possible n-gram sequence, call that list of sequences N</a:t>
            </a:r>
            <a:endParaRPr sz="1400"/>
          </a:p>
          <a:p>
            <a:pPr indent="-317500" lvl="0" marL="457200" rtl="0" algn="l">
              <a:spcBef>
                <a:spcPts val="0"/>
              </a:spcBef>
              <a:spcAft>
                <a:spcPts val="0"/>
              </a:spcAft>
              <a:buSzPts val="1400"/>
              <a:buAutoNum type="arabicPeriod"/>
            </a:pPr>
            <a:r>
              <a:rPr lang="en" sz="1400"/>
              <a:t>For every sequence in N:</a:t>
            </a:r>
            <a:endParaRPr sz="1400"/>
          </a:p>
          <a:p>
            <a:pPr indent="-317500" lvl="1" marL="914400" rtl="0" algn="l">
              <a:spcBef>
                <a:spcPts val="0"/>
              </a:spcBef>
              <a:spcAft>
                <a:spcPts val="0"/>
              </a:spcAft>
              <a:buSzPts val="1400"/>
              <a:buAutoNum type="alphaLcPeriod"/>
            </a:pPr>
            <a:r>
              <a:rPr lang="en" sz="1400"/>
              <a:t>For every n-gram in sequence</a:t>
            </a:r>
            <a:endParaRPr sz="1400"/>
          </a:p>
          <a:p>
            <a:pPr indent="-317500" lvl="2" marL="1371600" rtl="0" algn="l">
              <a:spcBef>
                <a:spcPts val="0"/>
              </a:spcBef>
              <a:spcAft>
                <a:spcPts val="0"/>
              </a:spcAft>
              <a:buSzPts val="1400"/>
              <a:buAutoNum type="romanLcPeriod"/>
            </a:pPr>
            <a:r>
              <a:rPr lang="en" sz="1400"/>
              <a:t>Find closest emoji and add that to the summary</a:t>
            </a:r>
            <a:endParaRPr sz="1400"/>
          </a:p>
          <a:p>
            <a:pPr indent="-317500" lvl="1" marL="914400" rtl="0" algn="l">
              <a:spcBef>
                <a:spcPts val="0"/>
              </a:spcBef>
              <a:spcAft>
                <a:spcPts val="0"/>
              </a:spcAft>
              <a:buSzPts val="1400"/>
              <a:buAutoNum type="alphaLcPeriod"/>
            </a:pPr>
            <a:r>
              <a:rPr lang="en" sz="1400"/>
              <a:t>Score sequence</a:t>
            </a:r>
            <a:endParaRPr sz="1400"/>
          </a:p>
          <a:p>
            <a:pPr indent="-317500" lvl="0" marL="457200" rtl="0" algn="l">
              <a:spcBef>
                <a:spcPts val="0"/>
              </a:spcBef>
              <a:spcAft>
                <a:spcPts val="0"/>
              </a:spcAft>
              <a:buSzPts val="1400"/>
              <a:buAutoNum type="arabicPeriod"/>
            </a:pPr>
            <a:r>
              <a:rPr lang="en" sz="1400"/>
              <a:t>Return sequence in N with highest score</a:t>
            </a:r>
            <a:endParaRPr sz="1400"/>
          </a:p>
        </p:txBody>
      </p:sp>
      <p:sp>
        <p:nvSpPr>
          <p:cNvPr id="207" name="Google Shape;207;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idx="4294967295" type="body"/>
          </p:nvPr>
        </p:nvSpPr>
        <p:spPr>
          <a:xfrm>
            <a:off x="290425" y="1315325"/>
            <a:ext cx="8520600" cy="320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Introduction</a:t>
            </a:r>
            <a:endParaRPr sz="1400"/>
          </a:p>
          <a:p>
            <a:pPr indent="-317500" lvl="1" marL="914400" rtl="0" algn="l">
              <a:spcBef>
                <a:spcPts val="0"/>
              </a:spcBef>
              <a:spcAft>
                <a:spcPts val="0"/>
              </a:spcAft>
              <a:buSzPts val="1400"/>
              <a:buChar char="○"/>
            </a:pPr>
            <a:r>
              <a:rPr lang="en" sz="1400"/>
              <a:t>Problem Statement</a:t>
            </a:r>
            <a:endParaRPr sz="1400"/>
          </a:p>
          <a:p>
            <a:pPr indent="-317500" lvl="1" marL="914400" rtl="0" algn="l">
              <a:spcBef>
                <a:spcPts val="0"/>
              </a:spcBef>
              <a:spcAft>
                <a:spcPts val="0"/>
              </a:spcAft>
              <a:buSzPts val="1400"/>
              <a:buChar char="○"/>
            </a:pPr>
            <a:r>
              <a:rPr lang="en" sz="1400"/>
              <a:t>Importance of Emoji Summarization</a:t>
            </a:r>
            <a:endParaRPr sz="1400"/>
          </a:p>
          <a:p>
            <a:pPr indent="-317500" lvl="1" marL="914400" rtl="0" algn="l">
              <a:spcBef>
                <a:spcPts val="0"/>
              </a:spcBef>
              <a:spcAft>
                <a:spcPts val="0"/>
              </a:spcAft>
              <a:buSzPts val="1400"/>
              <a:buChar char="○"/>
            </a:pPr>
            <a:r>
              <a:rPr lang="en" sz="1400"/>
              <a:t>Related Work</a:t>
            </a:r>
            <a:endParaRPr sz="1400"/>
          </a:p>
          <a:p>
            <a:pPr indent="-317500" lvl="0" marL="457200" rtl="0" algn="l">
              <a:spcBef>
                <a:spcPts val="0"/>
              </a:spcBef>
              <a:spcAft>
                <a:spcPts val="0"/>
              </a:spcAft>
              <a:buSzPts val="1400"/>
              <a:buChar char="●"/>
            </a:pPr>
            <a:r>
              <a:rPr lang="en" sz="1400"/>
              <a:t>Composition of N-grams for Emoji Translation </a:t>
            </a:r>
            <a:endParaRPr sz="1400"/>
          </a:p>
          <a:p>
            <a:pPr indent="-317500" lvl="1" marL="914400" rtl="0" algn="l">
              <a:spcBef>
                <a:spcPts val="0"/>
              </a:spcBef>
              <a:spcAft>
                <a:spcPts val="0"/>
              </a:spcAft>
              <a:buSzPts val="1400"/>
              <a:buChar char="○"/>
            </a:pPr>
            <a:r>
              <a:rPr lang="en" sz="1400"/>
              <a:t>Sentence Compositions</a:t>
            </a:r>
            <a:endParaRPr sz="1400"/>
          </a:p>
          <a:p>
            <a:pPr indent="-317500" lvl="1" marL="914400" rtl="0" algn="l">
              <a:spcBef>
                <a:spcPts val="0"/>
              </a:spcBef>
              <a:spcAft>
                <a:spcPts val="0"/>
              </a:spcAft>
              <a:buSzPts val="1400"/>
              <a:buChar char="○"/>
            </a:pPr>
            <a:r>
              <a:rPr lang="en" sz="1400"/>
              <a:t>N-Gram → Emoji Comparison</a:t>
            </a:r>
            <a:endParaRPr sz="1400"/>
          </a:p>
          <a:p>
            <a:pPr indent="-317500" lvl="1" marL="914400" rtl="0" algn="l">
              <a:spcBef>
                <a:spcPts val="0"/>
              </a:spcBef>
              <a:spcAft>
                <a:spcPts val="0"/>
              </a:spcAft>
              <a:buSzPts val="1400"/>
              <a:buChar char="○"/>
            </a:pPr>
            <a:r>
              <a:rPr lang="en" sz="1400"/>
              <a:t>Translation Scoring</a:t>
            </a:r>
            <a:endParaRPr sz="1400"/>
          </a:p>
          <a:p>
            <a:pPr indent="-317500" lvl="1" marL="914400" rtl="0" algn="l">
              <a:spcBef>
                <a:spcPts val="0"/>
              </a:spcBef>
              <a:spcAft>
                <a:spcPts val="0"/>
              </a:spcAft>
              <a:buSzPts val="1400"/>
              <a:buChar char="○"/>
            </a:pPr>
            <a:r>
              <a:rPr lang="en" sz="1400"/>
              <a:t>Summary Generation</a:t>
            </a:r>
            <a:endParaRPr sz="1400"/>
          </a:p>
          <a:p>
            <a:pPr indent="-317500" lvl="0" marL="457200" rtl="0" algn="l">
              <a:spcBef>
                <a:spcPts val="0"/>
              </a:spcBef>
              <a:spcAft>
                <a:spcPts val="0"/>
              </a:spcAft>
              <a:buSzPts val="1400"/>
              <a:buChar char="●"/>
            </a:pPr>
            <a:r>
              <a:rPr lang="en" sz="1400"/>
              <a:t>Improvements to the Algorithm</a:t>
            </a:r>
            <a:endParaRPr sz="1400"/>
          </a:p>
          <a:p>
            <a:pPr indent="-317500" lvl="1" marL="914400" rtl="0" algn="l">
              <a:spcBef>
                <a:spcPts val="0"/>
              </a:spcBef>
              <a:spcAft>
                <a:spcPts val="0"/>
              </a:spcAft>
              <a:buSzPts val="1400"/>
              <a:buChar char="○"/>
            </a:pPr>
            <a:r>
              <a:rPr lang="en" sz="1400"/>
              <a:t>Dependency Tree/TF-IDF</a:t>
            </a:r>
            <a:endParaRPr sz="1400"/>
          </a:p>
          <a:p>
            <a:pPr indent="-317500" lvl="1" marL="914400" rtl="0" algn="l">
              <a:spcBef>
                <a:spcPts val="0"/>
              </a:spcBef>
              <a:spcAft>
                <a:spcPts val="0"/>
              </a:spcAft>
              <a:buSzPts val="1400"/>
              <a:buChar char="○"/>
            </a:pPr>
            <a:r>
              <a:rPr lang="en" sz="1400"/>
              <a:t>Sentiment</a:t>
            </a:r>
            <a:endParaRPr sz="1400"/>
          </a:p>
          <a:p>
            <a:pPr indent="-317500" lvl="0" marL="457200" rtl="0" algn="l">
              <a:spcBef>
                <a:spcPts val="0"/>
              </a:spcBef>
              <a:spcAft>
                <a:spcPts val="0"/>
              </a:spcAft>
              <a:buSzPts val="1400"/>
              <a:buChar char="●"/>
            </a:pPr>
            <a:r>
              <a:rPr lang="en" sz="1400"/>
              <a:t>Conclusion</a:t>
            </a:r>
            <a:endParaRPr sz="1400"/>
          </a:p>
          <a:p>
            <a:pPr indent="-317500" lvl="1" marL="914400" rtl="0" algn="l">
              <a:spcBef>
                <a:spcPts val="0"/>
              </a:spcBef>
              <a:spcAft>
                <a:spcPts val="0"/>
              </a:spcAft>
              <a:buSzPts val="1400"/>
              <a:buChar char="○"/>
            </a:pPr>
            <a:r>
              <a:rPr lang="en" sz="1400"/>
              <a:t>Results</a:t>
            </a:r>
            <a:endParaRPr sz="1400"/>
          </a:p>
          <a:p>
            <a:pPr indent="-317500" lvl="1" marL="914400" rtl="0" algn="l">
              <a:spcBef>
                <a:spcPts val="0"/>
              </a:spcBef>
              <a:spcAft>
                <a:spcPts val="0"/>
              </a:spcAft>
              <a:buSzPts val="1400"/>
              <a:buChar char="○"/>
            </a:pPr>
            <a:r>
              <a:rPr lang="en" sz="1400"/>
              <a:t>Future work</a:t>
            </a:r>
            <a:endParaRPr sz="1400"/>
          </a:p>
        </p:txBody>
      </p:sp>
      <p:sp>
        <p:nvSpPr>
          <p:cNvPr id="72" name="Google Shape;72;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73" name="Google Shape;7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Generation</a:t>
            </a:r>
            <a:endParaRPr/>
          </a:p>
        </p:txBody>
      </p:sp>
      <p:sp>
        <p:nvSpPr>
          <p:cNvPr id="213" name="Google Shape;213;p32"/>
          <p:cNvSpPr txBox="1"/>
          <p:nvPr>
            <p:ph idx="4294967295" type="body"/>
          </p:nvPr>
        </p:nvSpPr>
        <p:spPr>
          <a:xfrm>
            <a:off x="290475" y="1515350"/>
            <a:ext cx="8520600" cy="30843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t/>
            </a:r>
            <a:endParaRPr sz="1400"/>
          </a:p>
        </p:txBody>
      </p:sp>
      <p:sp>
        <p:nvSpPr>
          <p:cNvPr id="214" name="Google Shape;21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5" name="Google Shape;215;p32"/>
          <p:cNvPicPr preferRelativeResize="0"/>
          <p:nvPr/>
        </p:nvPicPr>
        <p:blipFill>
          <a:blip r:embed="rId3">
            <a:alphaModFix/>
          </a:blip>
          <a:stretch>
            <a:fillRect/>
          </a:stretch>
        </p:blipFill>
        <p:spPr>
          <a:xfrm>
            <a:off x="758438" y="1335400"/>
            <a:ext cx="7627178" cy="3721413"/>
          </a:xfrm>
          <a:prstGeom prst="rect">
            <a:avLst/>
          </a:prstGeom>
          <a:noFill/>
          <a:ln>
            <a:noFill/>
          </a:ln>
        </p:spPr>
      </p:pic>
      <p:pic>
        <p:nvPicPr>
          <p:cNvPr id="216" name="Google Shape;216;p32"/>
          <p:cNvPicPr preferRelativeResize="0"/>
          <p:nvPr/>
        </p:nvPicPr>
        <p:blipFill>
          <a:blip r:embed="rId4">
            <a:alphaModFix/>
          </a:blip>
          <a:stretch>
            <a:fillRect/>
          </a:stretch>
        </p:blipFill>
        <p:spPr>
          <a:xfrm>
            <a:off x="765925" y="1361049"/>
            <a:ext cx="7612098" cy="37140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Drawbacks with this implementation</a:t>
            </a:r>
            <a:endParaRPr/>
          </a:p>
        </p:txBody>
      </p:sp>
      <p:sp>
        <p:nvSpPr>
          <p:cNvPr id="222" name="Google Shape;222;p33"/>
          <p:cNvSpPr txBox="1"/>
          <p:nvPr>
            <p:ph idx="4294967295" type="body"/>
          </p:nvPr>
        </p:nvSpPr>
        <p:spPr>
          <a:xfrm>
            <a:off x="290475" y="1479625"/>
            <a:ext cx="8520600" cy="3120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Computationally expensive</a:t>
            </a:r>
            <a:endParaRPr sz="1400"/>
          </a:p>
          <a:p>
            <a:pPr indent="-317500" lvl="1" marL="914400" rtl="0" algn="l">
              <a:spcBef>
                <a:spcPts val="0"/>
              </a:spcBef>
              <a:spcAft>
                <a:spcPts val="0"/>
              </a:spcAft>
              <a:buSzPts val="1400"/>
              <a:buChar char="○"/>
            </a:pPr>
            <a:r>
              <a:rPr lang="en" sz="1400"/>
              <a:t>Every word doubles the number of compositions to look at</a:t>
            </a:r>
            <a:endParaRPr sz="1400"/>
          </a:p>
          <a:p>
            <a:pPr indent="-317500" lvl="1" marL="914400" rtl="0" algn="l">
              <a:spcBef>
                <a:spcPts val="0"/>
              </a:spcBef>
              <a:spcAft>
                <a:spcPts val="0"/>
              </a:spcAft>
              <a:buSzPts val="1400"/>
              <a:buChar char="○"/>
            </a:pPr>
            <a:r>
              <a:rPr lang="en" sz="1400"/>
              <a:t>2</a:t>
            </a:r>
            <a:r>
              <a:rPr baseline="30000" lang="en" sz="1400"/>
              <a:t>n-1</a:t>
            </a:r>
            <a:r>
              <a:rPr lang="en" sz="1400"/>
              <a:t> total compositions to consider, where n is the sentence length</a:t>
            </a:r>
            <a:endParaRPr sz="1400"/>
          </a:p>
          <a:p>
            <a:pPr indent="-317500" lvl="0" marL="457200" rtl="0" algn="l">
              <a:spcBef>
                <a:spcPts val="0"/>
              </a:spcBef>
              <a:spcAft>
                <a:spcPts val="0"/>
              </a:spcAft>
              <a:buSzPts val="1400"/>
              <a:buChar char="●"/>
            </a:pPr>
            <a:r>
              <a:rPr lang="en" sz="1400"/>
              <a:t>Words are variably impactful</a:t>
            </a:r>
            <a:endParaRPr sz="1400"/>
          </a:p>
          <a:p>
            <a:pPr indent="-317500" lvl="1" marL="914400" rtl="0" algn="l">
              <a:spcBef>
                <a:spcPts val="0"/>
              </a:spcBef>
              <a:spcAft>
                <a:spcPts val="0"/>
              </a:spcAft>
              <a:buSzPts val="1400"/>
              <a:buChar char="○"/>
            </a:pPr>
            <a:r>
              <a:rPr lang="en" sz="1400"/>
              <a:t>‘The’, ‘a’, ‘but’, and other similar words</a:t>
            </a:r>
            <a:endParaRPr sz="1400"/>
          </a:p>
          <a:p>
            <a:pPr indent="-317500" lvl="0" marL="457200" rtl="0" algn="l">
              <a:spcBef>
                <a:spcPts val="0"/>
              </a:spcBef>
              <a:spcAft>
                <a:spcPts val="0"/>
              </a:spcAft>
              <a:buSzPts val="1400"/>
              <a:buChar char="●"/>
            </a:pPr>
            <a:r>
              <a:rPr lang="en" sz="1400"/>
              <a:t>Little to no context</a:t>
            </a:r>
            <a:endParaRPr sz="1400"/>
          </a:p>
          <a:p>
            <a:pPr indent="-323850" lvl="1" marL="914400" rtl="0" algn="l">
              <a:spcBef>
                <a:spcPts val="0"/>
              </a:spcBef>
              <a:spcAft>
                <a:spcPts val="0"/>
              </a:spcAft>
              <a:buSzPts val="1500"/>
              <a:buChar char="○"/>
            </a:pPr>
            <a:r>
              <a:rPr lang="en" sz="1500"/>
              <a:t>🐶🌭🐶</a:t>
            </a:r>
            <a:endParaRPr sz="1500"/>
          </a:p>
          <a:p>
            <a:pPr indent="-317500" lvl="2" marL="1371600" rtl="0" algn="l">
              <a:spcBef>
                <a:spcPts val="0"/>
              </a:spcBef>
              <a:spcAft>
                <a:spcPts val="0"/>
              </a:spcAft>
              <a:buSzPts val="1400"/>
              <a:buChar char="■"/>
            </a:pPr>
            <a:r>
              <a:rPr lang="en" sz="1400"/>
              <a:t>“A dog eats a treat while another dog watches.”</a:t>
            </a:r>
            <a:endParaRPr sz="1400"/>
          </a:p>
          <a:p>
            <a:pPr indent="-317500" lvl="2" marL="1371600" rtl="0" algn="l">
              <a:spcBef>
                <a:spcPts val="0"/>
              </a:spcBef>
              <a:spcAft>
                <a:spcPts val="0"/>
              </a:spcAft>
              <a:buSzPts val="1400"/>
              <a:buChar char="■"/>
            </a:pPr>
            <a:r>
              <a:rPr lang="en" sz="1400"/>
              <a:t>“A dog steals the food of the dog.”</a:t>
            </a:r>
            <a:endParaRPr sz="1400"/>
          </a:p>
          <a:p>
            <a:pPr indent="-317500" lvl="2" marL="1371600" rtl="0" algn="l">
              <a:spcBef>
                <a:spcPts val="0"/>
              </a:spcBef>
              <a:spcAft>
                <a:spcPts val="0"/>
              </a:spcAft>
              <a:buSzPts val="1400"/>
              <a:buChar char="■"/>
            </a:pPr>
            <a:r>
              <a:rPr lang="en" sz="1400"/>
              <a:t>“A dog shares his snack with a dog.”</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Addressing the issues</a:t>
            </a:r>
            <a:endParaRPr/>
          </a:p>
        </p:txBody>
      </p:sp>
      <p:sp>
        <p:nvSpPr>
          <p:cNvPr id="228" name="Google Shape;228;p34"/>
          <p:cNvSpPr txBox="1"/>
          <p:nvPr>
            <p:ph idx="4294967295" type="body"/>
          </p:nvPr>
        </p:nvSpPr>
        <p:spPr>
          <a:xfrm>
            <a:off x="290475" y="1542275"/>
            <a:ext cx="8520600" cy="3057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Computationally expensive</a:t>
            </a:r>
            <a:endParaRPr sz="1400"/>
          </a:p>
          <a:p>
            <a:pPr indent="-317500" lvl="1" marL="914400" rtl="0" algn="l">
              <a:spcBef>
                <a:spcPts val="0"/>
              </a:spcBef>
              <a:spcAft>
                <a:spcPts val="0"/>
              </a:spcAft>
              <a:buSzPts val="1400"/>
              <a:buChar char="○"/>
            </a:pPr>
            <a:r>
              <a:rPr lang="en" sz="1400"/>
              <a:t>Don’t look at every possible combination</a:t>
            </a:r>
            <a:endParaRPr sz="1400"/>
          </a:p>
          <a:p>
            <a:pPr indent="-317500" lvl="1" marL="914400" rtl="0" algn="l">
              <a:spcBef>
                <a:spcPts val="0"/>
              </a:spcBef>
              <a:spcAft>
                <a:spcPts val="0"/>
              </a:spcAft>
              <a:buSzPts val="1400"/>
              <a:buChar char="○"/>
            </a:pPr>
            <a:r>
              <a:rPr lang="en" sz="1400"/>
              <a:t>The natural parts of speech offer an intuitive approach to grouping a sentence</a:t>
            </a:r>
            <a:endParaRPr sz="1400"/>
          </a:p>
          <a:p>
            <a:pPr indent="-317500" lvl="0" marL="457200" rtl="0" algn="l">
              <a:spcBef>
                <a:spcPts val="0"/>
              </a:spcBef>
              <a:spcAft>
                <a:spcPts val="0"/>
              </a:spcAft>
              <a:buSzPts val="1400"/>
              <a:buChar char="●"/>
            </a:pPr>
            <a:r>
              <a:rPr lang="en" sz="1400"/>
              <a:t>Variable importance of words</a:t>
            </a:r>
            <a:endParaRPr sz="1400"/>
          </a:p>
          <a:p>
            <a:pPr indent="-317500" lvl="1" marL="914400" rtl="0" algn="l">
              <a:spcBef>
                <a:spcPts val="0"/>
              </a:spcBef>
              <a:spcAft>
                <a:spcPts val="0"/>
              </a:spcAft>
              <a:buSzPts val="1400"/>
              <a:buChar char="○"/>
            </a:pPr>
            <a:r>
              <a:rPr lang="en" sz="1400"/>
              <a:t>Maybe if we could weigh the relative importance of words, we could more fairly score…?</a:t>
            </a:r>
            <a:endParaRPr sz="1400"/>
          </a:p>
          <a:p>
            <a:pPr indent="-317500" lvl="1" marL="914400" rtl="0" algn="l">
              <a:spcBef>
                <a:spcPts val="0"/>
              </a:spcBef>
              <a:spcAft>
                <a:spcPts val="0"/>
              </a:spcAft>
              <a:buSzPts val="1400"/>
              <a:buChar char="○"/>
            </a:pPr>
            <a:r>
              <a:rPr lang="en" sz="1400"/>
              <a:t>Inspiration from the automatic text summarization techniques that we considered years ago</a:t>
            </a:r>
            <a:endParaRPr sz="1400"/>
          </a:p>
          <a:p>
            <a:pPr indent="-317500" lvl="0" marL="457200" rtl="0" algn="l">
              <a:spcBef>
                <a:spcPts val="0"/>
              </a:spcBef>
              <a:spcAft>
                <a:spcPts val="0"/>
              </a:spcAft>
              <a:buSzPts val="1400"/>
              <a:buChar char="●"/>
            </a:pPr>
            <a:r>
              <a:rPr lang="en" sz="1400"/>
              <a:t>Context</a:t>
            </a:r>
            <a:endParaRPr sz="1400"/>
          </a:p>
          <a:p>
            <a:pPr indent="-317500" lvl="1" marL="914400" rtl="0" algn="l">
              <a:spcBef>
                <a:spcPts val="0"/>
              </a:spcBef>
              <a:spcAft>
                <a:spcPts val="0"/>
              </a:spcAft>
              <a:buSzPts val="1400"/>
              <a:buChar char="○"/>
            </a:pPr>
            <a:r>
              <a:rPr lang="en" sz="1400"/>
              <a:t>More important for human translators</a:t>
            </a:r>
            <a:endParaRPr sz="1400"/>
          </a:p>
          <a:p>
            <a:pPr indent="-317500" lvl="1" marL="914400" rtl="0" algn="l">
              <a:spcBef>
                <a:spcPts val="0"/>
              </a:spcBef>
              <a:spcAft>
                <a:spcPts val="0"/>
              </a:spcAft>
              <a:buSzPts val="1400"/>
              <a:buChar char="○"/>
            </a:pPr>
            <a:r>
              <a:rPr lang="en" sz="1400"/>
              <a:t>Sentiment analysis - the feeling of a sentence - as an initial attempt</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High-Level Algorithm Architecture</a:t>
            </a:r>
            <a:endParaRPr/>
          </a:p>
        </p:txBody>
      </p:sp>
      <p:pic>
        <p:nvPicPr>
          <p:cNvPr id="234" name="Google Shape;234;p35"/>
          <p:cNvPicPr preferRelativeResize="0"/>
          <p:nvPr/>
        </p:nvPicPr>
        <p:blipFill>
          <a:blip r:embed="rId3">
            <a:alphaModFix/>
          </a:blip>
          <a:stretch>
            <a:fillRect/>
          </a:stretch>
        </p:blipFill>
        <p:spPr>
          <a:xfrm>
            <a:off x="765925" y="1361050"/>
            <a:ext cx="7612154" cy="3714077"/>
          </a:xfrm>
          <a:prstGeom prst="rect">
            <a:avLst/>
          </a:prstGeom>
          <a:noFill/>
          <a:ln>
            <a:noFill/>
          </a:ln>
        </p:spPr>
      </p:pic>
      <p:pic>
        <p:nvPicPr>
          <p:cNvPr id="235" name="Google Shape;235;p35"/>
          <p:cNvPicPr preferRelativeResize="0"/>
          <p:nvPr/>
        </p:nvPicPr>
        <p:blipFill>
          <a:blip r:embed="rId4">
            <a:alphaModFix/>
          </a:blip>
          <a:stretch>
            <a:fillRect/>
          </a:stretch>
        </p:blipFill>
        <p:spPr>
          <a:xfrm>
            <a:off x="765925" y="1361049"/>
            <a:ext cx="7612098" cy="3714074"/>
          </a:xfrm>
          <a:prstGeom prst="rect">
            <a:avLst/>
          </a:prstGeom>
          <a:noFill/>
          <a:ln>
            <a:noFill/>
          </a:ln>
        </p:spPr>
      </p:pic>
      <p:sp>
        <p:nvSpPr>
          <p:cNvPr id="236" name="Google Shape;236;p35"/>
          <p:cNvSpPr/>
          <p:nvPr/>
        </p:nvSpPr>
        <p:spPr>
          <a:xfrm>
            <a:off x="861150" y="3076700"/>
            <a:ext cx="7437300" cy="13386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Tf-idf to high level considerations go here</a:t>
            </a:r>
            <a:endParaRPr/>
          </a:p>
        </p:txBody>
      </p:sp>
      <p:sp>
        <p:nvSpPr>
          <p:cNvPr id="242" name="Google Shape;242;p36"/>
          <p:cNvSpPr txBox="1"/>
          <p:nvPr/>
        </p:nvSpPr>
        <p:spPr>
          <a:xfrm>
            <a:off x="764425" y="1581675"/>
            <a:ext cx="5855100" cy="6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Made a mistake and need to fix it. Fixing other end first before I write.</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High-Level Algorithm Architecture</a:t>
            </a:r>
            <a:endParaRPr/>
          </a:p>
        </p:txBody>
      </p:sp>
      <p:pic>
        <p:nvPicPr>
          <p:cNvPr id="248" name="Google Shape;248;p37"/>
          <p:cNvPicPr preferRelativeResize="0"/>
          <p:nvPr/>
        </p:nvPicPr>
        <p:blipFill>
          <a:blip r:embed="rId3">
            <a:alphaModFix/>
          </a:blip>
          <a:stretch>
            <a:fillRect/>
          </a:stretch>
        </p:blipFill>
        <p:spPr>
          <a:xfrm>
            <a:off x="765925" y="1361050"/>
            <a:ext cx="7612154" cy="3714077"/>
          </a:xfrm>
          <a:prstGeom prst="rect">
            <a:avLst/>
          </a:prstGeom>
          <a:noFill/>
          <a:ln>
            <a:noFill/>
          </a:ln>
        </p:spPr>
      </p:pic>
      <p:pic>
        <p:nvPicPr>
          <p:cNvPr id="249" name="Google Shape;249;p37"/>
          <p:cNvPicPr preferRelativeResize="0"/>
          <p:nvPr/>
        </p:nvPicPr>
        <p:blipFill>
          <a:blip r:embed="rId4">
            <a:alphaModFix/>
          </a:blip>
          <a:stretch>
            <a:fillRect/>
          </a:stretch>
        </p:blipFill>
        <p:spPr>
          <a:xfrm>
            <a:off x="765925" y="1361049"/>
            <a:ext cx="7612098" cy="3714074"/>
          </a:xfrm>
          <a:prstGeom prst="rect">
            <a:avLst/>
          </a:prstGeom>
          <a:noFill/>
          <a:ln>
            <a:noFill/>
          </a:ln>
        </p:spPr>
      </p:pic>
      <p:sp>
        <p:nvSpPr>
          <p:cNvPr id="250" name="Google Shape;250;p37"/>
          <p:cNvSpPr/>
          <p:nvPr/>
        </p:nvSpPr>
        <p:spPr>
          <a:xfrm>
            <a:off x="2849675" y="1734550"/>
            <a:ext cx="3538500" cy="7515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 Dependency Tree N-Gram Generation</a:t>
            </a:r>
            <a:endParaRPr/>
          </a:p>
        </p:txBody>
      </p:sp>
      <p:sp>
        <p:nvSpPr>
          <p:cNvPr id="256" name="Google Shape;256;p38"/>
          <p:cNvSpPr txBox="1"/>
          <p:nvPr>
            <p:ph idx="4294967295" type="body"/>
          </p:nvPr>
        </p:nvSpPr>
        <p:spPr>
          <a:xfrm>
            <a:off x="290475" y="1510950"/>
            <a:ext cx="8520600" cy="3088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Sentences can be turned into a tree-like structure based on the syntactic dependencies.</a:t>
            </a:r>
            <a:endParaRPr sz="1400"/>
          </a:p>
          <a:p>
            <a:pPr indent="-317500" lvl="0" marL="457200" rtl="0" algn="l">
              <a:spcBef>
                <a:spcPts val="0"/>
              </a:spcBef>
              <a:spcAft>
                <a:spcPts val="0"/>
              </a:spcAft>
              <a:buSzPts val="1400"/>
              <a:buChar char="●"/>
            </a:pPr>
            <a:r>
              <a:rPr lang="en" sz="1400"/>
              <a:t>Given that tree we can collapse it down to produce the n-grams from all the remaining nodes</a:t>
            </a:r>
            <a:endParaRPr sz="1400"/>
          </a:p>
          <a:p>
            <a:pPr indent="-317500" lvl="1" marL="914400" rtl="0" algn="l">
              <a:spcBef>
                <a:spcPts val="0"/>
              </a:spcBef>
              <a:spcAft>
                <a:spcPts val="0"/>
              </a:spcAft>
              <a:buSzPts val="1400"/>
              <a:buChar char="○"/>
            </a:pPr>
            <a:r>
              <a:rPr lang="en" sz="1400"/>
              <a:t>We collapse based on two rules:</a:t>
            </a:r>
            <a:endParaRPr sz="1400"/>
          </a:p>
          <a:p>
            <a:pPr indent="-317500" lvl="0" marL="1371600" rtl="0" algn="l">
              <a:spcBef>
                <a:spcPts val="0"/>
              </a:spcBef>
              <a:spcAft>
                <a:spcPts val="0"/>
              </a:spcAft>
              <a:buSzPts val="1400"/>
              <a:buAutoNum type="arabicPeriod"/>
            </a:pPr>
            <a:r>
              <a:rPr lang="en" sz="1400"/>
              <a:t>If there is a node-to-node relationship with only one child we combine them</a:t>
            </a:r>
            <a:endParaRPr sz="1400"/>
          </a:p>
          <a:p>
            <a:pPr indent="-317500" lvl="0" marL="1371600" rtl="0" algn="l">
              <a:spcBef>
                <a:spcPts val="0"/>
              </a:spcBef>
              <a:spcAft>
                <a:spcPts val="0"/>
              </a:spcAft>
              <a:buSzPts val="1400"/>
              <a:buAutoNum type="arabicPeriod"/>
            </a:pPr>
            <a:r>
              <a:rPr lang="en" sz="1400"/>
              <a:t>If there are two or more leafs on the same level we combine them</a:t>
            </a:r>
            <a:endParaRPr sz="1400"/>
          </a:p>
          <a:p>
            <a:pPr indent="-317500" lvl="0" marL="457200" rtl="0" algn="l">
              <a:spcBef>
                <a:spcPts val="0"/>
              </a:spcBef>
              <a:spcAft>
                <a:spcPts val="0"/>
              </a:spcAft>
              <a:buSzPts val="1400"/>
              <a:buChar char="●"/>
            </a:pPr>
            <a:r>
              <a:rPr lang="en" sz="1400"/>
              <a:t>Pros</a:t>
            </a:r>
            <a:endParaRPr sz="1400"/>
          </a:p>
          <a:p>
            <a:pPr indent="-317500" lvl="1" marL="914400" rtl="0" algn="l">
              <a:spcBef>
                <a:spcPts val="0"/>
              </a:spcBef>
              <a:spcAft>
                <a:spcPts val="0"/>
              </a:spcAft>
              <a:buSzPts val="1400"/>
              <a:buChar char="○"/>
            </a:pPr>
            <a:r>
              <a:rPr lang="en" sz="1400"/>
              <a:t>Faster than the exhaustive search</a:t>
            </a:r>
            <a:endParaRPr sz="1400"/>
          </a:p>
          <a:p>
            <a:pPr indent="-317500" lvl="1" marL="914400" rtl="0" algn="l">
              <a:spcBef>
                <a:spcPts val="0"/>
              </a:spcBef>
              <a:spcAft>
                <a:spcPts val="0"/>
              </a:spcAft>
              <a:buSzPts val="1400"/>
              <a:buChar char="○"/>
            </a:pPr>
            <a:r>
              <a:rPr lang="en" sz="1400"/>
              <a:t>Uses contextual information from the sentence to generate the n-grams</a:t>
            </a:r>
            <a:endParaRPr sz="1400"/>
          </a:p>
          <a:p>
            <a:pPr indent="-317500" lvl="0" marL="457200" rtl="0" algn="l">
              <a:spcBef>
                <a:spcPts val="0"/>
              </a:spcBef>
              <a:spcAft>
                <a:spcPts val="0"/>
              </a:spcAft>
              <a:buSzPts val="1400"/>
              <a:buChar char="●"/>
            </a:pPr>
            <a:r>
              <a:rPr lang="en" sz="1400"/>
              <a:t>Cons</a:t>
            </a:r>
            <a:endParaRPr sz="1400"/>
          </a:p>
          <a:p>
            <a:pPr indent="-317500" lvl="1" marL="914400" rtl="0" algn="l">
              <a:spcBef>
                <a:spcPts val="0"/>
              </a:spcBef>
              <a:spcAft>
                <a:spcPts val="0"/>
              </a:spcAft>
              <a:buSzPts val="1400"/>
              <a:buChar char="○"/>
            </a:pPr>
            <a:r>
              <a:rPr lang="en" sz="1400"/>
              <a:t>Relies on proper part of speech tagging </a:t>
            </a:r>
            <a:endParaRPr sz="1400"/>
          </a:p>
        </p:txBody>
      </p:sp>
      <p:sp>
        <p:nvSpPr>
          <p:cNvPr id="257" name="Google Shape;257;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Dependency Trees</a:t>
            </a:r>
            <a:endParaRPr/>
          </a:p>
        </p:txBody>
      </p:sp>
      <p:sp>
        <p:nvSpPr>
          <p:cNvPr id="263" name="Google Shape;263;p39"/>
          <p:cNvSpPr txBox="1"/>
          <p:nvPr>
            <p:ph idx="4294967295" type="body"/>
          </p:nvPr>
        </p:nvSpPr>
        <p:spPr>
          <a:xfrm>
            <a:off x="1915550" y="4210225"/>
            <a:ext cx="6059700" cy="4962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1800"/>
              <a:t>“I finished the homework just before the class started.”</a:t>
            </a:r>
            <a:endParaRPr sz="1800"/>
          </a:p>
        </p:txBody>
      </p:sp>
      <p:pic>
        <p:nvPicPr>
          <p:cNvPr id="264" name="Google Shape;264;p39"/>
          <p:cNvPicPr preferRelativeResize="0"/>
          <p:nvPr/>
        </p:nvPicPr>
        <p:blipFill rotWithShape="1">
          <a:blip r:embed="rId3">
            <a:alphaModFix/>
          </a:blip>
          <a:srcRect b="21014" l="17306" r="18285" t="23436"/>
          <a:stretch/>
        </p:blipFill>
        <p:spPr>
          <a:xfrm>
            <a:off x="1915475" y="1323200"/>
            <a:ext cx="6059851" cy="29397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0" name="Google Shape;270;p40"/>
          <p:cNvPicPr preferRelativeResize="0"/>
          <p:nvPr/>
        </p:nvPicPr>
        <p:blipFill>
          <a:blip r:embed="rId3">
            <a:alphaModFix/>
          </a:blip>
          <a:stretch>
            <a:fillRect/>
          </a:stretch>
        </p:blipFill>
        <p:spPr>
          <a:xfrm>
            <a:off x="2137250" y="1272225"/>
            <a:ext cx="4869500" cy="2751450"/>
          </a:xfrm>
          <a:prstGeom prst="rect">
            <a:avLst/>
          </a:prstGeom>
          <a:noFill/>
          <a:ln>
            <a:noFill/>
          </a:ln>
        </p:spPr>
      </p:pic>
      <p:sp>
        <p:nvSpPr>
          <p:cNvPr id="271" name="Google Shape;271;p4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Child Collapse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7" name="Google Shape;277;p41"/>
          <p:cNvPicPr preferRelativeResize="0"/>
          <p:nvPr/>
        </p:nvPicPr>
        <p:blipFill>
          <a:blip r:embed="rId3">
            <a:alphaModFix/>
          </a:blip>
          <a:stretch>
            <a:fillRect/>
          </a:stretch>
        </p:blipFill>
        <p:spPr>
          <a:xfrm>
            <a:off x="2061048" y="1272223"/>
            <a:ext cx="4958527" cy="2751450"/>
          </a:xfrm>
          <a:prstGeom prst="rect">
            <a:avLst/>
          </a:prstGeom>
          <a:noFill/>
          <a:ln>
            <a:noFill/>
          </a:ln>
        </p:spPr>
      </p:pic>
      <p:sp>
        <p:nvSpPr>
          <p:cNvPr id="278" name="Google Shape;278;p4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Child Collapse Continued...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79" name="Google Shape;79;p15"/>
          <p:cNvSpPr txBox="1"/>
          <p:nvPr>
            <p:ph idx="4294967295" type="body"/>
          </p:nvPr>
        </p:nvSpPr>
        <p:spPr>
          <a:xfrm>
            <a:off x="290475" y="1391625"/>
            <a:ext cx="8520600" cy="320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Research Question</a:t>
            </a:r>
            <a:r>
              <a:rPr lang="en" sz="1400"/>
              <a:t>: Can we effectively summarize sentences using emojis through the use of vector embeddings to produce meaningful results?</a:t>
            </a:r>
            <a:endParaRPr sz="1400"/>
          </a:p>
          <a:p>
            <a:pPr indent="-317500" lvl="0" marL="457200" rtl="0" algn="l">
              <a:spcBef>
                <a:spcPts val="0"/>
              </a:spcBef>
              <a:spcAft>
                <a:spcPts val="0"/>
              </a:spcAft>
              <a:buSzPts val="1400"/>
              <a:buChar char="●"/>
            </a:pPr>
            <a:r>
              <a:rPr lang="en" sz="1400"/>
              <a:t>Not a complete one-to-one mapping of words to emojis</a:t>
            </a:r>
            <a:endParaRPr sz="1400"/>
          </a:p>
          <a:p>
            <a:pPr indent="-317500" lvl="1" marL="914400" rtl="0" algn="l">
              <a:spcBef>
                <a:spcPts val="0"/>
              </a:spcBef>
              <a:spcAft>
                <a:spcPts val="0"/>
              </a:spcAft>
              <a:buSzPts val="1400"/>
              <a:buChar char="○"/>
            </a:pPr>
            <a:r>
              <a:rPr lang="en" sz="1400"/>
              <a:t>Capture ‘essence’ of several words</a:t>
            </a:r>
            <a:endParaRPr sz="1400"/>
          </a:p>
          <a:p>
            <a:pPr indent="-317500" lvl="0" marL="457200" rtl="0" algn="l">
              <a:spcBef>
                <a:spcPts val="0"/>
              </a:spcBef>
              <a:spcAft>
                <a:spcPts val="0"/>
              </a:spcAft>
              <a:buSzPts val="1400"/>
              <a:buChar char="●"/>
            </a:pPr>
            <a:r>
              <a:rPr lang="en" sz="1400"/>
              <a:t>Some examples of what we would like:</a:t>
            </a:r>
            <a:endParaRPr sz="1400"/>
          </a:p>
          <a:p>
            <a:pPr indent="-317500" lvl="1" marL="914400" rtl="0" algn="l">
              <a:spcBef>
                <a:spcPts val="0"/>
              </a:spcBef>
              <a:spcAft>
                <a:spcPts val="0"/>
              </a:spcAft>
              <a:buSzPts val="1400"/>
              <a:buChar char="○"/>
            </a:pPr>
            <a:r>
              <a:rPr lang="en" sz="1400"/>
              <a:t> My dog can run so fast → </a:t>
            </a:r>
            <a:r>
              <a:rPr lang="en" sz="1900"/>
              <a:t>🐕🏃💨</a:t>
            </a:r>
            <a:endParaRPr sz="1900">
              <a:solidFill>
                <a:srgbClr val="222222"/>
              </a:solidFill>
              <a:highlight>
                <a:schemeClr val="lt1"/>
              </a:highlight>
              <a:latin typeface="Roboto"/>
              <a:ea typeface="Roboto"/>
              <a:cs typeface="Roboto"/>
              <a:sym typeface="Roboto"/>
            </a:endParaRPr>
          </a:p>
          <a:p>
            <a:pPr indent="-317500" lvl="1" marL="914400" rtl="0" algn="l">
              <a:spcBef>
                <a:spcPts val="0"/>
              </a:spcBef>
              <a:spcAft>
                <a:spcPts val="0"/>
              </a:spcAft>
              <a:buSzPts val="1400"/>
              <a:buChar char="○"/>
            </a:pPr>
            <a:r>
              <a:rPr lang="en" sz="1400"/>
              <a:t>I’m thinking that this computer has a virus → </a:t>
            </a:r>
            <a:r>
              <a:rPr lang="en" sz="1900"/>
              <a:t>🤔🖥️🦠</a:t>
            </a:r>
            <a:endParaRPr sz="1900"/>
          </a:p>
        </p:txBody>
      </p:sp>
      <p:sp>
        <p:nvSpPr>
          <p:cNvPr id="80" name="Google Shape;8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4" name="Google Shape;284;p42"/>
          <p:cNvPicPr preferRelativeResize="0"/>
          <p:nvPr/>
        </p:nvPicPr>
        <p:blipFill>
          <a:blip r:embed="rId3">
            <a:alphaModFix/>
          </a:blip>
          <a:stretch>
            <a:fillRect/>
          </a:stretch>
        </p:blipFill>
        <p:spPr>
          <a:xfrm>
            <a:off x="2061048" y="1272224"/>
            <a:ext cx="4958525" cy="2751438"/>
          </a:xfrm>
          <a:prstGeom prst="rect">
            <a:avLst/>
          </a:prstGeom>
          <a:noFill/>
          <a:ln>
            <a:noFill/>
          </a:ln>
        </p:spPr>
      </p:pic>
      <p:sp>
        <p:nvSpPr>
          <p:cNvPr id="285" name="Google Shape;285;p4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Neighbor Collapse...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1" name="Google Shape;291;p43"/>
          <p:cNvPicPr preferRelativeResize="0"/>
          <p:nvPr/>
        </p:nvPicPr>
        <p:blipFill>
          <a:blip r:embed="rId3">
            <a:alphaModFix/>
          </a:blip>
          <a:stretch>
            <a:fillRect/>
          </a:stretch>
        </p:blipFill>
        <p:spPr>
          <a:xfrm>
            <a:off x="2061051" y="1272225"/>
            <a:ext cx="4651716" cy="2751425"/>
          </a:xfrm>
          <a:prstGeom prst="rect">
            <a:avLst/>
          </a:prstGeom>
          <a:noFill/>
          <a:ln>
            <a:noFill/>
          </a:ln>
        </p:spPr>
      </p:pic>
      <p:sp>
        <p:nvSpPr>
          <p:cNvPr id="292" name="Google Shape;292;p4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Neighbor Collapse Continued...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4"/>
          <p:cNvSpPr txBox="1"/>
          <p:nvPr>
            <p:ph type="title"/>
          </p:nvPr>
        </p:nvSpPr>
        <p:spPr>
          <a:xfrm>
            <a:off x="311700" y="1642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 Dependency Tree N-Gram Generation Continued...</a:t>
            </a:r>
            <a:endParaRPr/>
          </a:p>
          <a:p>
            <a:pPr indent="0" lvl="0" marL="0" rtl="0" algn="l">
              <a:spcBef>
                <a:spcPts val="0"/>
              </a:spcBef>
              <a:spcAft>
                <a:spcPts val="0"/>
              </a:spcAft>
              <a:buNone/>
            </a:pPr>
            <a:r>
              <a:t/>
            </a:r>
            <a:endParaRPr/>
          </a:p>
        </p:txBody>
      </p:sp>
      <p:pic>
        <p:nvPicPr>
          <p:cNvPr id="298" name="Google Shape;298;p44"/>
          <p:cNvPicPr preferRelativeResize="0"/>
          <p:nvPr/>
        </p:nvPicPr>
        <p:blipFill>
          <a:blip r:embed="rId3">
            <a:alphaModFix/>
          </a:blip>
          <a:stretch>
            <a:fillRect/>
          </a:stretch>
        </p:blipFill>
        <p:spPr>
          <a:xfrm>
            <a:off x="152400" y="1336225"/>
            <a:ext cx="8839197" cy="376297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High-Level Algorithm Architecture</a:t>
            </a:r>
            <a:endParaRPr/>
          </a:p>
        </p:txBody>
      </p:sp>
      <p:pic>
        <p:nvPicPr>
          <p:cNvPr id="304" name="Google Shape;304;p45"/>
          <p:cNvPicPr preferRelativeResize="0"/>
          <p:nvPr/>
        </p:nvPicPr>
        <p:blipFill>
          <a:blip r:embed="rId3">
            <a:alphaModFix/>
          </a:blip>
          <a:stretch>
            <a:fillRect/>
          </a:stretch>
        </p:blipFill>
        <p:spPr>
          <a:xfrm>
            <a:off x="765925" y="1361050"/>
            <a:ext cx="7612154" cy="3714077"/>
          </a:xfrm>
          <a:prstGeom prst="rect">
            <a:avLst/>
          </a:prstGeom>
          <a:noFill/>
          <a:ln>
            <a:noFill/>
          </a:ln>
        </p:spPr>
      </p:pic>
      <p:sp>
        <p:nvSpPr>
          <p:cNvPr id="305" name="Google Shape;305;p45"/>
          <p:cNvSpPr/>
          <p:nvPr/>
        </p:nvSpPr>
        <p:spPr>
          <a:xfrm>
            <a:off x="4227550" y="4454575"/>
            <a:ext cx="696600" cy="4662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a:t>
            </a:r>
            <a:endParaRPr/>
          </a:p>
        </p:txBody>
      </p:sp>
      <p:sp>
        <p:nvSpPr>
          <p:cNvPr id="311" name="Google Shape;311;p46"/>
          <p:cNvSpPr txBox="1"/>
          <p:nvPr>
            <p:ph idx="4294967295" type="body"/>
          </p:nvPr>
        </p:nvSpPr>
        <p:spPr>
          <a:xfrm>
            <a:off x="0" y="1281550"/>
            <a:ext cx="4733100" cy="3084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Initially, just a table</a:t>
            </a:r>
            <a:endParaRPr sz="1400"/>
          </a:p>
          <a:p>
            <a:pPr indent="-317500" lvl="1" marL="914400" rtl="0" algn="l">
              <a:spcBef>
                <a:spcPts val="0"/>
              </a:spcBef>
              <a:spcAft>
                <a:spcPts val="0"/>
              </a:spcAft>
              <a:buSzPts val="1400"/>
              <a:buChar char="○"/>
            </a:pPr>
            <a:r>
              <a:rPr lang="en" sz="1400"/>
              <a:t>Score a sentence using TextBlob</a:t>
            </a:r>
            <a:endParaRPr sz="1400"/>
          </a:p>
          <a:p>
            <a:pPr indent="-317500" lvl="1" marL="914400" rtl="0" algn="l">
              <a:spcBef>
                <a:spcPts val="0"/>
              </a:spcBef>
              <a:spcAft>
                <a:spcPts val="0"/>
              </a:spcAft>
              <a:buSzPts val="1400"/>
              <a:buChar char="○"/>
            </a:pPr>
            <a:r>
              <a:rPr lang="en" sz="1400"/>
              <a:t>Pull an emoji from a table</a:t>
            </a:r>
            <a:endParaRPr sz="1400"/>
          </a:p>
          <a:p>
            <a:pPr indent="-317500" lvl="0" marL="457200" rtl="0" algn="l">
              <a:spcBef>
                <a:spcPts val="0"/>
              </a:spcBef>
              <a:spcAft>
                <a:spcPts val="0"/>
              </a:spcAft>
              <a:buSzPts val="1400"/>
              <a:buChar char="●"/>
            </a:pPr>
            <a:r>
              <a:rPr lang="en" sz="1400"/>
              <a:t>Iteration 2:</a:t>
            </a:r>
            <a:endParaRPr sz="1400"/>
          </a:p>
          <a:p>
            <a:pPr indent="-317500" lvl="1" marL="914400" rtl="0" algn="l">
              <a:spcBef>
                <a:spcPts val="0"/>
              </a:spcBef>
              <a:spcAft>
                <a:spcPts val="0"/>
              </a:spcAft>
              <a:buSzPts val="1400"/>
              <a:buChar char="○"/>
            </a:pPr>
            <a:r>
              <a:rPr lang="en" sz="1400"/>
              <a:t>Use twitter’s API to find tweets containing each emoji</a:t>
            </a:r>
            <a:endParaRPr sz="1400"/>
          </a:p>
          <a:p>
            <a:pPr indent="-317500" lvl="1" marL="914400" rtl="0" algn="l">
              <a:spcBef>
                <a:spcPts val="0"/>
              </a:spcBef>
              <a:spcAft>
                <a:spcPts val="0"/>
              </a:spcAft>
              <a:buSzPts val="1400"/>
              <a:buChar char="○"/>
            </a:pPr>
            <a:r>
              <a:rPr lang="en" sz="1400"/>
              <a:t>Run each tweet through TextBlob</a:t>
            </a:r>
            <a:endParaRPr sz="1400"/>
          </a:p>
          <a:p>
            <a:pPr indent="-317500" lvl="1" marL="914400" rtl="0" algn="l">
              <a:spcBef>
                <a:spcPts val="0"/>
              </a:spcBef>
              <a:spcAft>
                <a:spcPts val="0"/>
              </a:spcAft>
              <a:buSzPts val="1400"/>
              <a:buChar char="○"/>
            </a:pPr>
            <a:r>
              <a:rPr lang="en" sz="1400"/>
              <a:t>Find the mean and standard deviation of each emoji</a:t>
            </a:r>
            <a:endParaRPr sz="1400"/>
          </a:p>
          <a:p>
            <a:pPr indent="-317500" lvl="1" marL="914400" rtl="0" algn="l">
              <a:spcBef>
                <a:spcPts val="0"/>
              </a:spcBef>
              <a:spcAft>
                <a:spcPts val="0"/>
              </a:spcAft>
              <a:buSzPts val="1400"/>
              <a:buChar char="○"/>
            </a:pPr>
            <a:r>
              <a:rPr lang="en" sz="1400"/>
              <a:t>Run the target sentence through TextBlob</a:t>
            </a:r>
            <a:endParaRPr sz="1400"/>
          </a:p>
          <a:p>
            <a:pPr indent="-317500" lvl="1" marL="914400" rtl="0" algn="l">
              <a:spcBef>
                <a:spcPts val="0"/>
              </a:spcBef>
              <a:spcAft>
                <a:spcPts val="0"/>
              </a:spcAft>
              <a:buSzPts val="1400"/>
              <a:buChar char="○"/>
            </a:pPr>
            <a:r>
              <a:rPr lang="en" sz="1400"/>
              <a:t>Find the nearest emoji</a:t>
            </a:r>
            <a:endParaRPr sz="1400"/>
          </a:p>
        </p:txBody>
      </p:sp>
      <p:graphicFrame>
        <p:nvGraphicFramePr>
          <p:cNvPr id="312" name="Google Shape;312;p46"/>
          <p:cNvGraphicFramePr/>
          <p:nvPr/>
        </p:nvGraphicFramePr>
        <p:xfrm>
          <a:off x="5937800" y="2029175"/>
          <a:ext cx="3000000" cy="3000000"/>
        </p:xfrm>
        <a:graphic>
          <a:graphicData uri="http://schemas.openxmlformats.org/drawingml/2006/table">
            <a:tbl>
              <a:tblPr>
                <a:noFill/>
                <a:tableStyleId>{317477DF-894F-40CC-B00B-BEBBAEEFACAA}</a:tableStyleId>
              </a:tblPr>
              <a:tblGrid>
                <a:gridCol w="890500"/>
                <a:gridCol w="890500"/>
                <a:gridCol w="890500"/>
              </a:tblGrid>
              <a:tr h="792550">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r h="792550">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r h="792550">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c>
                  <a:txBody>
                    <a:bodyPr/>
                    <a:lstStyle/>
                    <a:p>
                      <a:pPr indent="0" lvl="0" marL="0" rtl="0" algn="ctr">
                        <a:spcBef>
                          <a:spcPts val="0"/>
                        </a:spcBef>
                        <a:spcAft>
                          <a:spcPts val="0"/>
                        </a:spcAft>
                        <a:buNone/>
                      </a:pPr>
                      <a:r>
                        <a:rPr lang="en"/>
                        <a:t>👍</a:t>
                      </a:r>
                      <a:endParaRPr/>
                    </a:p>
                  </a:txBody>
                  <a:tcPr marT="91425" marB="91425" marR="91425" marL="91425" anchor="ctr"/>
                </a:tc>
              </a:tr>
            </a:tbl>
          </a:graphicData>
        </a:graphic>
      </p:graphicFrame>
      <p:sp>
        <p:nvSpPr>
          <p:cNvPr id="313" name="Google Shape;313;p46"/>
          <p:cNvSpPr txBox="1"/>
          <p:nvPr/>
        </p:nvSpPr>
        <p:spPr>
          <a:xfrm>
            <a:off x="5690175" y="1604075"/>
            <a:ext cx="33243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(Negative)        Polarity         (Positive)</a:t>
            </a:r>
            <a:endParaRPr>
              <a:latin typeface="Roboto"/>
              <a:ea typeface="Roboto"/>
              <a:cs typeface="Roboto"/>
              <a:sym typeface="Roboto"/>
            </a:endParaRPr>
          </a:p>
        </p:txBody>
      </p:sp>
      <p:sp>
        <p:nvSpPr>
          <p:cNvPr id="314" name="Google Shape;314;p46"/>
          <p:cNvSpPr txBox="1"/>
          <p:nvPr/>
        </p:nvSpPr>
        <p:spPr>
          <a:xfrm>
            <a:off x="4733100" y="2236300"/>
            <a:ext cx="1204800" cy="153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(Opinion)</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Subjectivity</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(Fact)</a:t>
            </a:r>
            <a:endParaRPr>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a:t>
            </a:r>
            <a:endParaRPr/>
          </a:p>
        </p:txBody>
      </p:sp>
      <p:sp>
        <p:nvSpPr>
          <p:cNvPr id="320" name="Google Shape;320;p47"/>
          <p:cNvSpPr txBox="1"/>
          <p:nvPr/>
        </p:nvSpPr>
        <p:spPr>
          <a:xfrm>
            <a:off x="185000" y="1379375"/>
            <a:ext cx="4877400" cy="3505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Dataset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Size (Twitter API rate limit)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Query structure issues</a:t>
            </a:r>
            <a:endParaRPr>
              <a:latin typeface="Roboto"/>
              <a:ea typeface="Roboto"/>
              <a:cs typeface="Roboto"/>
              <a:sym typeface="Roboto"/>
            </a:endParaRPr>
          </a:p>
          <a:p>
            <a:pPr indent="-317500" lvl="2" marL="1371600" rtl="0" algn="l">
              <a:spcBef>
                <a:spcPts val="0"/>
              </a:spcBef>
              <a:spcAft>
                <a:spcPts val="0"/>
              </a:spcAft>
              <a:buSzPts val="1400"/>
              <a:buFont typeface="Roboto"/>
              <a:buChar char="■"/>
            </a:pPr>
            <a:r>
              <a:rPr lang="en">
                <a:latin typeface="Roboto"/>
                <a:ea typeface="Roboto"/>
                <a:cs typeface="Roboto"/>
                <a:sym typeface="Roboto"/>
              </a:rPr>
              <a:t>Searching for “U+1F62E” (😮)</a:t>
            </a:r>
            <a:endParaRPr>
              <a:latin typeface="Roboto"/>
              <a:ea typeface="Roboto"/>
              <a:cs typeface="Roboto"/>
              <a:sym typeface="Roboto"/>
            </a:endParaRPr>
          </a:p>
          <a:p>
            <a:pPr indent="-317500" lvl="2" marL="1371600" rtl="0" algn="l">
              <a:spcBef>
                <a:spcPts val="0"/>
              </a:spcBef>
              <a:spcAft>
                <a:spcPts val="0"/>
              </a:spcAft>
              <a:buSzPts val="1400"/>
              <a:buFont typeface="Roboto"/>
              <a:buChar char="■"/>
            </a:pPr>
            <a:r>
              <a:rPr lang="en">
                <a:latin typeface="Roboto"/>
                <a:ea typeface="Roboto"/>
                <a:cs typeface="Roboto"/>
                <a:sym typeface="Roboto"/>
              </a:rPr>
              <a:t>Not always in tweet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Can only search so far back</a:t>
            </a:r>
            <a:endParaRPr>
              <a:latin typeface="Roboto"/>
              <a:ea typeface="Roboto"/>
              <a:cs typeface="Roboto"/>
              <a:sym typeface="Roboto"/>
            </a:endParaRPr>
          </a:p>
          <a:p>
            <a:pPr indent="-317500" lvl="2" marL="1371600" rtl="0" algn="l">
              <a:spcBef>
                <a:spcPts val="0"/>
              </a:spcBef>
              <a:spcAft>
                <a:spcPts val="0"/>
              </a:spcAft>
              <a:buSzPts val="1400"/>
              <a:buFont typeface="Roboto"/>
              <a:buChar char="■"/>
            </a:pPr>
            <a:r>
              <a:rPr lang="en">
                <a:latin typeface="Roboto"/>
                <a:ea typeface="Roboto"/>
                <a:cs typeface="Roboto"/>
                <a:sym typeface="Roboto"/>
              </a:rPr>
              <a:t>😷 results in many Hong-Kong related tweets</a:t>
            </a:r>
            <a:endParaRPr>
              <a:latin typeface="Roboto"/>
              <a:ea typeface="Roboto"/>
              <a:cs typeface="Roboto"/>
              <a:sym typeface="Roboto"/>
            </a:endParaRPr>
          </a:p>
        </p:txBody>
      </p:sp>
      <p:pic>
        <p:nvPicPr>
          <p:cNvPr id="321" name="Google Shape;321;p47"/>
          <p:cNvPicPr preferRelativeResize="0"/>
          <p:nvPr/>
        </p:nvPicPr>
        <p:blipFill>
          <a:blip r:embed="rId3">
            <a:alphaModFix/>
          </a:blip>
          <a:stretch>
            <a:fillRect/>
          </a:stretch>
        </p:blipFill>
        <p:spPr>
          <a:xfrm>
            <a:off x="5062325" y="1348250"/>
            <a:ext cx="3887600" cy="306945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 Continued</a:t>
            </a:r>
            <a:endParaRPr/>
          </a:p>
        </p:txBody>
      </p:sp>
      <p:pic>
        <p:nvPicPr>
          <p:cNvPr id="327" name="Google Shape;327;p48"/>
          <p:cNvPicPr preferRelativeResize="0"/>
          <p:nvPr/>
        </p:nvPicPr>
        <p:blipFill>
          <a:blip r:embed="rId3">
            <a:alphaModFix/>
          </a:blip>
          <a:stretch>
            <a:fillRect/>
          </a:stretch>
        </p:blipFill>
        <p:spPr>
          <a:xfrm>
            <a:off x="311713" y="3435500"/>
            <a:ext cx="7019925" cy="1504950"/>
          </a:xfrm>
          <a:prstGeom prst="rect">
            <a:avLst/>
          </a:prstGeom>
          <a:noFill/>
          <a:ln>
            <a:noFill/>
          </a:ln>
        </p:spPr>
      </p:pic>
      <p:sp>
        <p:nvSpPr>
          <p:cNvPr id="328" name="Google Shape;328;p48"/>
          <p:cNvSpPr txBox="1"/>
          <p:nvPr/>
        </p:nvSpPr>
        <p:spPr>
          <a:xfrm>
            <a:off x="311725" y="1386825"/>
            <a:ext cx="3847800" cy="1933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Preprocessing is a different beast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“Current mood: ”</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Spelling, punctuation</a:t>
            </a:r>
            <a:endParaRPr>
              <a:latin typeface="Roboto"/>
              <a:ea typeface="Roboto"/>
              <a:cs typeface="Roboto"/>
              <a:sym typeface="Roboto"/>
            </a:endParaRPr>
          </a:p>
        </p:txBody>
      </p:sp>
      <p:pic>
        <p:nvPicPr>
          <p:cNvPr id="329" name="Google Shape;329;p48"/>
          <p:cNvPicPr preferRelativeResize="0"/>
          <p:nvPr/>
        </p:nvPicPr>
        <p:blipFill>
          <a:blip r:embed="rId4">
            <a:alphaModFix/>
          </a:blip>
          <a:stretch>
            <a:fillRect/>
          </a:stretch>
        </p:blipFill>
        <p:spPr>
          <a:xfrm>
            <a:off x="4464125" y="566651"/>
            <a:ext cx="4368200" cy="3119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TextBlob conclusion</a:t>
            </a:r>
            <a:endParaRPr/>
          </a:p>
        </p:txBody>
      </p:sp>
      <p:sp>
        <p:nvSpPr>
          <p:cNvPr id="335" name="Google Shape;335;p49"/>
          <p:cNvSpPr txBox="1"/>
          <p:nvPr/>
        </p:nvSpPr>
        <p:spPr>
          <a:xfrm>
            <a:off x="205350" y="1337725"/>
            <a:ext cx="5062200" cy="153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More data</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Better preprocessing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Maybe categorical data analysis combined with with a better dataset (Kaggle)</a:t>
            </a:r>
            <a:endParaRPr>
              <a:latin typeface="Roboto"/>
              <a:ea typeface="Roboto"/>
              <a:cs typeface="Roboto"/>
              <a:sym typeface="Roboto"/>
            </a:endParaRPr>
          </a:p>
        </p:txBody>
      </p:sp>
      <p:pic>
        <p:nvPicPr>
          <p:cNvPr id="336" name="Google Shape;336;p49"/>
          <p:cNvPicPr preferRelativeResize="0"/>
          <p:nvPr/>
        </p:nvPicPr>
        <p:blipFill>
          <a:blip r:embed="rId3">
            <a:alphaModFix/>
          </a:blip>
          <a:stretch>
            <a:fillRect/>
          </a:stretch>
        </p:blipFill>
        <p:spPr>
          <a:xfrm>
            <a:off x="3112525" y="2415525"/>
            <a:ext cx="5839150" cy="26731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a:t>
            </a:r>
            <a:endParaRPr/>
          </a:p>
        </p:txBody>
      </p:sp>
      <p:sp>
        <p:nvSpPr>
          <p:cNvPr id="342" name="Google Shape;342;p50"/>
          <p:cNvSpPr txBox="1"/>
          <p:nvPr>
            <p:ph idx="4294967295" type="body"/>
          </p:nvPr>
        </p:nvSpPr>
        <p:spPr>
          <a:xfrm>
            <a:off x="290475" y="1534450"/>
            <a:ext cx="8520600" cy="3065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Testing this algorithm proved to be difficult as there are no explicit metrics to measure what we want to do.</a:t>
            </a:r>
            <a:endParaRPr sz="1400"/>
          </a:p>
          <a:p>
            <a:pPr indent="-317500" lvl="1" marL="914400" rtl="0" algn="l">
              <a:spcBef>
                <a:spcPts val="0"/>
              </a:spcBef>
              <a:spcAft>
                <a:spcPts val="0"/>
              </a:spcAft>
              <a:buSzPts val="1400"/>
              <a:buChar char="○"/>
            </a:pPr>
            <a:r>
              <a:rPr lang="en" sz="1400"/>
              <a:t>While machine translation is a common task it is almost never done without some sort of testing data</a:t>
            </a:r>
            <a:endParaRPr sz="1400"/>
          </a:p>
          <a:p>
            <a:pPr indent="-317500" lvl="1" marL="914400" rtl="0" algn="l">
              <a:spcBef>
                <a:spcPts val="0"/>
              </a:spcBef>
              <a:spcAft>
                <a:spcPts val="0"/>
              </a:spcAft>
              <a:buSzPts val="1400"/>
              <a:buChar char="○"/>
            </a:pPr>
            <a:r>
              <a:rPr lang="en" sz="1400"/>
              <a:t>Because of time constraints and lack of data we could not rely on the same metrics</a:t>
            </a:r>
            <a:endParaRPr sz="1400"/>
          </a:p>
          <a:p>
            <a:pPr indent="-317500" lvl="0" marL="457200" rtl="0" algn="l">
              <a:spcBef>
                <a:spcPts val="0"/>
              </a:spcBef>
              <a:spcAft>
                <a:spcPts val="0"/>
              </a:spcAft>
              <a:buSzPts val="1400"/>
              <a:buChar char="●"/>
            </a:pPr>
            <a:r>
              <a:rPr lang="en" sz="1400"/>
              <a:t>Testing: Iteration 1:</a:t>
            </a:r>
            <a:endParaRPr sz="1400"/>
          </a:p>
          <a:p>
            <a:pPr indent="-317500" lvl="1" marL="914400" rtl="0" algn="l">
              <a:spcBef>
                <a:spcPts val="0"/>
              </a:spcBef>
              <a:spcAft>
                <a:spcPts val="0"/>
              </a:spcAft>
              <a:buSzPts val="1400"/>
              <a:buChar char="○"/>
            </a:pPr>
            <a:r>
              <a:rPr lang="en" sz="1400"/>
              <a:t>Run each emoji through Emoji2Vec’s nearest word and build a ‘sentence’ to compare cosine distances with the original sentence</a:t>
            </a:r>
            <a:endParaRPr sz="1400"/>
          </a:p>
          <a:p>
            <a:pPr indent="-317500" lvl="0" marL="457200" rtl="0" algn="l">
              <a:spcBef>
                <a:spcPts val="0"/>
              </a:spcBef>
              <a:spcAft>
                <a:spcPts val="0"/>
              </a:spcAft>
              <a:buSzPts val="1400"/>
              <a:buChar char="●"/>
            </a:pPr>
            <a:r>
              <a:rPr lang="en" sz="1400"/>
              <a:t>Testing: Iteration 2:</a:t>
            </a:r>
            <a:endParaRPr sz="1400"/>
          </a:p>
          <a:p>
            <a:pPr indent="-317500" lvl="1" marL="914400" rtl="0" algn="l">
              <a:spcBef>
                <a:spcPts val="0"/>
              </a:spcBef>
              <a:spcAft>
                <a:spcPts val="0"/>
              </a:spcAft>
              <a:buSzPts val="1400"/>
              <a:buChar char="○"/>
            </a:pPr>
            <a:r>
              <a:rPr lang="en" sz="1400"/>
              <a:t>Enhance iteration 1 with frequency analysis and POS tagging in order to suggest nearest POS instead</a:t>
            </a:r>
            <a:endParaRPr sz="1400"/>
          </a:p>
        </p:txBody>
      </p:sp>
      <p:sp>
        <p:nvSpPr>
          <p:cNvPr id="343" name="Google Shape;343;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7" name="Shape 347"/>
        <p:cNvGrpSpPr/>
        <p:nvPr/>
      </p:nvGrpSpPr>
      <p:grpSpPr>
        <a:xfrm>
          <a:off x="0" y="0"/>
          <a:ext cx="0" cy="0"/>
          <a:chOff x="0" y="0"/>
          <a:chExt cx="0" cy="0"/>
        </a:xfrm>
      </p:grpSpPr>
      <p:sp>
        <p:nvSpPr>
          <p:cNvPr id="348" name="Google Shape;348;p5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(Exhaustive Splitting)</a:t>
            </a:r>
            <a:endParaRPr/>
          </a:p>
        </p:txBody>
      </p:sp>
      <p:sp>
        <p:nvSpPr>
          <p:cNvPr id="349" name="Google Shape;349;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50" name="Google Shape;350;p51"/>
          <p:cNvGraphicFramePr/>
          <p:nvPr/>
        </p:nvGraphicFramePr>
        <p:xfrm>
          <a:off x="952525" y="1376575"/>
          <a:ext cx="3000000" cy="3000000"/>
        </p:xfrm>
        <a:graphic>
          <a:graphicData uri="http://schemas.openxmlformats.org/drawingml/2006/table">
            <a:tbl>
              <a:tblPr>
                <a:noFill/>
                <a:tableStyleId>{317477DF-894F-40CC-B00B-BEBBAEEFACAA}</a:tableStyleId>
              </a:tblPr>
              <a:tblGrid>
                <a:gridCol w="4569475"/>
                <a:gridCol w="1684475"/>
                <a:gridCol w="985050"/>
              </a:tblGrid>
              <a:tr h="381000">
                <a:tc>
                  <a:txBody>
                    <a:bodyPr/>
                    <a:lstStyle/>
                    <a:p>
                      <a:pPr indent="0" lvl="0" marL="0" rtl="0" algn="l">
                        <a:spcBef>
                          <a:spcPts val="0"/>
                        </a:spcBef>
                        <a:spcAft>
                          <a:spcPts val="0"/>
                        </a:spcAft>
                        <a:buNone/>
                      </a:pPr>
                      <a:r>
                        <a:rPr b="1" lang="en" sz="1600"/>
                        <a:t>Input Sentence</a:t>
                      </a:r>
                      <a:endParaRPr b="1" sz="1600"/>
                    </a:p>
                  </a:txBody>
                  <a:tcPr marT="91425" marB="91425" marR="91425" marL="91425"/>
                </a:tc>
                <a:tc>
                  <a:txBody>
                    <a:bodyPr/>
                    <a:lstStyle/>
                    <a:p>
                      <a:pPr indent="0" lvl="0" marL="0" rtl="0" algn="l">
                        <a:spcBef>
                          <a:spcPts val="0"/>
                        </a:spcBef>
                        <a:spcAft>
                          <a:spcPts val="0"/>
                        </a:spcAft>
                        <a:buNone/>
                      </a:pPr>
                      <a:r>
                        <a:rPr b="1" lang="en" sz="1600"/>
                        <a:t>Output Emojis</a:t>
                      </a:r>
                      <a:endParaRPr b="1" sz="1600"/>
                    </a:p>
                  </a:txBody>
                  <a:tcPr marT="91425" marB="91425" marR="91425" marL="91425"/>
                </a:tc>
                <a:tc>
                  <a:txBody>
                    <a:bodyPr/>
                    <a:lstStyle/>
                    <a:p>
                      <a:pPr indent="0" lvl="0" marL="0" rtl="0" algn="l">
                        <a:spcBef>
                          <a:spcPts val="0"/>
                        </a:spcBef>
                        <a:spcAft>
                          <a:spcPts val="0"/>
                        </a:spcAft>
                        <a:buNone/>
                      </a:pPr>
                      <a:r>
                        <a:rPr b="1" lang="en" sz="1600"/>
                        <a:t>Score</a:t>
                      </a:r>
                      <a:endParaRPr b="1" sz="1600"/>
                    </a:p>
                  </a:txBody>
                  <a:tcPr marT="91425" marB="91425" marR="91425" marL="91425"/>
                </a:tc>
              </a:tr>
              <a:tr h="381000">
                <a:tc>
                  <a:txBody>
                    <a:bodyPr/>
                    <a:lstStyle/>
                    <a:p>
                      <a:pPr indent="0" lvl="0" marL="0" rtl="0" algn="l">
                        <a:spcBef>
                          <a:spcPts val="0"/>
                        </a:spcBef>
                        <a:spcAft>
                          <a:spcPts val="0"/>
                        </a:spcAft>
                        <a:buNone/>
                      </a:pPr>
                      <a:r>
                        <a:rPr lang="en" sz="1600">
                          <a:solidFill>
                            <a:srgbClr val="666666"/>
                          </a:solidFill>
                        </a:rPr>
                        <a:t>The dog runs fast</a:t>
                      </a:r>
                      <a:endParaRPr sz="1600">
                        <a:solidFill>
                          <a:srgbClr val="666666"/>
                        </a:solidFill>
                      </a:endParaRPr>
                    </a:p>
                  </a:txBody>
                  <a:tcPr marT="91425" marB="91425" marR="91425" marL="91425"/>
                </a:tc>
                <a:tc>
                  <a:txBody>
                    <a:bodyPr/>
                    <a:lstStyle/>
                    <a:p>
                      <a:pPr indent="0" lvl="0" marL="0" rtl="0" algn="l">
                        <a:lnSpc>
                          <a:spcPct val="115000"/>
                        </a:lnSpc>
                        <a:spcBef>
                          <a:spcPts val="0"/>
                        </a:spcBef>
                        <a:spcAft>
                          <a:spcPts val="0"/>
                        </a:spcAft>
                        <a:buNone/>
                      </a:pPr>
                      <a:r>
                        <a:rPr lang="en" sz="1600">
                          <a:solidFill>
                            <a:srgbClr val="666666"/>
                          </a:solidFill>
                        </a:rPr>
                        <a:t>🐩🎽💨 </a:t>
                      </a:r>
                      <a:endParaRPr sz="1600">
                        <a:solidFill>
                          <a:srgbClr val="666666"/>
                        </a:solidFill>
                      </a:endParaRPr>
                    </a:p>
                  </a:txBody>
                  <a:tcPr marT="91425" marB="91425" marR="91425" marL="91425"/>
                </a:tc>
                <a:tc>
                  <a:txBody>
                    <a:bodyPr/>
                    <a:lstStyle/>
                    <a:p>
                      <a:pPr indent="0" lvl="0" marL="0" rtl="0" algn="l">
                        <a:lnSpc>
                          <a:spcPct val="115000"/>
                        </a:lnSpc>
                        <a:spcBef>
                          <a:spcPts val="0"/>
                        </a:spcBef>
                        <a:spcAft>
                          <a:spcPts val="0"/>
                        </a:spcAft>
                        <a:buNone/>
                      </a:pPr>
                      <a:r>
                        <a:rPr lang="en" sz="1600">
                          <a:solidFill>
                            <a:srgbClr val="666666"/>
                          </a:solidFill>
                          <a:highlight>
                            <a:srgbClr val="FFFFFF"/>
                          </a:highlight>
                        </a:rPr>
                        <a:t>0.984</a:t>
                      </a:r>
                      <a:endParaRPr sz="1600">
                        <a:solidFill>
                          <a:srgbClr val="666666"/>
                        </a:solidFill>
                      </a:endParaRPr>
                    </a:p>
                  </a:txBody>
                  <a:tcPr marT="91425" marB="91425" marR="91425" marL="91425"/>
                </a:tc>
              </a:tr>
              <a:tr h="381000">
                <a:tc>
                  <a:txBody>
                    <a:bodyPr/>
                    <a:lstStyle/>
                    <a:p>
                      <a:pPr indent="0" lvl="0" marL="0" rtl="0" algn="l">
                        <a:lnSpc>
                          <a:spcPct val="115000"/>
                        </a:lnSpc>
                        <a:spcBef>
                          <a:spcPts val="0"/>
                        </a:spcBef>
                        <a:spcAft>
                          <a:spcPts val="0"/>
                        </a:spcAft>
                        <a:buNone/>
                      </a:pPr>
                      <a:r>
                        <a:rPr lang="en" sz="1600">
                          <a:solidFill>
                            <a:srgbClr val="666666"/>
                          </a:solidFill>
                        </a:rPr>
                        <a:t>The child was in love with the cat</a:t>
                      </a:r>
                      <a:endParaRPr sz="1600">
                        <a:solidFill>
                          <a:srgbClr val="666666"/>
                        </a:solidFill>
                      </a:endParaRPr>
                    </a:p>
                  </a:txBody>
                  <a:tcPr marT="91425" marB="91425" marR="91425" marL="91425"/>
                </a:tc>
                <a:tc>
                  <a:txBody>
                    <a:bodyPr/>
                    <a:lstStyle/>
                    <a:p>
                      <a:pPr indent="0" lvl="0" marL="0" rtl="0" algn="l">
                        <a:lnSpc>
                          <a:spcPct val="115000"/>
                        </a:lnSpc>
                        <a:spcBef>
                          <a:spcPts val="0"/>
                        </a:spcBef>
                        <a:spcAft>
                          <a:spcPts val="0"/>
                        </a:spcAft>
                        <a:buNone/>
                      </a:pPr>
                      <a:r>
                        <a:rPr lang="en" sz="1600">
                          <a:solidFill>
                            <a:srgbClr val="666666"/>
                          </a:solidFill>
                        </a:rPr>
                        <a:t>👶😚🐾</a:t>
                      </a:r>
                      <a:endParaRPr sz="1600">
                        <a:solidFill>
                          <a:srgbClr val="666666"/>
                        </a:solidFill>
                      </a:endParaRPr>
                    </a:p>
                  </a:txBody>
                  <a:tcPr marT="91425" marB="91425" marR="91425" marL="91425"/>
                </a:tc>
                <a:tc>
                  <a:txBody>
                    <a:bodyPr/>
                    <a:lstStyle/>
                    <a:p>
                      <a:pPr indent="0" lvl="0" marL="0" rtl="0" algn="l">
                        <a:lnSpc>
                          <a:spcPct val="115000"/>
                        </a:lnSpc>
                        <a:spcBef>
                          <a:spcPts val="0"/>
                        </a:spcBef>
                        <a:spcAft>
                          <a:spcPts val="0"/>
                        </a:spcAft>
                        <a:buNone/>
                      </a:pPr>
                      <a:r>
                        <a:rPr lang="en" sz="1600">
                          <a:solidFill>
                            <a:srgbClr val="666666"/>
                          </a:solidFill>
                          <a:highlight>
                            <a:srgbClr val="FFFFFF"/>
                          </a:highlight>
                        </a:rPr>
                        <a:t>0.824</a:t>
                      </a:r>
                      <a:endParaRPr sz="1600">
                        <a:solidFill>
                          <a:srgbClr val="666666"/>
                        </a:solidFill>
                      </a:endParaRPr>
                    </a:p>
                  </a:txBody>
                  <a:tcPr marT="91425" marB="91425" marR="91425" marL="91425"/>
                </a:tc>
              </a:tr>
              <a:tr h="381000">
                <a:tc>
                  <a:txBody>
                    <a:bodyPr/>
                    <a:lstStyle/>
                    <a:p>
                      <a:pPr indent="0" lvl="0" marL="0" rtl="0" algn="l">
                        <a:spcBef>
                          <a:spcPts val="0"/>
                        </a:spcBef>
                        <a:spcAft>
                          <a:spcPts val="0"/>
                        </a:spcAft>
                        <a:buNone/>
                      </a:pPr>
                      <a:r>
                        <a:rPr lang="en" sz="1600">
                          <a:solidFill>
                            <a:srgbClr val="666666"/>
                          </a:solidFill>
                        </a:rPr>
                        <a:t>They are playing christmas music from the bell tower</a:t>
                      </a:r>
                      <a:endParaRPr sz="1600">
                        <a:solidFill>
                          <a:srgbClr val="666666"/>
                        </a:solidFill>
                      </a:endParaRPr>
                    </a:p>
                  </a:txBody>
                  <a:tcPr marT="91425" marB="91425" marR="91425" marL="91425"/>
                </a:tc>
                <a:tc>
                  <a:txBody>
                    <a:bodyPr/>
                    <a:lstStyle/>
                    <a:p>
                      <a:pPr indent="0" lvl="0" marL="0" rtl="0" algn="l">
                        <a:lnSpc>
                          <a:spcPct val="115000"/>
                        </a:lnSpc>
                        <a:spcBef>
                          <a:spcPts val="0"/>
                        </a:spcBef>
                        <a:spcAft>
                          <a:spcPts val="0"/>
                        </a:spcAft>
                        <a:buNone/>
                      </a:pPr>
                      <a:r>
                        <a:rPr lang="en" sz="1600">
                          <a:solidFill>
                            <a:srgbClr val="666666"/>
                          </a:solidFill>
                          <a:highlight>
                            <a:srgbClr val="FFFFFF"/>
                          </a:highlight>
                        </a:rPr>
                        <a:t>🎴🎄🎻⏰🏰</a:t>
                      </a:r>
                      <a:endParaRPr sz="1600">
                        <a:solidFill>
                          <a:srgbClr val="666666"/>
                        </a:solidFill>
                      </a:endParaRPr>
                    </a:p>
                  </a:txBody>
                  <a:tcPr marT="91425" marB="91425" marR="91425" marL="91425"/>
                </a:tc>
                <a:tc>
                  <a:txBody>
                    <a:bodyPr/>
                    <a:lstStyle/>
                    <a:p>
                      <a:pPr indent="0" lvl="0" marL="0" rtl="0" algn="l">
                        <a:lnSpc>
                          <a:spcPct val="115000"/>
                        </a:lnSpc>
                        <a:spcBef>
                          <a:spcPts val="0"/>
                        </a:spcBef>
                        <a:spcAft>
                          <a:spcPts val="0"/>
                        </a:spcAft>
                        <a:buNone/>
                      </a:pPr>
                      <a:r>
                        <a:rPr lang="en" sz="1600">
                          <a:solidFill>
                            <a:srgbClr val="666666"/>
                          </a:solidFill>
                          <a:highlight>
                            <a:srgbClr val="FFFFFF"/>
                          </a:highlight>
                        </a:rPr>
                        <a:t>0.893</a:t>
                      </a:r>
                      <a:endParaRPr sz="1600">
                        <a:solidFill>
                          <a:srgbClr val="666666"/>
                        </a:solidFill>
                      </a:endParaRPr>
                    </a:p>
                  </a:txBody>
                  <a:tcPr marT="91425" marB="91425" marR="91425" marL="91425"/>
                </a:tc>
              </a:tr>
              <a:tr h="381000">
                <a:tc>
                  <a:txBody>
                    <a:bodyPr/>
                    <a:lstStyle/>
                    <a:p>
                      <a:pPr indent="0" lvl="0" marL="0" rtl="0" algn="l">
                        <a:lnSpc>
                          <a:spcPct val="115000"/>
                        </a:lnSpc>
                        <a:spcBef>
                          <a:spcPts val="0"/>
                        </a:spcBef>
                        <a:spcAft>
                          <a:spcPts val="0"/>
                        </a:spcAft>
                        <a:buNone/>
                      </a:pPr>
                      <a:r>
                        <a:rPr lang="en" sz="1600">
                          <a:solidFill>
                            <a:srgbClr val="666666"/>
                          </a:solidFill>
                        </a:rPr>
                        <a:t>I think that this computer has a virus</a:t>
                      </a:r>
                      <a:endParaRPr sz="1600">
                        <a:solidFill>
                          <a:srgbClr val="666666"/>
                        </a:solidFill>
                      </a:endParaRPr>
                    </a:p>
                  </a:txBody>
                  <a:tcPr marT="91425" marB="91425" marR="91425" marL="91425"/>
                </a:tc>
                <a:tc>
                  <a:txBody>
                    <a:bodyPr/>
                    <a:lstStyle/>
                    <a:p>
                      <a:pPr indent="0" lvl="0" marL="0" rtl="0" algn="l">
                        <a:spcBef>
                          <a:spcPts val="0"/>
                        </a:spcBef>
                        <a:spcAft>
                          <a:spcPts val="0"/>
                        </a:spcAft>
                        <a:buNone/>
                      </a:pPr>
                      <a:r>
                        <a:rPr lang="en" sz="1600">
                          <a:solidFill>
                            <a:srgbClr val="666666"/>
                          </a:solidFill>
                          <a:highlight>
                            <a:srgbClr val="FFFFFF"/>
                          </a:highlight>
                        </a:rPr>
                        <a:t>💭💾🐛</a:t>
                      </a:r>
                      <a:endParaRPr sz="1600">
                        <a:solidFill>
                          <a:srgbClr val="666666"/>
                        </a:solidFill>
                      </a:endParaRPr>
                    </a:p>
                  </a:txBody>
                  <a:tcPr marT="91425" marB="91425" marR="91425" marL="91425"/>
                </a:tc>
                <a:tc>
                  <a:txBody>
                    <a:bodyPr/>
                    <a:lstStyle/>
                    <a:p>
                      <a:pPr indent="0" lvl="0" marL="0" rtl="0" algn="l">
                        <a:spcBef>
                          <a:spcPts val="0"/>
                        </a:spcBef>
                        <a:spcAft>
                          <a:spcPts val="0"/>
                        </a:spcAft>
                        <a:buNone/>
                      </a:pPr>
                      <a:r>
                        <a:rPr lang="en" sz="1600">
                          <a:solidFill>
                            <a:srgbClr val="666666"/>
                          </a:solidFill>
                        </a:rPr>
                        <a:t>0.769</a:t>
                      </a:r>
                      <a:endParaRPr sz="1600">
                        <a:solidFill>
                          <a:srgbClr val="666666"/>
                        </a:solidFill>
                      </a:endParaRPr>
                    </a:p>
                  </a:txBody>
                  <a:tcPr marT="91425" marB="91425" marR="91425" marL="91425"/>
                </a:tc>
              </a:tr>
              <a:tr h="381000">
                <a:tc>
                  <a:txBody>
                    <a:bodyPr/>
                    <a:lstStyle/>
                    <a:p>
                      <a:pPr indent="0" lvl="0" marL="0" rtl="0" algn="l">
                        <a:lnSpc>
                          <a:spcPct val="115000"/>
                        </a:lnSpc>
                        <a:spcBef>
                          <a:spcPts val="0"/>
                        </a:spcBef>
                        <a:spcAft>
                          <a:spcPts val="0"/>
                        </a:spcAft>
                        <a:buNone/>
                      </a:pPr>
                      <a:r>
                        <a:rPr lang="en" sz="1600">
                          <a:solidFill>
                            <a:srgbClr val="666666"/>
                          </a:solidFill>
                        </a:rPr>
                        <a:t>I have to wear my headphones to run in the race</a:t>
                      </a:r>
                      <a:endParaRPr sz="1600">
                        <a:solidFill>
                          <a:srgbClr val="666666"/>
                        </a:solidFill>
                      </a:endParaRPr>
                    </a:p>
                  </a:txBody>
                  <a:tcPr marT="91425" marB="91425" marR="91425" marL="91425"/>
                </a:tc>
                <a:tc>
                  <a:txBody>
                    <a:bodyPr/>
                    <a:lstStyle/>
                    <a:p>
                      <a:pPr indent="0" lvl="0" marL="0" rtl="0" algn="l">
                        <a:spcBef>
                          <a:spcPts val="0"/>
                        </a:spcBef>
                        <a:spcAft>
                          <a:spcPts val="0"/>
                        </a:spcAft>
                        <a:buNone/>
                      </a:pPr>
                      <a:r>
                        <a:rPr lang="en" sz="1600">
                          <a:solidFill>
                            <a:srgbClr val="666666"/>
                          </a:solidFill>
                          <a:highlight>
                            <a:srgbClr val="FFFFFF"/>
                          </a:highlight>
                        </a:rPr>
                        <a:t>🎩🎧🎽🏁</a:t>
                      </a:r>
                      <a:endParaRPr sz="1600">
                        <a:solidFill>
                          <a:srgbClr val="666666"/>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lang="en" sz="1600">
                          <a:solidFill>
                            <a:srgbClr val="666666"/>
                          </a:solidFill>
                          <a:highlight>
                            <a:srgbClr val="FFFFFF"/>
                          </a:highlight>
                        </a:rPr>
                        <a:t>0.960</a:t>
                      </a:r>
                      <a:endParaRPr sz="1600">
                        <a:solidFill>
                          <a:srgbClr val="666666"/>
                        </a:solidFill>
                      </a:endParaRPr>
                    </a:p>
                  </a:txBody>
                  <a:tcPr marT="91425" marB="91425" marR="91425" marL="91425"/>
                </a:tc>
              </a:tr>
              <a:tr h="381000">
                <a:tc>
                  <a:txBody>
                    <a:bodyPr/>
                    <a:lstStyle/>
                    <a:p>
                      <a:pPr indent="0" lvl="0" marL="0" rtl="0" algn="l">
                        <a:lnSpc>
                          <a:spcPct val="115000"/>
                        </a:lnSpc>
                        <a:spcBef>
                          <a:spcPts val="0"/>
                        </a:spcBef>
                        <a:spcAft>
                          <a:spcPts val="0"/>
                        </a:spcAft>
                        <a:buNone/>
                      </a:pPr>
                      <a:r>
                        <a:rPr lang="en" sz="1600">
                          <a:solidFill>
                            <a:srgbClr val="666666"/>
                          </a:solidFill>
                        </a:rPr>
                        <a:t>The company Apple makes both cell phones and computers</a:t>
                      </a:r>
                      <a:endParaRPr sz="1600">
                        <a:solidFill>
                          <a:srgbClr val="666666"/>
                        </a:solidFill>
                      </a:endParaRPr>
                    </a:p>
                  </a:txBody>
                  <a:tcPr marT="91425" marB="91425" marR="91425" marL="91425"/>
                </a:tc>
                <a:tc>
                  <a:txBody>
                    <a:bodyPr/>
                    <a:lstStyle/>
                    <a:p>
                      <a:pPr indent="0" lvl="0" marL="0" rtl="0" algn="l">
                        <a:lnSpc>
                          <a:spcPct val="115000"/>
                        </a:lnSpc>
                        <a:spcBef>
                          <a:spcPts val="0"/>
                        </a:spcBef>
                        <a:spcAft>
                          <a:spcPts val="0"/>
                        </a:spcAft>
                        <a:buNone/>
                      </a:pPr>
                      <a:r>
                        <a:rPr lang="en" sz="1600">
                          <a:solidFill>
                            <a:srgbClr val="666666"/>
                          </a:solidFill>
                          <a:highlight>
                            <a:srgbClr val="FFFFFF"/>
                          </a:highlight>
                        </a:rPr>
                        <a:t>🍏📱💾</a:t>
                      </a:r>
                      <a:endParaRPr sz="1600">
                        <a:solidFill>
                          <a:srgbClr val="666666"/>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lang="en" sz="1600">
                          <a:solidFill>
                            <a:srgbClr val="666666"/>
                          </a:solidFill>
                          <a:highlight>
                            <a:srgbClr val="FFFFFF"/>
                          </a:highlight>
                        </a:rPr>
                        <a:t>0.903</a:t>
                      </a:r>
                      <a:endParaRPr sz="1600">
                        <a:solidFill>
                          <a:srgbClr val="666666"/>
                        </a:solidFill>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Importance of an Emoji Summary</a:t>
            </a:r>
            <a:endParaRPr/>
          </a:p>
        </p:txBody>
      </p:sp>
      <p:sp>
        <p:nvSpPr>
          <p:cNvPr id="86" name="Google Shape;86;p16"/>
          <p:cNvSpPr txBox="1"/>
          <p:nvPr>
            <p:ph idx="4294967295" type="body"/>
          </p:nvPr>
        </p:nvSpPr>
        <p:spPr>
          <a:xfrm>
            <a:off x="290425" y="1391725"/>
            <a:ext cx="8520600" cy="320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Improve Emoji understanding</a:t>
            </a:r>
            <a:endParaRPr sz="1400"/>
          </a:p>
          <a:p>
            <a:pPr indent="-317500" lvl="0" marL="457200" rtl="0" algn="l">
              <a:spcBef>
                <a:spcPts val="0"/>
              </a:spcBef>
              <a:spcAft>
                <a:spcPts val="0"/>
              </a:spcAft>
              <a:buSzPts val="1400"/>
              <a:buChar char="●"/>
            </a:pPr>
            <a:r>
              <a:rPr lang="en" sz="1400"/>
              <a:t>Facilitate communication across language</a:t>
            </a:r>
            <a:endParaRPr sz="1400"/>
          </a:p>
          <a:p>
            <a:pPr indent="-317500" lvl="1" marL="914400" rtl="0" algn="l">
              <a:spcBef>
                <a:spcPts val="0"/>
              </a:spcBef>
              <a:spcAft>
                <a:spcPts val="0"/>
              </a:spcAft>
              <a:buSzPts val="1400"/>
              <a:buChar char="○"/>
            </a:pPr>
            <a:r>
              <a:rPr lang="en" sz="1400"/>
              <a:t>🐶 is a dog to both a French and English speaker</a:t>
            </a:r>
            <a:endParaRPr sz="1400"/>
          </a:p>
          <a:p>
            <a:pPr indent="-317500" lvl="0" marL="457200" rtl="0" algn="l">
              <a:spcBef>
                <a:spcPts val="0"/>
              </a:spcBef>
              <a:spcAft>
                <a:spcPts val="0"/>
              </a:spcAft>
              <a:buSzPts val="1400"/>
              <a:buChar char="●"/>
            </a:pPr>
            <a:r>
              <a:rPr lang="en" sz="1400"/>
              <a:t>Crossroads for different NLP ideas</a:t>
            </a:r>
            <a:endParaRPr sz="1400"/>
          </a:p>
          <a:p>
            <a:pPr indent="-317500" lvl="1" marL="914400" rtl="0" algn="l">
              <a:spcBef>
                <a:spcPts val="0"/>
              </a:spcBef>
              <a:spcAft>
                <a:spcPts val="0"/>
              </a:spcAft>
              <a:buSzPts val="1400"/>
              <a:buChar char="○"/>
            </a:pPr>
            <a:r>
              <a:rPr lang="en" sz="1400"/>
              <a:t>Summarization</a:t>
            </a:r>
            <a:endParaRPr sz="1400"/>
          </a:p>
          <a:p>
            <a:pPr indent="-317500" lvl="1" marL="914400" rtl="0" algn="l">
              <a:spcBef>
                <a:spcPts val="0"/>
              </a:spcBef>
              <a:spcAft>
                <a:spcPts val="0"/>
              </a:spcAft>
              <a:buSzPts val="1400"/>
              <a:buChar char="○"/>
            </a:pPr>
            <a:r>
              <a:rPr lang="en" sz="1400"/>
              <a:t>Translation</a:t>
            </a:r>
            <a:endParaRPr sz="1400"/>
          </a:p>
          <a:p>
            <a:pPr indent="-317500" lvl="1" marL="914400" rtl="0" algn="l">
              <a:spcBef>
                <a:spcPts val="0"/>
              </a:spcBef>
              <a:spcAft>
                <a:spcPts val="0"/>
              </a:spcAft>
              <a:buSzPts val="1400"/>
              <a:buChar char="○"/>
            </a:pPr>
            <a:r>
              <a:rPr lang="en" sz="1400"/>
              <a:t>Understanding</a:t>
            </a:r>
            <a:endParaRPr sz="1400"/>
          </a:p>
        </p:txBody>
      </p:sp>
      <p:sp>
        <p:nvSpPr>
          <p:cNvPr id="87" name="Google Shape;8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54" name="Shape 354"/>
        <p:cNvGrpSpPr/>
        <p:nvPr/>
      </p:nvGrpSpPr>
      <p:grpSpPr>
        <a:xfrm>
          <a:off x="0" y="0"/>
          <a:ext cx="0" cy="0"/>
          <a:chOff x="0" y="0"/>
          <a:chExt cx="0" cy="0"/>
        </a:xfrm>
      </p:grpSpPr>
      <p:sp>
        <p:nvSpPr>
          <p:cNvPr id="355" name="Google Shape;355;p5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(Smart Dependency Tree Splitting)</a:t>
            </a:r>
            <a:endParaRPr/>
          </a:p>
        </p:txBody>
      </p:sp>
      <p:sp>
        <p:nvSpPr>
          <p:cNvPr id="356" name="Google Shape;356;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57" name="Google Shape;357;p52"/>
          <p:cNvGraphicFramePr/>
          <p:nvPr/>
        </p:nvGraphicFramePr>
        <p:xfrm>
          <a:off x="510200" y="1319425"/>
          <a:ext cx="3000000" cy="3000000"/>
        </p:xfrm>
        <a:graphic>
          <a:graphicData uri="http://schemas.openxmlformats.org/drawingml/2006/table">
            <a:tbl>
              <a:tblPr>
                <a:noFill/>
                <a:tableStyleId>{317477DF-894F-40CC-B00B-BEBBAEEFACAA}</a:tableStyleId>
              </a:tblPr>
              <a:tblGrid>
                <a:gridCol w="5197075"/>
                <a:gridCol w="1915825"/>
                <a:gridCol w="1120350"/>
              </a:tblGrid>
              <a:tr h="381000">
                <a:tc>
                  <a:txBody>
                    <a:bodyPr/>
                    <a:lstStyle/>
                    <a:p>
                      <a:pPr indent="0" lvl="0" marL="0" rtl="0" algn="l">
                        <a:spcBef>
                          <a:spcPts val="0"/>
                        </a:spcBef>
                        <a:spcAft>
                          <a:spcPts val="0"/>
                        </a:spcAft>
                        <a:buNone/>
                      </a:pPr>
                      <a:r>
                        <a:rPr b="1" lang="en" sz="1600"/>
                        <a:t>Input Sentence</a:t>
                      </a:r>
                      <a:endParaRPr b="1" sz="1600"/>
                    </a:p>
                  </a:txBody>
                  <a:tcPr marT="91425" marB="91425" marR="91425" marL="91425"/>
                </a:tc>
                <a:tc>
                  <a:txBody>
                    <a:bodyPr/>
                    <a:lstStyle/>
                    <a:p>
                      <a:pPr indent="0" lvl="0" marL="0" rtl="0" algn="l">
                        <a:spcBef>
                          <a:spcPts val="0"/>
                        </a:spcBef>
                        <a:spcAft>
                          <a:spcPts val="0"/>
                        </a:spcAft>
                        <a:buNone/>
                      </a:pPr>
                      <a:r>
                        <a:rPr b="1" lang="en" sz="1600"/>
                        <a:t>Output Emojis</a:t>
                      </a:r>
                      <a:endParaRPr b="1" sz="1600"/>
                    </a:p>
                  </a:txBody>
                  <a:tcPr marT="91425" marB="91425" marR="91425" marL="91425"/>
                </a:tc>
                <a:tc>
                  <a:txBody>
                    <a:bodyPr/>
                    <a:lstStyle/>
                    <a:p>
                      <a:pPr indent="0" lvl="0" marL="0" rtl="0" algn="l">
                        <a:spcBef>
                          <a:spcPts val="0"/>
                        </a:spcBef>
                        <a:spcAft>
                          <a:spcPts val="0"/>
                        </a:spcAft>
                        <a:buNone/>
                      </a:pPr>
                      <a:r>
                        <a:rPr b="1" lang="en" sz="1600"/>
                        <a:t>Score</a:t>
                      </a:r>
                      <a:endParaRPr b="1" sz="1600"/>
                    </a:p>
                  </a:txBody>
                  <a:tcPr marT="91425" marB="91425" marR="91425" marL="91425"/>
                </a:tc>
              </a:tr>
              <a:tr h="381000">
                <a:tc>
                  <a:txBody>
                    <a:bodyPr/>
                    <a:lstStyle/>
                    <a:p>
                      <a:pPr indent="0" lvl="0" marL="0" rtl="0" algn="l">
                        <a:spcBef>
                          <a:spcPts val="0"/>
                        </a:spcBef>
                        <a:spcAft>
                          <a:spcPts val="0"/>
                        </a:spcAft>
                        <a:buNone/>
                      </a:pPr>
                      <a:r>
                        <a:rPr lang="en" sz="1600">
                          <a:solidFill>
                            <a:srgbClr val="666666"/>
                          </a:solidFill>
                        </a:rPr>
                        <a:t>The dog runs fast</a:t>
                      </a:r>
                      <a:endParaRPr sz="1600">
                        <a:solidFill>
                          <a:srgbClr val="666666"/>
                        </a:solidFill>
                      </a:endParaRPr>
                    </a:p>
                  </a:txBody>
                  <a:tcPr marT="91425" marB="91425" marR="91425" marL="91425"/>
                </a:tc>
                <a:tc>
                  <a:txBody>
                    <a:bodyPr/>
                    <a:lstStyle/>
                    <a:p>
                      <a:pPr indent="0" lvl="0" marL="0" rtl="0" algn="l">
                        <a:lnSpc>
                          <a:spcPct val="115000"/>
                        </a:lnSpc>
                        <a:spcBef>
                          <a:spcPts val="0"/>
                        </a:spcBef>
                        <a:spcAft>
                          <a:spcPts val="0"/>
                        </a:spcAft>
                        <a:buNone/>
                      </a:pPr>
                      <a:r>
                        <a:rPr lang="en" sz="1600">
                          <a:highlight>
                            <a:srgbClr val="FFFFFF"/>
                          </a:highlight>
                        </a:rPr>
                        <a:t>🎽🐩</a:t>
                      </a:r>
                      <a:endParaRPr sz="1600">
                        <a:solidFill>
                          <a:srgbClr val="666666"/>
                        </a:solidFill>
                      </a:endParaRPr>
                    </a:p>
                  </a:txBody>
                  <a:tcPr marT="91425" marB="91425" marR="91425" marL="91425"/>
                </a:tc>
                <a:tc>
                  <a:txBody>
                    <a:bodyPr/>
                    <a:lstStyle/>
                    <a:p>
                      <a:pPr indent="0" lvl="0" marL="0" rtl="0" algn="l">
                        <a:lnSpc>
                          <a:spcPct val="115000"/>
                        </a:lnSpc>
                        <a:spcBef>
                          <a:spcPts val="0"/>
                        </a:spcBef>
                        <a:spcAft>
                          <a:spcPts val="0"/>
                        </a:spcAft>
                        <a:buNone/>
                      </a:pPr>
                      <a:r>
                        <a:rPr lang="en" sz="1600">
                          <a:highlight>
                            <a:srgbClr val="FFFFFF"/>
                          </a:highlight>
                        </a:rPr>
                        <a:t>0.663</a:t>
                      </a:r>
                      <a:endParaRPr sz="1600">
                        <a:solidFill>
                          <a:srgbClr val="666666"/>
                        </a:solidFill>
                        <a:highlight>
                          <a:srgbClr val="FFFFFF"/>
                        </a:highlight>
                      </a:endParaRPr>
                    </a:p>
                  </a:txBody>
                  <a:tcPr marT="91425" marB="91425" marR="91425" marL="91425"/>
                </a:tc>
              </a:tr>
              <a:tr h="381000">
                <a:tc>
                  <a:txBody>
                    <a:bodyPr/>
                    <a:lstStyle/>
                    <a:p>
                      <a:pPr indent="0" lvl="0" marL="0" rtl="0" algn="l">
                        <a:lnSpc>
                          <a:spcPct val="115000"/>
                        </a:lnSpc>
                        <a:spcBef>
                          <a:spcPts val="0"/>
                        </a:spcBef>
                        <a:spcAft>
                          <a:spcPts val="0"/>
                        </a:spcAft>
                        <a:buNone/>
                      </a:pPr>
                      <a:r>
                        <a:rPr lang="en" sz="1600">
                          <a:solidFill>
                            <a:srgbClr val="666666"/>
                          </a:solidFill>
                        </a:rPr>
                        <a:t>The child was in love with the cat</a:t>
                      </a:r>
                      <a:endParaRPr sz="1600">
                        <a:solidFill>
                          <a:srgbClr val="666666"/>
                        </a:solidFill>
                      </a:endParaRPr>
                    </a:p>
                  </a:txBody>
                  <a:tcPr marT="91425" marB="91425" marR="91425" marL="91425"/>
                </a:tc>
                <a:tc>
                  <a:txBody>
                    <a:bodyPr/>
                    <a:lstStyle/>
                    <a:p>
                      <a:pPr indent="0" lvl="0" marL="0" rtl="0" algn="l">
                        <a:lnSpc>
                          <a:spcPct val="115000"/>
                        </a:lnSpc>
                        <a:spcBef>
                          <a:spcPts val="0"/>
                        </a:spcBef>
                        <a:spcAft>
                          <a:spcPts val="0"/>
                        </a:spcAft>
                        <a:buNone/>
                      </a:pPr>
                      <a:r>
                        <a:rPr lang="en" sz="1600">
                          <a:highlight>
                            <a:srgbClr val="FFFFFF"/>
                          </a:highlight>
                        </a:rPr>
                        <a:t>👶🚯🐾</a:t>
                      </a:r>
                      <a:endParaRPr sz="1600">
                        <a:solidFill>
                          <a:srgbClr val="666666"/>
                        </a:solidFill>
                      </a:endParaRPr>
                    </a:p>
                  </a:txBody>
                  <a:tcPr marT="91425" marB="91425" marR="91425" marL="91425"/>
                </a:tc>
                <a:tc>
                  <a:txBody>
                    <a:bodyPr/>
                    <a:lstStyle/>
                    <a:p>
                      <a:pPr indent="0" lvl="0" marL="0" rtl="0" algn="l">
                        <a:lnSpc>
                          <a:spcPct val="115000"/>
                        </a:lnSpc>
                        <a:spcBef>
                          <a:spcPts val="0"/>
                        </a:spcBef>
                        <a:spcAft>
                          <a:spcPts val="0"/>
                        </a:spcAft>
                        <a:buNone/>
                      </a:pPr>
                      <a:r>
                        <a:rPr lang="en" sz="1600">
                          <a:highlight>
                            <a:srgbClr val="FFFFFF"/>
                          </a:highlight>
                        </a:rPr>
                        <a:t>0.629</a:t>
                      </a:r>
                      <a:endParaRPr sz="1600">
                        <a:solidFill>
                          <a:srgbClr val="666666"/>
                        </a:solidFill>
                        <a:highlight>
                          <a:srgbClr val="FFFFFF"/>
                        </a:highlight>
                      </a:endParaRPr>
                    </a:p>
                  </a:txBody>
                  <a:tcPr marT="91425" marB="91425" marR="91425" marL="91425"/>
                </a:tc>
              </a:tr>
              <a:tr h="381000">
                <a:tc>
                  <a:txBody>
                    <a:bodyPr/>
                    <a:lstStyle/>
                    <a:p>
                      <a:pPr indent="0" lvl="0" marL="0" rtl="0" algn="l">
                        <a:spcBef>
                          <a:spcPts val="0"/>
                        </a:spcBef>
                        <a:spcAft>
                          <a:spcPts val="0"/>
                        </a:spcAft>
                        <a:buNone/>
                      </a:pPr>
                      <a:r>
                        <a:rPr lang="en" sz="1600">
                          <a:solidFill>
                            <a:srgbClr val="666666"/>
                          </a:solidFill>
                        </a:rPr>
                        <a:t>They are playing christmas music from the bell tower</a:t>
                      </a:r>
                      <a:endParaRPr sz="1600">
                        <a:solidFill>
                          <a:srgbClr val="666666"/>
                        </a:solidFill>
                      </a:endParaRPr>
                    </a:p>
                  </a:txBody>
                  <a:tcPr marT="91425" marB="91425" marR="91425" marL="91425"/>
                </a:tc>
                <a:tc>
                  <a:txBody>
                    <a:bodyPr/>
                    <a:lstStyle/>
                    <a:p>
                      <a:pPr indent="0" lvl="0" marL="0" rtl="0" algn="l">
                        <a:lnSpc>
                          <a:spcPct val="115000"/>
                        </a:lnSpc>
                        <a:spcBef>
                          <a:spcPts val="0"/>
                        </a:spcBef>
                        <a:spcAft>
                          <a:spcPts val="0"/>
                        </a:spcAft>
                        <a:buNone/>
                      </a:pPr>
                      <a:r>
                        <a:rPr lang="en" sz="1600">
                          <a:highlight>
                            <a:srgbClr val="FFFFFF"/>
                          </a:highlight>
                        </a:rPr>
                        <a:t>🚯🎴🎄🏰</a:t>
                      </a:r>
                      <a:endParaRPr sz="1600">
                        <a:solidFill>
                          <a:srgbClr val="666666"/>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lang="en" sz="1600">
                          <a:highlight>
                            <a:srgbClr val="FFFFFF"/>
                          </a:highlight>
                        </a:rPr>
                        <a:t>0.706</a:t>
                      </a:r>
                      <a:endParaRPr sz="1600">
                        <a:solidFill>
                          <a:srgbClr val="666666"/>
                        </a:solidFill>
                        <a:highlight>
                          <a:srgbClr val="FFFFFF"/>
                        </a:highlight>
                      </a:endParaRPr>
                    </a:p>
                  </a:txBody>
                  <a:tcPr marT="91425" marB="91425" marR="91425" marL="91425"/>
                </a:tc>
              </a:tr>
              <a:tr h="381000">
                <a:tc>
                  <a:txBody>
                    <a:bodyPr/>
                    <a:lstStyle/>
                    <a:p>
                      <a:pPr indent="0" lvl="0" marL="0" rtl="0" algn="l">
                        <a:lnSpc>
                          <a:spcPct val="115000"/>
                        </a:lnSpc>
                        <a:spcBef>
                          <a:spcPts val="0"/>
                        </a:spcBef>
                        <a:spcAft>
                          <a:spcPts val="0"/>
                        </a:spcAft>
                        <a:buNone/>
                      </a:pPr>
                      <a:r>
                        <a:rPr lang="en" sz="1600">
                          <a:solidFill>
                            <a:srgbClr val="666666"/>
                          </a:solidFill>
                        </a:rPr>
                        <a:t>I think that this computer has a virus</a:t>
                      </a:r>
                      <a:endParaRPr sz="1600">
                        <a:solidFill>
                          <a:srgbClr val="666666"/>
                        </a:solidFill>
                      </a:endParaRPr>
                    </a:p>
                  </a:txBody>
                  <a:tcPr marT="91425" marB="91425" marR="91425" marL="91425"/>
                </a:tc>
                <a:tc>
                  <a:txBody>
                    <a:bodyPr/>
                    <a:lstStyle/>
                    <a:p>
                      <a:pPr indent="0" lvl="0" marL="0" rtl="0" algn="l">
                        <a:lnSpc>
                          <a:spcPct val="115000"/>
                        </a:lnSpc>
                        <a:spcBef>
                          <a:spcPts val="0"/>
                        </a:spcBef>
                        <a:spcAft>
                          <a:spcPts val="0"/>
                        </a:spcAft>
                        <a:buNone/>
                      </a:pPr>
                      <a:r>
                        <a:rPr lang="en" sz="1600">
                          <a:highlight>
                            <a:srgbClr val="FFFFFF"/>
                          </a:highlight>
                        </a:rPr>
                        <a:t>👤💭💯💾🐛</a:t>
                      </a:r>
                      <a:endParaRPr sz="1600">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lang="en" sz="1600">
                          <a:highlight>
                            <a:srgbClr val="FFFFFF"/>
                          </a:highlight>
                        </a:rPr>
                        <a:t>0.822</a:t>
                      </a:r>
                      <a:endParaRPr sz="1600">
                        <a:solidFill>
                          <a:srgbClr val="666666"/>
                        </a:solidFill>
                      </a:endParaRPr>
                    </a:p>
                  </a:txBody>
                  <a:tcPr marT="91425" marB="91425" marR="91425" marL="91425"/>
                </a:tc>
              </a:tr>
              <a:tr h="381000">
                <a:tc>
                  <a:txBody>
                    <a:bodyPr/>
                    <a:lstStyle/>
                    <a:p>
                      <a:pPr indent="0" lvl="0" marL="0" rtl="0" algn="l">
                        <a:lnSpc>
                          <a:spcPct val="115000"/>
                        </a:lnSpc>
                        <a:spcBef>
                          <a:spcPts val="0"/>
                        </a:spcBef>
                        <a:spcAft>
                          <a:spcPts val="0"/>
                        </a:spcAft>
                        <a:buNone/>
                      </a:pPr>
                      <a:r>
                        <a:rPr lang="en" sz="1600">
                          <a:solidFill>
                            <a:srgbClr val="666666"/>
                          </a:solidFill>
                        </a:rPr>
                        <a:t>I have to wear my headphones to run in the race</a:t>
                      </a:r>
                      <a:endParaRPr sz="1600">
                        <a:solidFill>
                          <a:srgbClr val="666666"/>
                        </a:solidFill>
                      </a:endParaRPr>
                    </a:p>
                  </a:txBody>
                  <a:tcPr marT="91425" marB="91425" marR="91425" marL="91425"/>
                </a:tc>
                <a:tc>
                  <a:txBody>
                    <a:bodyPr/>
                    <a:lstStyle/>
                    <a:p>
                      <a:pPr indent="0" lvl="0" marL="0" rtl="0" algn="l">
                        <a:lnSpc>
                          <a:spcPct val="115000"/>
                        </a:lnSpc>
                        <a:spcBef>
                          <a:spcPts val="0"/>
                        </a:spcBef>
                        <a:spcAft>
                          <a:spcPts val="0"/>
                        </a:spcAft>
                        <a:buNone/>
                      </a:pPr>
                      <a:r>
                        <a:rPr lang="en" sz="1600">
                          <a:highlight>
                            <a:srgbClr val="FFFFFF"/>
                          </a:highlight>
                        </a:rPr>
                        <a:t>👤🔬</a:t>
                      </a:r>
                      <a:r>
                        <a:rPr b="1" lang="en" sz="1600">
                          <a:highlight>
                            <a:srgbClr val="FFFFFF"/>
                          </a:highlight>
                        </a:rPr>
                        <a:t>🚯</a:t>
                      </a:r>
                      <a:r>
                        <a:rPr lang="en" sz="1600">
                          <a:highlight>
                            <a:srgbClr val="FFFFFF"/>
                          </a:highlight>
                        </a:rPr>
                        <a:t>🎩🎧🎽🏁</a:t>
                      </a:r>
                      <a:endParaRPr sz="1600">
                        <a:solidFill>
                          <a:srgbClr val="666666"/>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lang="en" sz="1600">
                          <a:highlight>
                            <a:srgbClr val="FFFFFF"/>
                          </a:highlight>
                        </a:rPr>
                        <a:t>0.668</a:t>
                      </a:r>
                      <a:endParaRPr sz="1600">
                        <a:solidFill>
                          <a:srgbClr val="666666"/>
                        </a:solidFill>
                        <a:highlight>
                          <a:srgbClr val="FFFFFF"/>
                        </a:highlight>
                      </a:endParaRPr>
                    </a:p>
                  </a:txBody>
                  <a:tcPr marT="91425" marB="91425" marR="91425" marL="91425"/>
                </a:tc>
              </a:tr>
              <a:tr h="381000">
                <a:tc>
                  <a:txBody>
                    <a:bodyPr/>
                    <a:lstStyle/>
                    <a:p>
                      <a:pPr indent="0" lvl="0" marL="0" rtl="0" algn="l">
                        <a:lnSpc>
                          <a:spcPct val="115000"/>
                        </a:lnSpc>
                        <a:spcBef>
                          <a:spcPts val="0"/>
                        </a:spcBef>
                        <a:spcAft>
                          <a:spcPts val="0"/>
                        </a:spcAft>
                        <a:buNone/>
                      </a:pPr>
                      <a:r>
                        <a:rPr lang="en" sz="1600">
                          <a:solidFill>
                            <a:srgbClr val="666666"/>
                          </a:solidFill>
                        </a:rPr>
                        <a:t>The company Apple makes both cell phones and computers</a:t>
                      </a:r>
                      <a:endParaRPr sz="1600">
                        <a:solidFill>
                          <a:srgbClr val="666666"/>
                        </a:solidFill>
                      </a:endParaRPr>
                    </a:p>
                  </a:txBody>
                  <a:tcPr marT="91425" marB="91425" marR="91425" marL="91425"/>
                </a:tc>
                <a:tc>
                  <a:txBody>
                    <a:bodyPr/>
                    <a:lstStyle/>
                    <a:p>
                      <a:pPr indent="0" lvl="0" marL="0" rtl="0" algn="l">
                        <a:lnSpc>
                          <a:spcPct val="115000"/>
                        </a:lnSpc>
                        <a:spcBef>
                          <a:spcPts val="0"/>
                        </a:spcBef>
                        <a:spcAft>
                          <a:spcPts val="0"/>
                        </a:spcAft>
                        <a:buNone/>
                      </a:pPr>
                      <a:r>
                        <a:rPr lang="en" sz="1600">
                          <a:highlight>
                            <a:srgbClr val="FFFFFF"/>
                          </a:highlight>
                        </a:rPr>
                        <a:t>🍏🚯📞📱</a:t>
                      </a:r>
                      <a:endParaRPr sz="1600">
                        <a:solidFill>
                          <a:srgbClr val="666666"/>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lang="en" sz="1600">
                          <a:highlight>
                            <a:srgbClr val="FFFFFF"/>
                          </a:highlight>
                        </a:rPr>
                        <a:t>0.590</a:t>
                      </a:r>
                      <a:endParaRPr sz="1600">
                        <a:solidFill>
                          <a:srgbClr val="666666"/>
                        </a:solidFill>
                        <a:highlight>
                          <a:srgbClr val="FFFFFF"/>
                        </a:highlight>
                      </a:endParaRPr>
                    </a:p>
                  </a:txBody>
                  <a:tcPr marT="91425" marB="91425" marR="91425" marL="9142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61" name="Shape 361"/>
        <p:cNvGrpSpPr/>
        <p:nvPr/>
      </p:nvGrpSpPr>
      <p:grpSpPr>
        <a:xfrm>
          <a:off x="0" y="0"/>
          <a:ext cx="0" cy="0"/>
          <a:chOff x="0" y="0"/>
          <a:chExt cx="0" cy="0"/>
        </a:xfrm>
      </p:grpSpPr>
      <p:sp>
        <p:nvSpPr>
          <p:cNvPr id="362" name="Google Shape;362;p5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363" name="Google Shape;363;p53"/>
          <p:cNvSpPr txBox="1"/>
          <p:nvPr>
            <p:ph idx="4294967295" type="body"/>
          </p:nvPr>
        </p:nvSpPr>
        <p:spPr>
          <a:xfrm>
            <a:off x="311700" y="1368825"/>
            <a:ext cx="8520600" cy="25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Improved dataset</a:t>
            </a:r>
            <a:endParaRPr sz="1400"/>
          </a:p>
          <a:p>
            <a:pPr indent="-317500" lvl="1" marL="914400" rtl="0" algn="l">
              <a:spcBef>
                <a:spcPts val="0"/>
              </a:spcBef>
              <a:spcAft>
                <a:spcPts val="0"/>
              </a:spcAft>
              <a:buSzPts val="1400"/>
              <a:buChar char="○"/>
            </a:pPr>
            <a:r>
              <a:rPr lang="en" sz="1400"/>
              <a:t>The dataset is the main influence on the “readability” of the generated summaries. </a:t>
            </a:r>
            <a:endParaRPr sz="1400"/>
          </a:p>
          <a:p>
            <a:pPr indent="-317500" lvl="1" marL="914400" rtl="0" algn="l">
              <a:spcBef>
                <a:spcPts val="0"/>
              </a:spcBef>
              <a:spcAft>
                <a:spcPts val="0"/>
              </a:spcAft>
              <a:buSzPts val="1400"/>
              <a:buChar char="○"/>
            </a:pPr>
            <a:r>
              <a:rPr lang="en" sz="1400"/>
              <a:t>The dataset we have is aimed at word vectorization rather than sentence vectorization</a:t>
            </a:r>
            <a:endParaRPr sz="1400"/>
          </a:p>
          <a:p>
            <a:pPr indent="-317500" lvl="0" marL="457200" rtl="0" algn="l">
              <a:spcBef>
                <a:spcPts val="0"/>
              </a:spcBef>
              <a:spcAft>
                <a:spcPts val="0"/>
              </a:spcAft>
              <a:buSzPts val="1400"/>
              <a:buChar char="●"/>
            </a:pPr>
            <a:r>
              <a:rPr lang="en" sz="1400"/>
              <a:t>Each n-gram is currently independent of every other n-gram in the sequence</a:t>
            </a:r>
            <a:endParaRPr sz="1400"/>
          </a:p>
          <a:p>
            <a:pPr indent="-317500" lvl="1" marL="914400" rtl="0" algn="l">
              <a:spcBef>
                <a:spcPts val="0"/>
              </a:spcBef>
              <a:spcAft>
                <a:spcPts val="0"/>
              </a:spcAft>
              <a:buSzPts val="1400"/>
              <a:buChar char="○"/>
            </a:pPr>
            <a:r>
              <a:rPr lang="en" sz="1400"/>
              <a:t>By checking before and ahead and using that to influence the decision it may lead to better results. This is a proven technique used by Recurrent Neural Networks.</a:t>
            </a:r>
            <a:endParaRPr sz="1400"/>
          </a:p>
          <a:p>
            <a:pPr indent="-317500" lvl="0" marL="457200" rtl="0" algn="l">
              <a:spcBef>
                <a:spcPts val="0"/>
              </a:spcBef>
              <a:spcAft>
                <a:spcPts val="0"/>
              </a:spcAft>
              <a:buSzPts val="1400"/>
              <a:buChar char="●"/>
            </a:pPr>
            <a:r>
              <a:rPr lang="en" sz="1400"/>
              <a:t>Improve Testing Metrics</a:t>
            </a:r>
            <a:endParaRPr sz="1400"/>
          </a:p>
          <a:p>
            <a:pPr indent="-317500" lvl="1" marL="914400" rtl="0" algn="l">
              <a:spcBef>
                <a:spcPts val="0"/>
              </a:spcBef>
              <a:spcAft>
                <a:spcPts val="0"/>
              </a:spcAft>
              <a:buSzPts val="1400"/>
              <a:buChar char="○"/>
            </a:pPr>
            <a:r>
              <a:rPr lang="en" sz="1400"/>
              <a:t>Translate emojis back into a sentence and calculate distance from the input sentence</a:t>
            </a:r>
            <a:endParaRPr sz="1400"/>
          </a:p>
          <a:p>
            <a:pPr indent="-317500" lvl="0" marL="457200" rtl="0" algn="l">
              <a:spcBef>
                <a:spcPts val="0"/>
              </a:spcBef>
              <a:spcAft>
                <a:spcPts val="0"/>
              </a:spcAft>
              <a:buSzPts val="1400"/>
              <a:buChar char="●"/>
            </a:pPr>
            <a:r>
              <a:rPr lang="en" sz="1400"/>
              <a:t>One n-gram can have multiple emojis all with the same similarity. We need some way of determining the closest “closest” emoji.</a:t>
            </a:r>
            <a:endParaRPr sz="1400"/>
          </a:p>
          <a:p>
            <a:pPr indent="-317500" lvl="1" marL="914400" rtl="0" algn="l">
              <a:spcBef>
                <a:spcPts val="0"/>
              </a:spcBef>
              <a:spcAft>
                <a:spcPts val="0"/>
              </a:spcAft>
              <a:buSzPts val="1400"/>
              <a:buChar char="○"/>
            </a:pPr>
            <a:r>
              <a:rPr lang="en" sz="1400"/>
              <a:t>Maybe by considering the emoji’s other keywords as well</a:t>
            </a:r>
            <a:endParaRPr sz="1400"/>
          </a:p>
        </p:txBody>
      </p:sp>
      <p:sp>
        <p:nvSpPr>
          <p:cNvPr id="364" name="Google Shape;364;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4"/>
          <p:cNvSpPr txBox="1"/>
          <p:nvPr>
            <p:ph type="title"/>
          </p:nvPr>
        </p:nvSpPr>
        <p:spPr>
          <a:xfrm>
            <a:off x="562950" y="1970375"/>
            <a:ext cx="8018100" cy="124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370" name="Google Shape;370;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5"/>
          <p:cNvSpPr txBox="1"/>
          <p:nvPr>
            <p:ph type="title"/>
          </p:nvPr>
        </p:nvSpPr>
        <p:spPr>
          <a:xfrm>
            <a:off x="562950" y="1970375"/>
            <a:ext cx="8018100" cy="124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
        <p:nvSpPr>
          <p:cNvPr id="376" name="Google Shape;376;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80" name="Shape 380"/>
        <p:cNvGrpSpPr/>
        <p:nvPr/>
      </p:nvGrpSpPr>
      <p:grpSpPr>
        <a:xfrm>
          <a:off x="0" y="0"/>
          <a:ext cx="0" cy="0"/>
          <a:chOff x="0" y="0"/>
          <a:chExt cx="0" cy="0"/>
        </a:xfrm>
      </p:grpSpPr>
      <p:sp>
        <p:nvSpPr>
          <p:cNvPr id="381" name="Google Shape;381;p5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TF-IDF</a:t>
            </a:r>
            <a:endParaRPr/>
          </a:p>
        </p:txBody>
      </p:sp>
      <p:sp>
        <p:nvSpPr>
          <p:cNvPr id="382" name="Google Shape;382;p56"/>
          <p:cNvSpPr txBox="1"/>
          <p:nvPr>
            <p:ph idx="4294967295" type="body"/>
          </p:nvPr>
        </p:nvSpPr>
        <p:spPr>
          <a:xfrm>
            <a:off x="290475" y="1448325"/>
            <a:ext cx="8520600" cy="315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 way to score the relative importance of a word (term) in a given sentence (document)</a:t>
            </a:r>
            <a:endParaRPr sz="1400"/>
          </a:p>
          <a:p>
            <a:pPr indent="-317500" lvl="0" marL="457200" rtl="0" algn="l">
              <a:spcBef>
                <a:spcPts val="0"/>
              </a:spcBef>
              <a:spcAft>
                <a:spcPts val="0"/>
              </a:spcAft>
              <a:buSzPts val="1400"/>
              <a:buChar char="●"/>
            </a:pPr>
            <a:r>
              <a:rPr lang="en" sz="1400"/>
              <a:t>Two parts</a:t>
            </a:r>
            <a:endParaRPr sz="1400"/>
          </a:p>
          <a:p>
            <a:pPr indent="-317500" lvl="1" marL="914400" rtl="0" algn="l">
              <a:spcBef>
                <a:spcPts val="0"/>
              </a:spcBef>
              <a:spcAft>
                <a:spcPts val="0"/>
              </a:spcAft>
              <a:buSzPts val="1400"/>
              <a:buChar char="○"/>
            </a:pPr>
            <a:r>
              <a:rPr lang="en" sz="1400"/>
              <a:t>TF -&gt; Term Frequency: How often a word shows up in the document</a:t>
            </a:r>
            <a:endParaRPr sz="1400"/>
          </a:p>
          <a:p>
            <a:pPr indent="-317500" lvl="2" marL="1371600" rtl="0" algn="l">
              <a:spcBef>
                <a:spcPts val="0"/>
              </a:spcBef>
              <a:spcAft>
                <a:spcPts val="0"/>
              </a:spcAft>
              <a:buSzPts val="1400"/>
              <a:buChar char="■"/>
            </a:pPr>
            <a:r>
              <a:rPr lang="en" sz="1400"/>
              <a:t>Motivation: The more often a word shows up, the more important it is to the document</a:t>
            </a:r>
            <a:endParaRPr sz="1400"/>
          </a:p>
          <a:p>
            <a:pPr indent="-317500" lvl="2" marL="1371600" rtl="0" algn="l">
              <a:spcBef>
                <a:spcPts val="0"/>
              </a:spcBef>
              <a:spcAft>
                <a:spcPts val="0"/>
              </a:spcAft>
              <a:buSzPts val="1400"/>
              <a:buChar char="■"/>
            </a:pPr>
            <a:r>
              <a:rPr lang="en" sz="1400"/>
              <a:t>Number of times a word shows up in the document</a:t>
            </a:r>
            <a:endParaRPr sz="1400"/>
          </a:p>
          <a:p>
            <a:pPr indent="-317500" lvl="1" marL="914400" rtl="0" algn="l">
              <a:spcBef>
                <a:spcPts val="0"/>
              </a:spcBef>
              <a:spcAft>
                <a:spcPts val="0"/>
              </a:spcAft>
              <a:buSzPts val="1400"/>
              <a:buChar char="○"/>
            </a:pPr>
            <a:r>
              <a:rPr lang="en" sz="1400"/>
              <a:t>IDF -&gt; Inverse Document Frequency: How often a word shows up in all of the documents</a:t>
            </a:r>
            <a:endParaRPr sz="1400"/>
          </a:p>
          <a:p>
            <a:pPr indent="-317500" lvl="2" marL="1371600" rtl="0" algn="l">
              <a:spcBef>
                <a:spcPts val="0"/>
              </a:spcBef>
              <a:spcAft>
                <a:spcPts val="0"/>
              </a:spcAft>
              <a:buSzPts val="1400"/>
              <a:buChar char="■"/>
            </a:pPr>
            <a:r>
              <a:rPr lang="en" sz="1400"/>
              <a:t>Motivation: The more things a word shows up in, the less important it is to a single document</a:t>
            </a:r>
            <a:endParaRPr sz="1400"/>
          </a:p>
          <a:p>
            <a:pPr indent="-317500" lvl="2" marL="1371600" rtl="0" algn="l">
              <a:spcBef>
                <a:spcPts val="0"/>
              </a:spcBef>
              <a:spcAft>
                <a:spcPts val="0"/>
              </a:spcAft>
              <a:buSzPts val="1400"/>
              <a:buChar char="■"/>
            </a:pPr>
            <a:r>
              <a:rPr lang="en" sz="1400"/>
              <a:t>log(|corpus|/term</a:t>
            </a:r>
            <a:endParaRPr sz="1400"/>
          </a:p>
          <a:p>
            <a:pPr indent="-317500" lvl="0" marL="457200" rtl="0" algn="l">
              <a:spcBef>
                <a:spcPts val="0"/>
              </a:spcBef>
              <a:spcAft>
                <a:spcPts val="0"/>
              </a:spcAft>
              <a:buSzPts val="1400"/>
              <a:buChar char="●"/>
            </a:pPr>
            <a:r>
              <a:rPr lang="en" sz="1400"/>
              <a:t>TF-IDF(term, document, corpus) = TF(term, document) x IDF(term, corpus)</a:t>
            </a:r>
            <a:endParaRPr sz="1400"/>
          </a:p>
        </p:txBody>
      </p:sp>
      <p:sp>
        <p:nvSpPr>
          <p:cNvPr id="383" name="Google Shape;383;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87" name="Shape 387"/>
        <p:cNvGrpSpPr/>
        <p:nvPr/>
      </p:nvGrpSpPr>
      <p:grpSpPr>
        <a:xfrm>
          <a:off x="0" y="0"/>
          <a:ext cx="0" cy="0"/>
          <a:chOff x="0" y="0"/>
          <a:chExt cx="0" cy="0"/>
        </a:xfrm>
      </p:grpSpPr>
      <p:sp>
        <p:nvSpPr>
          <p:cNvPr id="388" name="Google Shape;388;p5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Estimating n-grams with TF-IDF</a:t>
            </a:r>
            <a:endParaRPr/>
          </a:p>
        </p:txBody>
      </p:sp>
      <p:sp>
        <p:nvSpPr>
          <p:cNvPr id="389" name="Google Shape;389;p57"/>
          <p:cNvSpPr txBox="1"/>
          <p:nvPr>
            <p:ph idx="4294967295" type="body"/>
          </p:nvPr>
        </p:nvSpPr>
        <p:spPr>
          <a:xfrm>
            <a:off x="290475" y="1405750"/>
            <a:ext cx="8520600" cy="3193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TF-IDF typically considers </a:t>
            </a:r>
            <a:r>
              <a:rPr i="1" lang="en" sz="1400"/>
              <a:t>individual</a:t>
            </a:r>
            <a:r>
              <a:rPr lang="en" sz="1400"/>
              <a:t> words</a:t>
            </a:r>
            <a:endParaRPr sz="1400"/>
          </a:p>
          <a:p>
            <a:pPr indent="-317500" lvl="0" marL="457200" rtl="0" algn="l">
              <a:spcBef>
                <a:spcPts val="0"/>
              </a:spcBef>
              <a:spcAft>
                <a:spcPts val="0"/>
              </a:spcAft>
              <a:buSzPts val="1400"/>
              <a:buChar char="●"/>
            </a:pPr>
            <a:r>
              <a:rPr lang="en" sz="1400"/>
              <a:t>Sometimes trained on bigrams or trigrams, but not often much more than that</a:t>
            </a:r>
            <a:endParaRPr sz="1400"/>
          </a:p>
          <a:p>
            <a:pPr indent="-317500" lvl="1" marL="914400" rtl="0" algn="l">
              <a:spcBef>
                <a:spcPts val="0"/>
              </a:spcBef>
              <a:spcAft>
                <a:spcPts val="0"/>
              </a:spcAft>
              <a:buSzPts val="1400"/>
              <a:buChar char="○"/>
            </a:pPr>
            <a:r>
              <a:rPr lang="en" sz="1400"/>
              <a:t>Taking 10,000 words as an estimation of the size of a vocabulary, and taking 10 as a cap on the length of a sentence we’re summarizing, we’d have in the neighborhood of 10</a:t>
            </a:r>
            <a:r>
              <a:rPr baseline="30000" lang="en" sz="1400"/>
              <a:t>40</a:t>
            </a:r>
            <a:r>
              <a:rPr lang="en" sz="1400"/>
              <a:t> possible sentences.</a:t>
            </a:r>
            <a:endParaRPr sz="1400"/>
          </a:p>
          <a:p>
            <a:pPr indent="-317500" lvl="1" marL="914400" rtl="0" algn="l">
              <a:spcBef>
                <a:spcPts val="0"/>
              </a:spcBef>
              <a:spcAft>
                <a:spcPts val="0"/>
              </a:spcAft>
              <a:buSzPts val="1400"/>
              <a:buChar char="○"/>
            </a:pPr>
            <a:r>
              <a:rPr lang="en" sz="1400"/>
              <a:t>Even with discarding a significant fraction as invalid (grammatically incorrect) sentences, still too many n-grams to consider</a:t>
            </a:r>
            <a:endParaRPr sz="1400"/>
          </a:p>
        </p:txBody>
      </p:sp>
      <p:sp>
        <p:nvSpPr>
          <p:cNvPr id="390" name="Google Shape;390;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91" name="Google Shape;391;p57"/>
          <p:cNvPicPr preferRelativeResize="0"/>
          <p:nvPr/>
        </p:nvPicPr>
        <p:blipFill>
          <a:blip r:embed="rId3">
            <a:alphaModFix/>
          </a:blip>
          <a:stretch>
            <a:fillRect/>
          </a:stretch>
        </p:blipFill>
        <p:spPr>
          <a:xfrm>
            <a:off x="3707913" y="3434363"/>
            <a:ext cx="1057275" cy="7143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95" name="Shape 395"/>
        <p:cNvGrpSpPr/>
        <p:nvPr/>
      </p:nvGrpSpPr>
      <p:grpSpPr>
        <a:xfrm>
          <a:off x="0" y="0"/>
          <a:ext cx="0" cy="0"/>
          <a:chOff x="0" y="0"/>
          <a:chExt cx="0" cy="0"/>
        </a:xfrm>
      </p:grpSpPr>
      <p:sp>
        <p:nvSpPr>
          <p:cNvPr id="396" name="Google Shape;396;p5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a:t>
            </a:r>
            <a:endParaRPr/>
          </a:p>
        </p:txBody>
      </p:sp>
      <p:sp>
        <p:nvSpPr>
          <p:cNvPr id="397" name="Google Shape;397;p58"/>
          <p:cNvSpPr txBox="1"/>
          <p:nvPr/>
        </p:nvSpPr>
        <p:spPr>
          <a:xfrm>
            <a:off x="388300" y="1530850"/>
            <a:ext cx="5855100" cy="2958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Find TF-IDF scores of each word in the sentence to translate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When prompted for an n-gram, calculate n-gram frequency (how many times it shows up in the sentence) and estimate inverse document frequency (by multiplying the document frequency of the terms making up the n-gram and the chances that they’ll be in that order)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Score each composition by multiplying the tf-idf weight of each n-gram with the uncertainty score calculated by cosine difference</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pic>
        <p:nvPicPr>
          <p:cNvPr id="398" name="Google Shape;398;p58"/>
          <p:cNvPicPr preferRelativeResize="0"/>
          <p:nvPr/>
        </p:nvPicPr>
        <p:blipFill>
          <a:blip r:embed="rId3">
            <a:alphaModFix/>
          </a:blip>
          <a:stretch>
            <a:fillRect/>
          </a:stretch>
        </p:blipFill>
        <p:spPr>
          <a:xfrm>
            <a:off x="721625" y="3462100"/>
            <a:ext cx="7920400" cy="7116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02" name="Shape 402"/>
        <p:cNvGrpSpPr/>
        <p:nvPr/>
      </p:nvGrpSpPr>
      <p:grpSpPr>
        <a:xfrm>
          <a:off x="0" y="0"/>
          <a:ext cx="0" cy="0"/>
          <a:chOff x="0" y="0"/>
          <a:chExt cx="0" cy="0"/>
        </a:xfrm>
      </p:grpSpPr>
      <p:sp>
        <p:nvSpPr>
          <p:cNvPr id="403" name="Google Shape;403;p5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level considerations</a:t>
            </a:r>
            <a:endParaRPr/>
          </a:p>
        </p:txBody>
      </p:sp>
      <p:sp>
        <p:nvSpPr>
          <p:cNvPr id="404" name="Google Shape;404;p59"/>
          <p:cNvSpPr txBox="1"/>
          <p:nvPr>
            <p:ph idx="4294967295" type="body"/>
          </p:nvPr>
        </p:nvSpPr>
        <p:spPr>
          <a:xfrm>
            <a:off x="290475" y="1417000"/>
            <a:ext cx="8520600" cy="363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Consider a bigram</a:t>
            </a:r>
            <a:endParaRPr sz="1400"/>
          </a:p>
          <a:p>
            <a:pPr indent="-317500" lvl="1" marL="914400" rtl="0" algn="l">
              <a:spcBef>
                <a:spcPts val="0"/>
              </a:spcBef>
              <a:spcAft>
                <a:spcPts val="0"/>
              </a:spcAft>
              <a:buSzPts val="1400"/>
              <a:buChar char="○"/>
            </a:pPr>
            <a:r>
              <a:rPr lang="en" sz="1400"/>
              <a:t>Pool of ‘words’ to select from is much larger - would expect frequency of [AB] to be smaller overall</a:t>
            </a:r>
            <a:endParaRPr sz="1400"/>
          </a:p>
          <a:p>
            <a:pPr indent="-317500" lvl="2" marL="1371600" rtl="0" algn="l">
              <a:spcBef>
                <a:spcPts val="0"/>
              </a:spcBef>
              <a:spcAft>
                <a:spcPts val="0"/>
              </a:spcAft>
              <a:buSzPts val="1400"/>
              <a:buChar char="■"/>
            </a:pPr>
            <a:r>
              <a:rPr lang="en" sz="1400"/>
              <a:t> Document frequency should be way down</a:t>
            </a:r>
            <a:endParaRPr sz="1400"/>
          </a:p>
          <a:p>
            <a:pPr indent="-317500" lvl="1" marL="914400" rtl="0" algn="l">
              <a:spcBef>
                <a:spcPts val="0"/>
              </a:spcBef>
              <a:spcAft>
                <a:spcPts val="0"/>
              </a:spcAft>
              <a:buSzPts val="1400"/>
              <a:buChar char="○"/>
            </a:pPr>
            <a:r>
              <a:rPr lang="en" sz="1400"/>
              <a:t>Bigrams should score better </a:t>
            </a:r>
            <a:endParaRPr sz="1400"/>
          </a:p>
          <a:p>
            <a:pPr indent="-317500" lvl="0" marL="457200" rtl="0" algn="l">
              <a:spcBef>
                <a:spcPts val="0"/>
              </a:spcBef>
              <a:spcAft>
                <a:spcPts val="0"/>
              </a:spcAft>
              <a:buSzPts val="1400"/>
              <a:buChar char="●"/>
            </a:pPr>
            <a:r>
              <a:rPr lang="en" sz="1400"/>
              <a:t>Hugely variable based on training corpus</a:t>
            </a:r>
            <a:endParaRPr sz="1400"/>
          </a:p>
          <a:p>
            <a:pPr indent="-317500" lvl="1" marL="914400" rtl="0" algn="l">
              <a:spcBef>
                <a:spcPts val="0"/>
              </a:spcBef>
              <a:spcAft>
                <a:spcPts val="0"/>
              </a:spcAft>
              <a:buSzPts val="1400"/>
              <a:buChar char="○"/>
            </a:pPr>
            <a:r>
              <a:rPr lang="en" sz="1400"/>
              <a:t>Some were sentences and others were full blown books</a:t>
            </a:r>
            <a:endParaRPr sz="1400"/>
          </a:p>
          <a:p>
            <a:pPr indent="-317500" lvl="1" marL="914400" rtl="0" algn="l">
              <a:spcBef>
                <a:spcPts val="0"/>
              </a:spcBef>
              <a:spcAft>
                <a:spcPts val="0"/>
              </a:spcAft>
              <a:buSzPts val="1400"/>
              <a:buChar char="○"/>
            </a:pPr>
            <a:r>
              <a:rPr lang="en" sz="1400"/>
              <a:t>Assumptions made on word frequencies</a:t>
            </a:r>
            <a:endParaRPr sz="1400"/>
          </a:p>
          <a:p>
            <a:pPr indent="-317500" lvl="1" marL="914400" rtl="0" algn="l">
              <a:spcBef>
                <a:spcPts val="0"/>
              </a:spcBef>
              <a:spcAft>
                <a:spcPts val="0"/>
              </a:spcAft>
              <a:buSzPts val="1400"/>
              <a:buChar char="○"/>
            </a:pPr>
            <a:r>
              <a:rPr lang="en" sz="1400"/>
              <a:t>“The dog runs fast”</a:t>
            </a:r>
            <a:endParaRPr sz="1400"/>
          </a:p>
          <a:p>
            <a:pPr indent="-317500" lvl="2" marL="1371600" rtl="0" algn="l">
              <a:spcBef>
                <a:spcPts val="0"/>
              </a:spcBef>
              <a:spcAft>
                <a:spcPts val="0"/>
              </a:spcAft>
              <a:buSzPts val="1400"/>
              <a:buChar char="■"/>
            </a:pPr>
            <a:r>
              <a:rPr lang="en" sz="1400"/>
              <a:t>I looked at datasets of SMS spam/ham, Jeopardy! questions, Canadian Parliament transcriptions, and they heavily impacted the weights.</a:t>
            </a:r>
            <a:endParaRPr sz="1400"/>
          </a:p>
        </p:txBody>
      </p:sp>
      <p:sp>
        <p:nvSpPr>
          <p:cNvPr id="405" name="Google Shape;405;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Work</a:t>
            </a:r>
            <a:endParaRPr/>
          </a:p>
        </p:txBody>
      </p:sp>
      <p:sp>
        <p:nvSpPr>
          <p:cNvPr id="93" name="Google Shape;93;p17"/>
          <p:cNvSpPr txBox="1"/>
          <p:nvPr>
            <p:ph idx="4294967295" type="body"/>
          </p:nvPr>
        </p:nvSpPr>
        <p:spPr>
          <a:xfrm>
            <a:off x="290375" y="1391625"/>
            <a:ext cx="8520600" cy="320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Embeddings</a:t>
            </a:r>
            <a:endParaRPr sz="1400"/>
          </a:p>
          <a:p>
            <a:pPr indent="-317500" lvl="1" marL="914400" rtl="0" algn="l">
              <a:spcBef>
                <a:spcPts val="0"/>
              </a:spcBef>
              <a:spcAft>
                <a:spcPts val="0"/>
              </a:spcAft>
              <a:buSzPts val="1400"/>
              <a:buChar char="○"/>
            </a:pPr>
            <a:r>
              <a:rPr lang="en" sz="1400"/>
              <a:t>Word2Vec</a:t>
            </a:r>
            <a:endParaRPr sz="1400"/>
          </a:p>
          <a:p>
            <a:pPr indent="-317500" lvl="1" marL="914400" rtl="0" algn="l">
              <a:spcBef>
                <a:spcPts val="0"/>
              </a:spcBef>
              <a:spcAft>
                <a:spcPts val="0"/>
              </a:spcAft>
              <a:buSzPts val="1400"/>
              <a:buChar char="○"/>
            </a:pPr>
            <a:r>
              <a:rPr lang="en" sz="1400"/>
              <a:t>Sent2Vec</a:t>
            </a:r>
            <a:endParaRPr sz="1400"/>
          </a:p>
          <a:p>
            <a:pPr indent="-317500" lvl="1" marL="914400" rtl="0" algn="l">
              <a:spcBef>
                <a:spcPts val="0"/>
              </a:spcBef>
              <a:spcAft>
                <a:spcPts val="0"/>
              </a:spcAft>
              <a:buSzPts val="1400"/>
              <a:buChar char="○"/>
            </a:pPr>
            <a:r>
              <a:rPr lang="en" sz="1400"/>
              <a:t>Emoji2Vec</a:t>
            </a:r>
            <a:endParaRPr sz="1400"/>
          </a:p>
          <a:p>
            <a:pPr indent="-317500" lvl="0" marL="457200" rtl="0" algn="l">
              <a:spcBef>
                <a:spcPts val="0"/>
              </a:spcBef>
              <a:spcAft>
                <a:spcPts val="0"/>
              </a:spcAft>
              <a:buSzPts val="1400"/>
              <a:buChar char="●"/>
            </a:pPr>
            <a:r>
              <a:rPr lang="en" sz="1400"/>
              <a:t>Direct word → emoji mappings</a:t>
            </a:r>
            <a:endParaRPr sz="1400"/>
          </a:p>
          <a:p>
            <a:pPr indent="-317500" lvl="1" marL="914400" rtl="0" algn="l">
              <a:spcBef>
                <a:spcPts val="0"/>
              </a:spcBef>
              <a:spcAft>
                <a:spcPts val="0"/>
              </a:spcAft>
              <a:buSzPts val="1400"/>
              <a:buChar char="○"/>
            </a:pPr>
            <a:r>
              <a:rPr lang="en" sz="1400"/>
              <a:t>https://decodeemoji.com</a:t>
            </a:r>
            <a:endParaRPr sz="1400"/>
          </a:p>
          <a:p>
            <a:pPr indent="-317500" lvl="1" marL="914400" rtl="0" algn="l">
              <a:spcBef>
                <a:spcPts val="0"/>
              </a:spcBef>
              <a:spcAft>
                <a:spcPts val="0"/>
              </a:spcAft>
              <a:buSzPts val="1400"/>
              <a:buChar char="○"/>
            </a:pPr>
            <a:r>
              <a:rPr lang="en" sz="1400"/>
              <a:t>https://meowni.ca/emoji-translate/</a:t>
            </a:r>
            <a:endParaRPr sz="1400"/>
          </a:p>
          <a:p>
            <a:pPr indent="-317500" lvl="0" marL="457200" rtl="0" algn="l">
              <a:spcBef>
                <a:spcPts val="0"/>
              </a:spcBef>
              <a:spcAft>
                <a:spcPts val="0"/>
              </a:spcAft>
              <a:buSzPts val="1400"/>
              <a:buChar char="●"/>
            </a:pPr>
            <a:r>
              <a:rPr lang="en" sz="1400"/>
              <a:t>Emoji Dick</a:t>
            </a:r>
            <a:endParaRPr sz="1400"/>
          </a:p>
          <a:p>
            <a:pPr indent="-317500" lvl="1" marL="914400" rtl="0" algn="l">
              <a:spcBef>
                <a:spcPts val="0"/>
              </a:spcBef>
              <a:spcAft>
                <a:spcPts val="0"/>
              </a:spcAft>
              <a:buSzPts val="1400"/>
              <a:buChar char="○"/>
            </a:pPr>
            <a:r>
              <a:rPr lang="en" sz="1400"/>
              <a:t>Translation of Moby Dick into Emojis</a:t>
            </a:r>
            <a:endParaRPr sz="1400"/>
          </a:p>
          <a:p>
            <a:pPr indent="-317500" lvl="0" marL="457200" rtl="0" algn="l">
              <a:spcBef>
                <a:spcPts val="0"/>
              </a:spcBef>
              <a:spcAft>
                <a:spcPts val="0"/>
              </a:spcAft>
              <a:buSzPts val="1400"/>
              <a:buChar char="●"/>
            </a:pPr>
            <a:r>
              <a:rPr lang="en" sz="1400"/>
              <a:t>Text Summarization (our earlier work)</a:t>
            </a:r>
            <a:endParaRPr sz="1400"/>
          </a:p>
          <a:p>
            <a:pPr indent="-317500" lvl="1" marL="914400" rtl="0" algn="l">
              <a:spcBef>
                <a:spcPts val="0"/>
              </a:spcBef>
              <a:spcAft>
                <a:spcPts val="0"/>
              </a:spcAft>
              <a:buSzPts val="1400"/>
              <a:buChar char="○"/>
            </a:pPr>
            <a:r>
              <a:rPr lang="en" sz="1400"/>
              <a:t>TF-IDF</a:t>
            </a:r>
            <a:endParaRPr sz="1400"/>
          </a:p>
          <a:p>
            <a:pPr indent="-317500" lvl="1" marL="914400" rtl="0" algn="l">
              <a:spcBef>
                <a:spcPts val="0"/>
              </a:spcBef>
              <a:spcAft>
                <a:spcPts val="0"/>
              </a:spcAft>
              <a:buSzPts val="1400"/>
              <a:buChar char="○"/>
            </a:pPr>
            <a:r>
              <a:rPr lang="en" sz="1400"/>
              <a:t>TextRank</a:t>
            </a:r>
            <a:endParaRPr sz="1400"/>
          </a:p>
        </p:txBody>
      </p:sp>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25" y="2723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Composition of N-Grams for Emoji Translation (CoNET)</a:t>
            </a:r>
            <a:endParaRPr/>
          </a:p>
        </p:txBody>
      </p:sp>
      <p:sp>
        <p:nvSpPr>
          <p:cNvPr id="100" name="Google Shape;100;p18"/>
          <p:cNvSpPr txBox="1"/>
          <p:nvPr>
            <p:ph idx="4294967295" type="body"/>
          </p:nvPr>
        </p:nvSpPr>
        <p:spPr>
          <a:xfrm>
            <a:off x="290475" y="1391625"/>
            <a:ext cx="8520600" cy="320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CoNET is a combination of machine learning and natural language processing (NLP) techniques that can produce a series of emojis when given a variable length input sentence</a:t>
            </a:r>
            <a:endParaRPr sz="1400"/>
          </a:p>
          <a:p>
            <a:pPr indent="-317500" lvl="0" marL="457200" rtl="0" algn="l">
              <a:spcBef>
                <a:spcPts val="0"/>
              </a:spcBef>
              <a:spcAft>
                <a:spcPts val="0"/>
              </a:spcAft>
              <a:buSzPts val="1400"/>
              <a:buChar char="●"/>
            </a:pPr>
            <a:r>
              <a:rPr lang="en" sz="1400"/>
              <a:t>Algorithm is split into separate parts</a:t>
            </a:r>
            <a:endParaRPr sz="1400"/>
          </a:p>
          <a:p>
            <a:pPr indent="-317500" lvl="0" marL="914400" rtl="0" algn="l">
              <a:spcBef>
                <a:spcPts val="0"/>
              </a:spcBef>
              <a:spcAft>
                <a:spcPts val="0"/>
              </a:spcAft>
              <a:buSzPts val="1400"/>
              <a:buAutoNum type="arabicPeriod"/>
            </a:pPr>
            <a:r>
              <a:rPr lang="en" sz="1400"/>
              <a:t>Sentence compositions</a:t>
            </a:r>
            <a:endParaRPr sz="1400"/>
          </a:p>
          <a:p>
            <a:pPr indent="-317500" lvl="0" marL="914400" rtl="0" algn="l">
              <a:spcBef>
                <a:spcPts val="0"/>
              </a:spcBef>
              <a:spcAft>
                <a:spcPts val="0"/>
              </a:spcAft>
              <a:buSzPts val="1400"/>
              <a:buAutoNum type="arabicPeriod"/>
            </a:pPr>
            <a:r>
              <a:rPr lang="en" sz="1400"/>
              <a:t>N-Gram </a:t>
            </a:r>
            <a:r>
              <a:rPr lang="en" sz="1400"/>
              <a:t>→ emoji comparison</a:t>
            </a:r>
            <a:endParaRPr sz="1400"/>
          </a:p>
          <a:p>
            <a:pPr indent="-317500" lvl="0" marL="914400" rtl="0" algn="l">
              <a:spcBef>
                <a:spcPts val="0"/>
              </a:spcBef>
              <a:spcAft>
                <a:spcPts val="0"/>
              </a:spcAft>
              <a:buSzPts val="1400"/>
              <a:buAutoNum type="arabicPeriod"/>
            </a:pPr>
            <a:r>
              <a:rPr lang="en" sz="1400"/>
              <a:t>Translation scoring</a:t>
            </a:r>
            <a:endParaRPr sz="1400"/>
          </a:p>
          <a:p>
            <a:pPr indent="-317500" lvl="0" marL="914400" rtl="0" algn="l">
              <a:spcBef>
                <a:spcPts val="0"/>
              </a:spcBef>
              <a:spcAft>
                <a:spcPts val="0"/>
              </a:spcAft>
              <a:buSzPts val="1400"/>
              <a:buAutoNum type="arabicPeriod"/>
            </a:pPr>
            <a:r>
              <a:rPr lang="en" sz="1400"/>
              <a:t>Summary generation</a:t>
            </a:r>
            <a:endParaRPr sz="1400"/>
          </a:p>
        </p:txBody>
      </p:sp>
      <p:sp>
        <p:nvSpPr>
          <p:cNvPr id="101" name="Google Shape;10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High-Level Algorithm Architecture</a:t>
            </a:r>
            <a:endParaRPr/>
          </a:p>
        </p:txBody>
      </p:sp>
      <p:pic>
        <p:nvPicPr>
          <p:cNvPr id="107" name="Google Shape;107;p19"/>
          <p:cNvPicPr preferRelativeResize="0"/>
          <p:nvPr/>
        </p:nvPicPr>
        <p:blipFill>
          <a:blip r:embed="rId3">
            <a:alphaModFix/>
          </a:blip>
          <a:stretch>
            <a:fillRect/>
          </a:stretch>
        </p:blipFill>
        <p:spPr>
          <a:xfrm>
            <a:off x="765925" y="1361049"/>
            <a:ext cx="7612098" cy="3714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High-Level Algorithm Architecture</a:t>
            </a:r>
            <a:endParaRPr/>
          </a:p>
        </p:txBody>
      </p:sp>
      <p:pic>
        <p:nvPicPr>
          <p:cNvPr id="113" name="Google Shape;113;p20"/>
          <p:cNvPicPr preferRelativeResize="0"/>
          <p:nvPr/>
        </p:nvPicPr>
        <p:blipFill>
          <a:blip r:embed="rId3">
            <a:alphaModFix/>
          </a:blip>
          <a:stretch>
            <a:fillRect/>
          </a:stretch>
        </p:blipFill>
        <p:spPr>
          <a:xfrm>
            <a:off x="765925" y="1361050"/>
            <a:ext cx="7612154" cy="3714077"/>
          </a:xfrm>
          <a:prstGeom prst="rect">
            <a:avLst/>
          </a:prstGeom>
          <a:noFill/>
          <a:ln>
            <a:noFill/>
          </a:ln>
        </p:spPr>
      </p:pic>
      <p:pic>
        <p:nvPicPr>
          <p:cNvPr id="114" name="Google Shape;114;p20"/>
          <p:cNvPicPr preferRelativeResize="0"/>
          <p:nvPr/>
        </p:nvPicPr>
        <p:blipFill>
          <a:blip r:embed="rId4">
            <a:alphaModFix/>
          </a:blip>
          <a:stretch>
            <a:fillRect/>
          </a:stretch>
        </p:blipFill>
        <p:spPr>
          <a:xfrm>
            <a:off x="765925" y="1361049"/>
            <a:ext cx="7612098" cy="3714074"/>
          </a:xfrm>
          <a:prstGeom prst="rect">
            <a:avLst/>
          </a:prstGeom>
          <a:noFill/>
          <a:ln>
            <a:noFill/>
          </a:ln>
        </p:spPr>
      </p:pic>
      <p:sp>
        <p:nvSpPr>
          <p:cNvPr id="115" name="Google Shape;115;p20"/>
          <p:cNvSpPr/>
          <p:nvPr/>
        </p:nvSpPr>
        <p:spPr>
          <a:xfrm>
            <a:off x="2849675" y="1730150"/>
            <a:ext cx="3530700" cy="7593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Sentence Compositions</a:t>
            </a:r>
            <a:endParaRPr/>
          </a:p>
        </p:txBody>
      </p:sp>
      <p:sp>
        <p:nvSpPr>
          <p:cNvPr id="121" name="Google Shape;121;p21"/>
          <p:cNvSpPr txBox="1"/>
          <p:nvPr>
            <p:ph idx="4294967295" type="body"/>
          </p:nvPr>
        </p:nvSpPr>
        <p:spPr>
          <a:xfrm>
            <a:off x="290425" y="1391475"/>
            <a:ext cx="8520600" cy="320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An </a:t>
            </a:r>
            <a:r>
              <a:rPr lang="en" sz="1400" u="sng"/>
              <a:t>n-gram</a:t>
            </a:r>
            <a:r>
              <a:rPr lang="en" sz="1400"/>
              <a:t> is a variable length sequence of contiguous words, normally in the context of a larger phrase or sentence.</a:t>
            </a:r>
            <a:endParaRPr sz="1400"/>
          </a:p>
          <a:p>
            <a:pPr indent="-317500" lvl="1" marL="914400" rtl="0" algn="l">
              <a:spcBef>
                <a:spcPts val="0"/>
              </a:spcBef>
              <a:spcAft>
                <a:spcPts val="0"/>
              </a:spcAft>
              <a:buSzPts val="1400"/>
              <a:buChar char="○"/>
            </a:pPr>
            <a:r>
              <a:rPr lang="en" sz="1400"/>
              <a:t>A sentence can be represented by a sequence of n-grams</a:t>
            </a:r>
            <a:endParaRPr sz="1400"/>
          </a:p>
          <a:p>
            <a:pPr indent="-317500" lvl="1" marL="914400" rtl="0" algn="l">
              <a:spcBef>
                <a:spcPts val="0"/>
              </a:spcBef>
              <a:spcAft>
                <a:spcPts val="0"/>
              </a:spcAft>
              <a:buSzPts val="1400"/>
              <a:buChar char="○"/>
            </a:pPr>
            <a:r>
              <a:rPr b="1" lang="en" sz="1400" u="sng"/>
              <a:t>Ex:</a:t>
            </a:r>
            <a:r>
              <a:rPr lang="en" sz="1400"/>
              <a:t> The sentence “The dog bit me very hard” has the n-grams:</a:t>
            </a:r>
            <a:endParaRPr sz="1400"/>
          </a:p>
          <a:p>
            <a:pPr indent="-317500" lvl="2" marL="1371600" rtl="0" algn="l">
              <a:spcBef>
                <a:spcPts val="0"/>
              </a:spcBef>
              <a:spcAft>
                <a:spcPts val="0"/>
              </a:spcAft>
              <a:buSzPts val="1400"/>
              <a:buChar char="○"/>
            </a:pPr>
            <a:r>
              <a:rPr lang="en" sz="1400"/>
              <a:t>“The dog bit”, “me”, “very hard”</a:t>
            </a:r>
            <a:endParaRPr sz="1400"/>
          </a:p>
          <a:p>
            <a:pPr indent="-317500" lvl="0" marL="457200" rtl="0" algn="l">
              <a:spcBef>
                <a:spcPts val="0"/>
              </a:spcBef>
              <a:spcAft>
                <a:spcPts val="0"/>
              </a:spcAft>
              <a:buSzPts val="1400"/>
              <a:buChar char="●"/>
            </a:pPr>
            <a:r>
              <a:rPr lang="en" sz="1400"/>
              <a:t>We will refer to a sequence of n-grams as the </a:t>
            </a:r>
            <a:r>
              <a:rPr b="1" lang="en" sz="1400"/>
              <a:t>n-gram sequence</a:t>
            </a:r>
            <a:r>
              <a:rPr lang="en" sz="1400"/>
              <a:t>, and an individual n-gram in the sequence as an </a:t>
            </a:r>
            <a:r>
              <a:rPr b="1" lang="en" sz="1400"/>
              <a:t>n-gram</a:t>
            </a:r>
            <a:endParaRPr sz="1400"/>
          </a:p>
          <a:p>
            <a:pPr indent="-317500" lvl="0" marL="457200" rtl="0" algn="l">
              <a:spcBef>
                <a:spcPts val="0"/>
              </a:spcBef>
              <a:spcAft>
                <a:spcPts val="0"/>
              </a:spcAft>
              <a:buSzPts val="1400"/>
              <a:buChar char="●"/>
            </a:pPr>
            <a:r>
              <a:rPr lang="en" sz="1400"/>
              <a:t>The simplest way to partition a sentence is to do so exhaustively</a:t>
            </a:r>
            <a:endParaRPr sz="1400"/>
          </a:p>
          <a:p>
            <a:pPr indent="-317500" lvl="1" marL="914400" rtl="0" algn="l">
              <a:spcBef>
                <a:spcPts val="0"/>
              </a:spcBef>
              <a:spcAft>
                <a:spcPts val="0"/>
              </a:spcAft>
              <a:buSzPts val="1400"/>
              <a:buChar char="○"/>
            </a:pPr>
            <a:r>
              <a:rPr b="1" lang="en" sz="1400" u="sng"/>
              <a:t>Ex:</a:t>
            </a:r>
            <a:r>
              <a:rPr lang="en" sz="1400"/>
              <a:t> For the sentence “The dog bit me very hard” we check all sequences of n-grams:</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Assumption: there must exist some optimal n-gram sequence that generates the best summary</a:t>
            </a:r>
            <a:endParaRPr sz="1400"/>
          </a:p>
          <a:p>
            <a:pPr indent="0" lvl="0" marL="0" rtl="0" algn="l">
              <a:spcBef>
                <a:spcPts val="1600"/>
              </a:spcBef>
              <a:spcAft>
                <a:spcPts val="1600"/>
              </a:spcAft>
              <a:buNone/>
            </a:pPr>
            <a:r>
              <a:t/>
            </a:r>
            <a:endParaRPr sz="1400"/>
          </a:p>
        </p:txBody>
      </p:sp>
      <p:sp>
        <p:nvSpPr>
          <p:cNvPr id="122" name="Google Shape;12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3" name="Google Shape;123;p21"/>
          <p:cNvPicPr preferRelativeResize="0"/>
          <p:nvPr/>
        </p:nvPicPr>
        <p:blipFill>
          <a:blip r:embed="rId3">
            <a:alphaModFix/>
          </a:blip>
          <a:stretch>
            <a:fillRect/>
          </a:stretch>
        </p:blipFill>
        <p:spPr>
          <a:xfrm>
            <a:off x="1606037" y="3684725"/>
            <a:ext cx="5889374" cy="532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