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393" r:id="rId3"/>
    <p:sldId id="368" r:id="rId4"/>
    <p:sldId id="395" r:id="rId5"/>
    <p:sldId id="396" r:id="rId6"/>
    <p:sldId id="418" r:id="rId7"/>
    <p:sldId id="415" r:id="rId8"/>
    <p:sldId id="419" r:id="rId9"/>
    <p:sldId id="420" r:id="rId10"/>
    <p:sldId id="397" r:id="rId11"/>
    <p:sldId id="403" r:id="rId12"/>
    <p:sldId id="417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377" r:id="rId21"/>
    <p:sldId id="4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Dilthey" initials="AD" lastIdx="1" clrIdx="0">
    <p:extLst>
      <p:ext uri="{19B8F6BF-5375-455C-9EA6-DF929625EA0E}">
        <p15:presenceInfo xmlns:p15="http://schemas.microsoft.com/office/powerpoint/2012/main" userId="cadd6cff300e6e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185" autoAdjust="0"/>
  </p:normalViewPr>
  <p:slideViewPr>
    <p:cSldViewPr snapToGrid="0">
      <p:cViewPr varScale="1">
        <p:scale>
          <a:sx n="67" d="100"/>
          <a:sy n="67" d="100"/>
        </p:scale>
        <p:origin x="592" y="52"/>
      </p:cViewPr>
      <p:guideLst/>
    </p:cSldViewPr>
  </p:slideViewPr>
  <p:outlineViewPr>
    <p:cViewPr>
      <p:scale>
        <a:sx n="33" d="100"/>
        <a:sy n="33" d="100"/>
      </p:scale>
      <p:origin x="0" y="-43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32"/>
    </p:cViewPr>
  </p:sorterViewPr>
  <p:notesViewPr>
    <p:cSldViewPr snapToGrid="0">
      <p:cViewPr varScale="1">
        <p:scale>
          <a:sx n="54" d="100"/>
          <a:sy n="54" d="100"/>
        </p:scale>
        <p:origin x="263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913EA-F34C-42D1-A59C-4B57A43277A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8FC04-F8EB-4217-9FCB-6C37E5AA25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kick this off, I would like to show you a few picture that illustrate the rapid pace at which genomics technologies have been developing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4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3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60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09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37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41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31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21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00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Sequenzen, </a:t>
            </a:r>
            <a:r>
              <a:rPr lang="de-DE" dirty="0" err="1"/>
              <a:t>remove</a:t>
            </a:r>
            <a:r>
              <a:rPr lang="de-DE" dirty="0"/>
              <a:t> Gaps -&gt; original </a:t>
            </a:r>
            <a:r>
              <a:rPr lang="de-DE" dirty="0" err="1"/>
              <a:t>Sequences</a:t>
            </a:r>
            <a:endParaRPr lang="de-DE" dirty="0"/>
          </a:p>
          <a:p>
            <a:r>
              <a:rPr lang="de-DE" dirty="0"/>
              <a:t>Keine Gap-Gaps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0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8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5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9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7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5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0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6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AC5-45CE-43ED-A019-496AEFFA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utura Lt BT" panose="020B04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0CFCB-8DAA-495A-AF43-C06778CF0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utura Lt BT" panose="020B04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74977-5F61-4BC5-AA0C-E22CA08F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8D6C7D56-56CC-4878-85D7-9898E419DA5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2CE2-0F76-4454-85A6-F28AD00B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AF61-1015-4109-AC63-928142DC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30527D10-BC96-4707-A078-5B72BD040F7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9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638E-7977-44B8-B8E3-3F303294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7318C-F30E-48FB-99AB-D9743EADE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5DE0-4B67-40F9-809C-E044C50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7D56-56CC-4878-85D7-9898E419D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0E64C-B5AD-46FE-A383-64C2263B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2E49-C158-43E1-9C71-DF3D7B6F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7D10-BC96-4707-A078-5B72BD040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2A4B5-3440-42C5-B7A9-8F62D45A0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A498-0BA1-49AD-9E5F-730C43419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C6BF6-0A56-4094-A60D-A481238E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7D56-56CC-4878-85D7-9898E419D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7F886-B9B1-49ED-AEBF-4A03AE5F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3CA1-6638-43D3-8FCD-9F084EFF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7D10-BC96-4707-A078-5B72BD040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BA02-E13C-4D00-9AEB-F1767B70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8522-34D4-438D-AC97-6C3CB0663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  <a:lvl2pPr>
              <a:defRPr>
                <a:latin typeface="Futura Lt BT" panose="020B0402020204020303" pitchFamily="34" charset="0"/>
              </a:defRPr>
            </a:lvl2pPr>
            <a:lvl3pPr>
              <a:defRPr>
                <a:latin typeface="Futura Lt BT" panose="020B0402020204020303" pitchFamily="34" charset="0"/>
              </a:defRPr>
            </a:lvl3pPr>
            <a:lvl4pPr>
              <a:defRPr>
                <a:latin typeface="Futura Lt BT" panose="020B0402020204020303" pitchFamily="34" charset="0"/>
              </a:defRPr>
            </a:lvl4pPr>
            <a:lvl5pPr>
              <a:defRPr>
                <a:latin typeface="Futura Lt BT" panose="020B04020202040203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7201-332E-4A66-BFAE-94386620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8D6C7D56-56CC-4878-85D7-9898E419DA5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FC46-9F57-4380-B785-2173C246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878D2-872F-478D-84CF-8B18E20D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30527D10-BC96-4707-A078-5B72BD040F7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BC18-E897-4B88-9718-86BD7C17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Futura Lt BT" panose="020B04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BD2B3-DC5D-44B0-9BA0-55134A4A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utura Lt BT" panose="020B04020202040203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D1F1-645C-49C9-922C-48A4F5F4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8D6C7D56-56CC-4878-85D7-9898E419DA5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DACA3-D880-4EDD-80FC-536D56BD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B562-CC4F-4C2E-B410-5722F470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30527D10-BC96-4707-A078-5B72BD040F7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1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E998-51D5-4066-912F-8F72AE81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56A4-2BF0-40D8-9D4F-CFBDE5062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  <a:lvl2pPr>
              <a:defRPr>
                <a:latin typeface="Futura Lt BT" panose="020B0402020204020303" pitchFamily="34" charset="0"/>
              </a:defRPr>
            </a:lvl2pPr>
            <a:lvl3pPr>
              <a:defRPr>
                <a:latin typeface="Futura Lt BT" panose="020B0402020204020303" pitchFamily="34" charset="0"/>
              </a:defRPr>
            </a:lvl3pPr>
            <a:lvl4pPr>
              <a:defRPr>
                <a:latin typeface="Futura Lt BT" panose="020B0402020204020303" pitchFamily="34" charset="0"/>
              </a:defRPr>
            </a:lvl4pPr>
            <a:lvl5pPr>
              <a:defRPr>
                <a:latin typeface="Futura Lt BT" panose="020B04020202040203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2469E-B7AF-437B-ACC8-5FFDE6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  <a:lvl2pPr>
              <a:defRPr>
                <a:latin typeface="Futura Lt BT" panose="020B0402020204020303" pitchFamily="34" charset="0"/>
              </a:defRPr>
            </a:lvl2pPr>
            <a:lvl3pPr>
              <a:defRPr>
                <a:latin typeface="Futura Lt BT" panose="020B0402020204020303" pitchFamily="34" charset="0"/>
              </a:defRPr>
            </a:lvl3pPr>
            <a:lvl4pPr>
              <a:defRPr>
                <a:latin typeface="Futura Lt BT" panose="020B0402020204020303" pitchFamily="34" charset="0"/>
              </a:defRPr>
            </a:lvl4pPr>
            <a:lvl5pPr>
              <a:defRPr>
                <a:latin typeface="Futura Lt BT" panose="020B04020202040203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39BD4-E171-4D9C-A822-D1E7CAAC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8D6C7D56-56CC-4878-85D7-9898E419DA5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4994F-4851-4F8D-8824-D5DBD94E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D871D-EEA3-4AE5-A44C-D5772B71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30527D10-BC96-4707-A078-5B72BD040F7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B345-FC06-45A5-9D46-5FF58122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3F5C5-AFB9-4118-AC11-E012C569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E501D-71D2-4081-9BC0-23494D2A0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07C7A-77FB-40AD-81B3-E4D73A488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FA832-4C2D-43DE-AAF9-54E366E44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49AB2-E0B4-446C-A2E7-CD4DBBCB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7D56-56CC-4878-85D7-9898E419D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133E2-0E69-4975-BB16-92410D8A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C1648-4918-4F82-92B1-E72B4044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7D10-BC96-4707-A078-5B72BD040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5C99-1F0F-41F5-B3AB-614FEEE0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5C28F-FB4F-4EFA-AF86-4960742C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7D56-56CC-4878-85D7-9898E419D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0C5-6890-4F62-9134-7D4E7274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1A535-FFFC-4012-841E-317BD1AE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7D10-BC96-4707-A078-5B72BD040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9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E4F92-6F3E-402A-A078-1391BC1E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7D56-56CC-4878-85D7-9898E419D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8B67E-A531-4F52-8BEB-451B9A7D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06468-F06C-4FD3-B2C9-FC155ECF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7D10-BC96-4707-A078-5B72BD040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8781-1846-40B6-B240-B25D982E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7EB9-51C6-4373-A52A-C826D054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2D8FA-4448-45C1-B179-0C83D000A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77DEA-B3BF-4A1B-AD39-3E23767A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7D56-56CC-4878-85D7-9898E419D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30B8D-FDAF-486E-9683-B585CFDF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C6701-FDA2-4CD7-A5AE-C683B2BB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7D10-BC96-4707-A078-5B72BD040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6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3EDC-E240-4BF6-9EAB-C95AF47A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781BE-BB97-4638-991B-D1C880190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7E2D2-39DB-4600-B2C3-802D2E1FC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2742C-3FAF-4116-918B-8347762F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7D56-56CC-4878-85D7-9898E419D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A9E8C-27EE-4339-8AC9-AE01405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77213-9C8C-4A63-BB81-CE827773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7D10-BC96-4707-A078-5B72BD040F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2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D7441-BACF-40F8-88E4-DCFD2C05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DED68-BBD7-46D7-B774-A46C933F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F9B2-55FD-4526-B6F2-B5E5149A7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Lt BT" panose="020B0402020204020303" pitchFamily="34" charset="0"/>
              </a:defRPr>
            </a:lvl1pPr>
          </a:lstStyle>
          <a:p>
            <a:fld id="{8D6C7D56-56CC-4878-85D7-9898E419DA55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12A6-7D08-4C4C-A484-7571A310E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Lt BT" panose="020B04020202040203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C186A-1213-4DCD-A687-76FBD4326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Lt BT" panose="020B0402020204020303" pitchFamily="34" charset="0"/>
              </a:defRPr>
            </a:lvl1pPr>
          </a:lstStyle>
          <a:p>
            <a:fld id="{30527D10-BC96-4707-A078-5B72BD040F7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F615-E04B-4153-A33B-8519B9D67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10668000" cy="4572000"/>
          </a:xfrm>
        </p:spPr>
        <p:txBody>
          <a:bodyPr anchor="ctr">
            <a:noAutofit/>
          </a:bodyPr>
          <a:lstStyle/>
          <a:p>
            <a:r>
              <a:rPr lang="en-US" sz="3600" dirty="0" err="1"/>
              <a:t>Paarweises</a:t>
            </a:r>
            <a:r>
              <a:rPr lang="en-US" sz="3600" dirty="0"/>
              <a:t> </a:t>
            </a:r>
            <a:r>
              <a:rPr lang="en-US" sz="3600" dirty="0" err="1"/>
              <a:t>Sequenz</a:t>
            </a:r>
            <a:r>
              <a:rPr lang="en-US" sz="3600" dirty="0"/>
              <a:t>-Alignment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6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1160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Alignment via Dynamic </a:t>
            </a:r>
            <a:r>
              <a:rPr lang="de-DE" sz="3200" dirty="0" err="1"/>
              <a:t>Programming</a:t>
            </a:r>
            <a:endParaRPr lang="de-DE" sz="32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10757C5-E5CB-44BF-9F77-1D3857B6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2" y="1329866"/>
            <a:ext cx="10515600" cy="1226047"/>
          </a:xfrm>
        </p:spPr>
        <p:txBody>
          <a:bodyPr>
            <a:noAutofit/>
          </a:bodyPr>
          <a:lstStyle/>
          <a:p>
            <a:r>
              <a:rPr lang="en-US" sz="1800" dirty="0" err="1"/>
              <a:t>Ziel</a:t>
            </a:r>
            <a:r>
              <a:rPr lang="en-US" sz="1800" dirty="0"/>
              <a:t>: </a:t>
            </a:r>
            <a:r>
              <a:rPr lang="en-US" sz="1800" dirty="0" err="1"/>
              <a:t>finde</a:t>
            </a:r>
            <a:r>
              <a:rPr lang="en-US" sz="1800" dirty="0"/>
              <a:t> den </a:t>
            </a:r>
            <a:r>
              <a:rPr lang="en-US" sz="1800" dirty="0" err="1"/>
              <a:t>optimalen</a:t>
            </a:r>
            <a:r>
              <a:rPr lang="en-US" sz="1800" dirty="0"/>
              <a:t> Alignment-Score und das </a:t>
            </a:r>
            <a:r>
              <a:rPr lang="en-US" sz="1800" dirty="0" err="1"/>
              <a:t>zugrundliegende</a:t>
            </a:r>
            <a:r>
              <a:rPr lang="en-US" sz="1800" dirty="0"/>
              <a:t> Alignment von </a:t>
            </a:r>
            <a:r>
              <a:rPr lang="en-US" sz="1800" dirty="0" err="1"/>
              <a:t>zwei</a:t>
            </a:r>
            <a:r>
              <a:rPr lang="en-US" sz="1800" dirty="0"/>
              <a:t> </a:t>
            </a:r>
            <a:r>
              <a:rPr lang="en-US" sz="1800" dirty="0" err="1"/>
              <a:t>Sequenzen</a:t>
            </a:r>
            <a:r>
              <a:rPr lang="en-US" sz="1800" dirty="0"/>
              <a:t> X, Y (</a:t>
            </a:r>
            <a:r>
              <a:rPr lang="en-US" sz="1800" dirty="0" err="1"/>
              <a:t>z.B</a:t>
            </a:r>
            <a:r>
              <a:rPr lang="en-US" sz="1800" dirty="0"/>
              <a:t>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ACGGT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ACGT</a:t>
            </a:r>
            <a:r>
              <a:rPr lang="en-US" sz="1800" dirty="0"/>
              <a:t>).</a:t>
            </a:r>
          </a:p>
          <a:p>
            <a:r>
              <a:rPr lang="en-US" sz="1800" dirty="0"/>
              <a:t>M[</a:t>
            </a:r>
            <a:r>
              <a:rPr lang="en-US" sz="1800" dirty="0" err="1"/>
              <a:t>i</a:t>
            </a:r>
            <a:r>
              <a:rPr lang="en-US" sz="1800" dirty="0"/>
              <a:t>, j] := </a:t>
            </a:r>
            <a:r>
              <a:rPr lang="en-US" sz="1800" dirty="0" err="1"/>
              <a:t>optimaler</a:t>
            </a:r>
            <a:r>
              <a:rPr lang="en-US" sz="1800" dirty="0"/>
              <a:t> Alignment-Score </a:t>
            </a:r>
            <a:r>
              <a:rPr lang="en-US" sz="1800" dirty="0" err="1"/>
              <a:t>zwischen</a:t>
            </a:r>
            <a:r>
              <a:rPr lang="en-US" sz="1800" dirty="0"/>
              <a:t> X[:</a:t>
            </a:r>
            <a:r>
              <a:rPr lang="en-US" sz="1800" dirty="0" err="1"/>
              <a:t>i</a:t>
            </a:r>
            <a:r>
              <a:rPr lang="en-US" sz="1800" dirty="0"/>
              <a:t>] und Y[:j] (</a:t>
            </a:r>
            <a:r>
              <a:rPr lang="en-US" sz="1800" dirty="0" err="1"/>
              <a:t>Präfixe</a:t>
            </a:r>
            <a:r>
              <a:rPr lang="en-US" sz="1800" dirty="0"/>
              <a:t> von X und Y bis </a:t>
            </a:r>
            <a:r>
              <a:rPr lang="en-US" sz="1800" dirty="0" err="1"/>
              <a:t>i</a:t>
            </a:r>
            <a:r>
              <a:rPr lang="en-US" sz="1800" dirty="0"/>
              <a:t>, j).</a:t>
            </a:r>
          </a:p>
          <a:p>
            <a:r>
              <a:rPr lang="en-US" sz="1800" dirty="0"/>
              <a:t>Matrix M </a:t>
            </a:r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Höhe</a:t>
            </a:r>
            <a:r>
              <a:rPr lang="en-US" sz="1800" dirty="0"/>
              <a:t> = |X|+1 und </a:t>
            </a:r>
            <a:r>
              <a:rPr lang="en-US" sz="1800" dirty="0" err="1"/>
              <a:t>Breite</a:t>
            </a:r>
            <a:r>
              <a:rPr lang="en-US" sz="1800" dirty="0"/>
              <a:t> = |Y|+1, </a:t>
            </a:r>
            <a:r>
              <a:rPr lang="en-US" sz="1800" dirty="0" err="1"/>
              <a:t>Indizierung</a:t>
            </a:r>
            <a:r>
              <a:rPr lang="en-US" sz="1800" dirty="0"/>
              <a:t> </a:t>
            </a:r>
            <a:r>
              <a:rPr lang="en-US" sz="1800" dirty="0" err="1"/>
              <a:t>beginnend</a:t>
            </a:r>
            <a:r>
              <a:rPr lang="en-US" sz="1800" dirty="0"/>
              <a:t> </a:t>
            </a:r>
            <a:r>
              <a:rPr lang="en-US" sz="1800" dirty="0" err="1"/>
              <a:t>bei</a:t>
            </a:r>
            <a:r>
              <a:rPr lang="en-US" sz="1800" dirty="0"/>
              <a:t> 0.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586503-B192-4967-B0EA-50C8BDE2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62" y="2844690"/>
            <a:ext cx="4380952" cy="34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05D3181-E28B-49FC-9DB1-68DEA23D0C9F}"/>
              </a:ext>
            </a:extLst>
          </p:cNvPr>
          <p:cNvSpPr/>
          <p:nvPr/>
        </p:nvSpPr>
        <p:spPr>
          <a:xfrm>
            <a:off x="9850088" y="6119336"/>
            <a:ext cx="2341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score_mismatch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score_indel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5404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C9A8EBBF-8BB2-44A6-96DA-6B17201B6B04}"/>
              </a:ext>
            </a:extLst>
          </p:cNvPr>
          <p:cNvSpPr txBox="1">
            <a:spLocks/>
          </p:cNvSpPr>
          <p:nvPr/>
        </p:nvSpPr>
        <p:spPr>
          <a:xfrm>
            <a:off x="232272" y="1329866"/>
            <a:ext cx="10515600" cy="122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Ziel</a:t>
            </a:r>
            <a:r>
              <a:rPr lang="en-US" sz="1800" dirty="0"/>
              <a:t>: </a:t>
            </a:r>
            <a:r>
              <a:rPr lang="en-US" sz="1800" dirty="0" err="1"/>
              <a:t>finde</a:t>
            </a:r>
            <a:r>
              <a:rPr lang="en-US" sz="1800" dirty="0"/>
              <a:t> den </a:t>
            </a:r>
            <a:r>
              <a:rPr lang="en-US" sz="1800" dirty="0" err="1"/>
              <a:t>optimalen</a:t>
            </a:r>
            <a:r>
              <a:rPr lang="en-US" sz="1800" dirty="0"/>
              <a:t> Alignment-Score und das </a:t>
            </a:r>
            <a:r>
              <a:rPr lang="en-US" sz="1800" dirty="0" err="1"/>
              <a:t>zugrundliegende</a:t>
            </a:r>
            <a:r>
              <a:rPr lang="en-US" sz="1800" dirty="0"/>
              <a:t> Alignment von </a:t>
            </a:r>
            <a:r>
              <a:rPr lang="en-US" sz="1800" dirty="0" err="1"/>
              <a:t>zwei</a:t>
            </a:r>
            <a:r>
              <a:rPr lang="en-US" sz="1800" dirty="0"/>
              <a:t> </a:t>
            </a:r>
            <a:r>
              <a:rPr lang="en-US" sz="1800" dirty="0" err="1"/>
              <a:t>Sequenzen</a:t>
            </a:r>
            <a:r>
              <a:rPr lang="en-US" sz="1800" dirty="0"/>
              <a:t> X, Y (</a:t>
            </a:r>
            <a:r>
              <a:rPr lang="en-US" sz="1800" dirty="0" err="1"/>
              <a:t>z.B</a:t>
            </a:r>
            <a:r>
              <a:rPr lang="en-US" sz="1800" dirty="0"/>
              <a:t>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ACGGT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ACGT</a:t>
            </a:r>
            <a:r>
              <a:rPr lang="en-US" sz="1800" dirty="0"/>
              <a:t>).</a:t>
            </a:r>
          </a:p>
          <a:p>
            <a:r>
              <a:rPr lang="en-US" sz="1800" dirty="0"/>
              <a:t>M[</a:t>
            </a:r>
            <a:r>
              <a:rPr lang="en-US" sz="1800" dirty="0" err="1"/>
              <a:t>i</a:t>
            </a:r>
            <a:r>
              <a:rPr lang="en-US" sz="1800" dirty="0"/>
              <a:t>, j] := </a:t>
            </a:r>
            <a:r>
              <a:rPr lang="en-US" sz="1800" dirty="0" err="1"/>
              <a:t>optimaler</a:t>
            </a:r>
            <a:r>
              <a:rPr lang="en-US" sz="1800" dirty="0"/>
              <a:t> Alignment-Score </a:t>
            </a:r>
            <a:r>
              <a:rPr lang="en-US" sz="1800" dirty="0" err="1"/>
              <a:t>zwischen</a:t>
            </a:r>
            <a:r>
              <a:rPr lang="en-US" sz="1800" dirty="0"/>
              <a:t> X[:</a:t>
            </a:r>
            <a:r>
              <a:rPr lang="en-US" sz="1800" dirty="0" err="1"/>
              <a:t>i</a:t>
            </a:r>
            <a:r>
              <a:rPr lang="en-US" sz="1800" dirty="0"/>
              <a:t>] und Y[:j] (</a:t>
            </a:r>
            <a:r>
              <a:rPr lang="en-US" sz="1800" dirty="0" err="1"/>
              <a:t>Präfixe</a:t>
            </a:r>
            <a:r>
              <a:rPr lang="en-US" sz="1800" dirty="0"/>
              <a:t> von X und Y bis </a:t>
            </a:r>
            <a:r>
              <a:rPr lang="en-US" sz="1800" dirty="0" err="1"/>
              <a:t>i</a:t>
            </a:r>
            <a:r>
              <a:rPr lang="en-US" sz="1800" dirty="0"/>
              <a:t>, j).</a:t>
            </a:r>
          </a:p>
          <a:p>
            <a:r>
              <a:rPr lang="en-US" sz="1800" dirty="0"/>
              <a:t>Matrix M </a:t>
            </a:r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Höhe</a:t>
            </a:r>
            <a:r>
              <a:rPr lang="en-US" sz="1800" dirty="0"/>
              <a:t> = |X|+1 und </a:t>
            </a:r>
            <a:r>
              <a:rPr lang="en-US" sz="1800" dirty="0" err="1"/>
              <a:t>Breite</a:t>
            </a:r>
            <a:r>
              <a:rPr lang="en-US" sz="1800" dirty="0"/>
              <a:t> = |Y|+1, </a:t>
            </a:r>
            <a:r>
              <a:rPr lang="en-US" sz="1800" dirty="0" err="1"/>
              <a:t>Indizierung</a:t>
            </a:r>
            <a:r>
              <a:rPr lang="en-US" sz="1800" dirty="0"/>
              <a:t> </a:t>
            </a:r>
            <a:r>
              <a:rPr lang="en-US" sz="1800" dirty="0" err="1"/>
              <a:t>beginnend</a:t>
            </a:r>
            <a:r>
              <a:rPr lang="en-US" sz="1800" dirty="0"/>
              <a:t> </a:t>
            </a:r>
            <a:r>
              <a:rPr lang="en-US" sz="1800" dirty="0" err="1"/>
              <a:t>bei</a:t>
            </a:r>
            <a:r>
              <a:rPr lang="en-US" sz="1800" dirty="0"/>
              <a:t> 0.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258288-70F2-4390-AE19-AE3BADE3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14" y="2844690"/>
            <a:ext cx="4381500" cy="34385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1160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Alignment via Dynamic </a:t>
            </a:r>
            <a:r>
              <a:rPr lang="de-DE" sz="3200" dirty="0" err="1"/>
              <a:t>Programming</a:t>
            </a:r>
            <a:endParaRPr lang="de-DE" sz="3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FE435A-5404-4722-B4A4-C463915B08DD}"/>
              </a:ext>
            </a:extLst>
          </p:cNvPr>
          <p:cNvSpPr/>
          <p:nvPr/>
        </p:nvSpPr>
        <p:spPr>
          <a:xfrm>
            <a:off x="9850088" y="6119336"/>
            <a:ext cx="2341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score_mismatch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score_indel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FC2B30-9A86-42F0-ADAD-0BA0A66AB136}"/>
              </a:ext>
            </a:extLst>
          </p:cNvPr>
          <p:cNvSpPr/>
          <p:nvPr/>
        </p:nvSpPr>
        <p:spPr>
          <a:xfrm>
            <a:off x="6204095" y="2844690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Futura Lt BT" panose="020B0402020204020303" pitchFamily="34" charset="0"/>
              </a:rPr>
              <a:t>M[1, 1]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579BF57-DAAE-482A-AFA6-BECD41DE6DF9}"/>
              </a:ext>
            </a:extLst>
          </p:cNvPr>
          <p:cNvCxnSpPr>
            <a:cxnSpLocks/>
          </p:cNvCxnSpPr>
          <p:nvPr/>
        </p:nvCxnSpPr>
        <p:spPr>
          <a:xfrm flipH="1">
            <a:off x="3238960" y="3062689"/>
            <a:ext cx="2965135" cy="166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8B7F7-2B8D-4A08-A497-238BE62923A9}"/>
                  </a:ext>
                </a:extLst>
              </p:cNvPr>
              <p:cNvSpPr txBox="1"/>
              <p:nvPr/>
            </p:nvSpPr>
            <p:spPr>
              <a:xfrm>
                <a:off x="6444000" y="4258800"/>
                <a:ext cx="4346575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match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=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mismatch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8B7F7-2B8D-4A08-A497-238BE6292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0" y="4258800"/>
                <a:ext cx="4346575" cy="572914"/>
              </a:xfrm>
              <a:prstGeom prst="rect">
                <a:avLst/>
              </a:prstGeom>
              <a:blipFill>
                <a:blip r:embed="rId4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C51D427-A970-4C3F-B78F-41CD16053657}"/>
                  </a:ext>
                </a:extLst>
              </p:cNvPr>
              <p:cNvSpPr txBox="1"/>
              <p:nvPr/>
            </p:nvSpPr>
            <p:spPr>
              <a:xfrm>
                <a:off x="6492606" y="4981606"/>
                <a:ext cx="2096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C51D427-A970-4C3F-B78F-41CD16053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06" y="4981606"/>
                <a:ext cx="2096728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9310F18-5473-4B4D-8059-5122DEC48BDB}"/>
                  </a:ext>
                </a:extLst>
              </p:cNvPr>
              <p:cNvSpPr txBox="1"/>
              <p:nvPr/>
            </p:nvSpPr>
            <p:spPr>
              <a:xfrm>
                <a:off x="6492606" y="5485772"/>
                <a:ext cx="2096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9310F18-5473-4B4D-8059-5122DEC48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06" y="5485772"/>
                <a:ext cx="2096728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CF8A9C7F-155F-48B1-AD69-687D3F1C51DB}"/>
              </a:ext>
            </a:extLst>
          </p:cNvPr>
          <p:cNvSpPr txBox="1"/>
          <p:nvPr/>
        </p:nvSpPr>
        <p:spPr>
          <a:xfrm>
            <a:off x="10947878" y="4257214"/>
            <a:ext cx="89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Futura Lt BT" panose="020B0402020204020303" pitchFamily="34" charset="0"/>
              </a:rPr>
              <a:t>Match/</a:t>
            </a:r>
            <a:br>
              <a:rPr lang="de-DE" sz="1400" dirty="0">
                <a:latin typeface="Futura Lt BT" panose="020B0402020204020303" pitchFamily="34" charset="0"/>
              </a:rPr>
            </a:br>
            <a:r>
              <a:rPr lang="de-DE" sz="1400" dirty="0" err="1">
                <a:latin typeface="Futura Lt BT" panose="020B0402020204020303" pitchFamily="34" charset="0"/>
              </a:rPr>
              <a:t>mismatch</a:t>
            </a:r>
            <a:endParaRPr lang="de-DE" sz="1400" dirty="0">
              <a:latin typeface="Futura Lt BT" panose="020B0402020204020303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DA4AC38-5989-4942-B6A2-3A8EA71FA4A4}"/>
              </a:ext>
            </a:extLst>
          </p:cNvPr>
          <p:cNvSpPr txBox="1"/>
          <p:nvPr/>
        </p:nvSpPr>
        <p:spPr>
          <a:xfrm>
            <a:off x="10987633" y="498160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Insertion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E0E2A98-828F-48EA-B376-92E85C90F585}"/>
              </a:ext>
            </a:extLst>
          </p:cNvPr>
          <p:cNvSpPr txBox="1"/>
          <p:nvPr/>
        </p:nvSpPr>
        <p:spPr>
          <a:xfrm>
            <a:off x="10990037" y="548577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17356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A258288-70F2-4390-AE19-AE3BADE3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14" y="2844690"/>
            <a:ext cx="4381500" cy="34385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437F68E-55D0-47AE-83A1-591ACED64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14" y="2844690"/>
            <a:ext cx="4381500" cy="3438525"/>
          </a:xfrm>
          <a:prstGeom prst="rect">
            <a:avLst/>
          </a:prstGeom>
        </p:spPr>
      </p:pic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C9A8EBBF-8BB2-44A6-96DA-6B17201B6B04}"/>
              </a:ext>
            </a:extLst>
          </p:cNvPr>
          <p:cNvSpPr txBox="1">
            <a:spLocks/>
          </p:cNvSpPr>
          <p:nvPr/>
        </p:nvSpPr>
        <p:spPr>
          <a:xfrm>
            <a:off x="232272" y="1329866"/>
            <a:ext cx="10515600" cy="122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Ziel</a:t>
            </a:r>
            <a:r>
              <a:rPr lang="en-US" sz="1800" dirty="0"/>
              <a:t>: </a:t>
            </a:r>
            <a:r>
              <a:rPr lang="en-US" sz="1800" dirty="0" err="1"/>
              <a:t>finde</a:t>
            </a:r>
            <a:r>
              <a:rPr lang="en-US" sz="1800" dirty="0"/>
              <a:t> den </a:t>
            </a:r>
            <a:r>
              <a:rPr lang="en-US" sz="1800" dirty="0" err="1"/>
              <a:t>optimalen</a:t>
            </a:r>
            <a:r>
              <a:rPr lang="en-US" sz="1800" dirty="0"/>
              <a:t> Alignment-Score und das </a:t>
            </a:r>
            <a:r>
              <a:rPr lang="en-US" sz="1800" dirty="0" err="1"/>
              <a:t>zugrundliegende</a:t>
            </a:r>
            <a:r>
              <a:rPr lang="en-US" sz="1800" dirty="0"/>
              <a:t> Alignment von </a:t>
            </a:r>
            <a:r>
              <a:rPr lang="en-US" sz="1800" dirty="0" err="1"/>
              <a:t>zwei</a:t>
            </a:r>
            <a:r>
              <a:rPr lang="en-US" sz="1800" dirty="0"/>
              <a:t> </a:t>
            </a:r>
            <a:r>
              <a:rPr lang="en-US" sz="1800" dirty="0" err="1"/>
              <a:t>Sequenzen</a:t>
            </a:r>
            <a:r>
              <a:rPr lang="en-US" sz="1800" dirty="0"/>
              <a:t> X, Y (</a:t>
            </a:r>
            <a:r>
              <a:rPr lang="en-US" sz="1800" dirty="0" err="1"/>
              <a:t>z.B</a:t>
            </a:r>
            <a:r>
              <a:rPr lang="en-US" sz="1800" dirty="0"/>
              <a:t>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ACGGT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ACGT</a:t>
            </a:r>
            <a:r>
              <a:rPr lang="en-US" sz="1800" dirty="0"/>
              <a:t>).</a:t>
            </a:r>
          </a:p>
          <a:p>
            <a:r>
              <a:rPr lang="en-US" sz="1800" dirty="0"/>
              <a:t>M[</a:t>
            </a:r>
            <a:r>
              <a:rPr lang="en-US" sz="1800" dirty="0" err="1"/>
              <a:t>i</a:t>
            </a:r>
            <a:r>
              <a:rPr lang="en-US" sz="1800" dirty="0"/>
              <a:t>, j] := </a:t>
            </a:r>
            <a:r>
              <a:rPr lang="en-US" sz="1800" dirty="0" err="1"/>
              <a:t>optimaler</a:t>
            </a:r>
            <a:r>
              <a:rPr lang="en-US" sz="1800" dirty="0"/>
              <a:t> Alignment-Score </a:t>
            </a:r>
            <a:r>
              <a:rPr lang="en-US" sz="1800" dirty="0" err="1"/>
              <a:t>zwischen</a:t>
            </a:r>
            <a:r>
              <a:rPr lang="en-US" sz="1800" dirty="0"/>
              <a:t> X[:</a:t>
            </a:r>
            <a:r>
              <a:rPr lang="en-US" sz="1800" dirty="0" err="1"/>
              <a:t>i</a:t>
            </a:r>
            <a:r>
              <a:rPr lang="en-US" sz="1800" dirty="0"/>
              <a:t>] und Y[:j] (</a:t>
            </a:r>
            <a:r>
              <a:rPr lang="en-US" sz="1800" dirty="0" err="1"/>
              <a:t>Präfixe</a:t>
            </a:r>
            <a:r>
              <a:rPr lang="en-US" sz="1800" dirty="0"/>
              <a:t> von X und Y bis </a:t>
            </a:r>
            <a:r>
              <a:rPr lang="en-US" sz="1800" dirty="0" err="1"/>
              <a:t>i</a:t>
            </a:r>
            <a:r>
              <a:rPr lang="en-US" sz="1800" dirty="0"/>
              <a:t>, j).</a:t>
            </a:r>
          </a:p>
          <a:p>
            <a:r>
              <a:rPr lang="en-US" sz="1800" dirty="0"/>
              <a:t>Matrix M </a:t>
            </a:r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Höhe</a:t>
            </a:r>
            <a:r>
              <a:rPr lang="en-US" sz="1800" dirty="0"/>
              <a:t> = |X|+1 und </a:t>
            </a:r>
            <a:r>
              <a:rPr lang="en-US" sz="1800" dirty="0" err="1"/>
              <a:t>Breite</a:t>
            </a:r>
            <a:r>
              <a:rPr lang="en-US" sz="1800" dirty="0"/>
              <a:t> = |Y|+1, </a:t>
            </a:r>
            <a:r>
              <a:rPr lang="en-US" sz="1800" dirty="0" err="1"/>
              <a:t>Indizierung</a:t>
            </a:r>
            <a:r>
              <a:rPr lang="en-US" sz="1800" dirty="0"/>
              <a:t> </a:t>
            </a:r>
            <a:r>
              <a:rPr lang="en-US" sz="1800" dirty="0" err="1"/>
              <a:t>beginnend</a:t>
            </a:r>
            <a:r>
              <a:rPr lang="en-US" sz="1800" dirty="0"/>
              <a:t> </a:t>
            </a:r>
            <a:r>
              <a:rPr lang="en-US" sz="1800" dirty="0" err="1"/>
              <a:t>bei</a:t>
            </a:r>
            <a:r>
              <a:rPr lang="en-US" sz="1800" dirty="0"/>
              <a:t> 0.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1160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Alignment via Dynamic </a:t>
            </a:r>
            <a:r>
              <a:rPr lang="de-DE" sz="3200" dirty="0" err="1"/>
              <a:t>Programming</a:t>
            </a:r>
            <a:endParaRPr lang="de-DE" sz="3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FE435A-5404-4722-B4A4-C463915B08DD}"/>
              </a:ext>
            </a:extLst>
          </p:cNvPr>
          <p:cNvSpPr/>
          <p:nvPr/>
        </p:nvSpPr>
        <p:spPr>
          <a:xfrm>
            <a:off x="9850088" y="6119336"/>
            <a:ext cx="2341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score_mismatch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score_indel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FC2B30-9A86-42F0-ADAD-0BA0A66AB136}"/>
              </a:ext>
            </a:extLst>
          </p:cNvPr>
          <p:cNvSpPr/>
          <p:nvPr/>
        </p:nvSpPr>
        <p:spPr>
          <a:xfrm>
            <a:off x="6204095" y="2844690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Futura Lt BT" panose="020B0402020204020303" pitchFamily="34" charset="0"/>
              </a:rPr>
              <a:t>M[1, 1]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F8A9C7F-155F-48B1-AD69-687D3F1C51DB}"/>
              </a:ext>
            </a:extLst>
          </p:cNvPr>
          <p:cNvSpPr txBox="1"/>
          <p:nvPr/>
        </p:nvSpPr>
        <p:spPr>
          <a:xfrm>
            <a:off x="10947878" y="4257214"/>
            <a:ext cx="89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Futura Lt BT" panose="020B0402020204020303" pitchFamily="34" charset="0"/>
              </a:rPr>
              <a:t>Match/</a:t>
            </a:r>
            <a:br>
              <a:rPr lang="de-DE" sz="1400" dirty="0">
                <a:latin typeface="Futura Lt BT" panose="020B0402020204020303" pitchFamily="34" charset="0"/>
              </a:rPr>
            </a:br>
            <a:r>
              <a:rPr lang="de-DE" sz="1400" dirty="0" err="1">
                <a:latin typeface="Futura Lt BT" panose="020B0402020204020303" pitchFamily="34" charset="0"/>
              </a:rPr>
              <a:t>mismatch</a:t>
            </a:r>
            <a:endParaRPr lang="de-DE" sz="1400" dirty="0">
              <a:latin typeface="Futura Lt BT" panose="020B0402020204020303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DA4AC38-5989-4942-B6A2-3A8EA71FA4A4}"/>
              </a:ext>
            </a:extLst>
          </p:cNvPr>
          <p:cNvSpPr txBox="1"/>
          <p:nvPr/>
        </p:nvSpPr>
        <p:spPr>
          <a:xfrm>
            <a:off x="10987633" y="498160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Insertion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E0E2A98-828F-48EA-B376-92E85C90F585}"/>
              </a:ext>
            </a:extLst>
          </p:cNvPr>
          <p:cNvSpPr txBox="1"/>
          <p:nvPr/>
        </p:nvSpPr>
        <p:spPr>
          <a:xfrm>
            <a:off x="10990037" y="548577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Deletion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042896-DB61-4E46-A730-0F55C640C610}"/>
              </a:ext>
            </a:extLst>
          </p:cNvPr>
          <p:cNvSpPr txBox="1"/>
          <p:nvPr/>
        </p:nvSpPr>
        <p:spPr>
          <a:xfrm>
            <a:off x="6058323" y="4343616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232430C-2939-4A56-9EC8-FEA95C8552AF}"/>
              </a:ext>
            </a:extLst>
          </p:cNvPr>
          <p:cNvSpPr txBox="1"/>
          <p:nvPr/>
        </p:nvSpPr>
        <p:spPr>
          <a:xfrm>
            <a:off x="6058323" y="492269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4F88DF5-DD96-44C0-AABC-C95D9B6E9BD3}"/>
              </a:ext>
            </a:extLst>
          </p:cNvPr>
          <p:cNvSpPr txBox="1"/>
          <p:nvPr/>
        </p:nvSpPr>
        <p:spPr>
          <a:xfrm>
            <a:off x="6058323" y="546537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84271B7-66CD-4318-A864-F70062DE9083}"/>
              </a:ext>
            </a:extLst>
          </p:cNvPr>
          <p:cNvSpPr txBox="1"/>
          <p:nvPr/>
        </p:nvSpPr>
        <p:spPr>
          <a:xfrm>
            <a:off x="5264292" y="493808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Geschweifte Klammer links 28">
            <a:extLst>
              <a:ext uri="{FF2B5EF4-FFF2-40B4-BE49-F238E27FC236}">
                <a16:creationId xmlns:a16="http://schemas.microsoft.com/office/drawing/2014/main" id="{300E5725-FEE2-4234-A9E6-D0D3F371DA55}"/>
              </a:ext>
            </a:extLst>
          </p:cNvPr>
          <p:cNvSpPr/>
          <p:nvPr/>
        </p:nvSpPr>
        <p:spPr>
          <a:xfrm>
            <a:off x="5867336" y="4443557"/>
            <a:ext cx="225769" cy="132805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92A088-E035-47F8-AE9E-900C8A06C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14" y="2844690"/>
            <a:ext cx="4381500" cy="343852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579BF57-DAAE-482A-AFA6-BECD41DE6DF9}"/>
              </a:ext>
            </a:extLst>
          </p:cNvPr>
          <p:cNvCxnSpPr>
            <a:cxnSpLocks/>
          </p:cNvCxnSpPr>
          <p:nvPr/>
        </p:nvCxnSpPr>
        <p:spPr>
          <a:xfrm flipH="1">
            <a:off x="3238960" y="3062689"/>
            <a:ext cx="2965135" cy="166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02285E9-1BCF-491B-AE4E-B9AF64D4151B}"/>
                  </a:ext>
                </a:extLst>
              </p:cNvPr>
              <p:cNvSpPr txBox="1"/>
              <p:nvPr/>
            </p:nvSpPr>
            <p:spPr>
              <a:xfrm>
                <a:off x="6444000" y="4258800"/>
                <a:ext cx="4346575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match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=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mismatch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02285E9-1BCF-491B-AE4E-B9AF64D41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0" y="4258800"/>
                <a:ext cx="4346575" cy="572914"/>
              </a:xfrm>
              <a:prstGeom prst="rect">
                <a:avLst/>
              </a:prstGeom>
              <a:blipFill>
                <a:blip r:embed="rId6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13B2B67-095B-40FC-AA91-E9FE6E6919E0}"/>
                  </a:ext>
                </a:extLst>
              </p:cNvPr>
              <p:cNvSpPr txBox="1"/>
              <p:nvPr/>
            </p:nvSpPr>
            <p:spPr>
              <a:xfrm>
                <a:off x="6492606" y="4981606"/>
                <a:ext cx="2096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r>
                            <a:rPr lang="de-DE" sz="1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13B2B67-095B-40FC-AA91-E9FE6E691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06" y="4981606"/>
                <a:ext cx="2096728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022E28D-899C-4F90-BBC8-B21C1367A68B}"/>
                  </a:ext>
                </a:extLst>
              </p:cNvPr>
              <p:cNvSpPr txBox="1"/>
              <p:nvPr/>
            </p:nvSpPr>
            <p:spPr>
              <a:xfrm>
                <a:off x="6492606" y="5485772"/>
                <a:ext cx="2096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022E28D-899C-4F90-BBC8-B21C1367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06" y="5485772"/>
                <a:ext cx="2096728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4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7" grpId="0"/>
      <p:bldP spid="28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661836C-DD7D-4E71-8395-44B0E7E15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0" y="2844689"/>
            <a:ext cx="4381500" cy="34385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1160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Alignment via Dynamic </a:t>
            </a:r>
            <a:r>
              <a:rPr lang="de-DE" sz="3200" dirty="0" err="1"/>
              <a:t>Programming</a:t>
            </a:r>
            <a:endParaRPr lang="de-DE" sz="3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FE435A-5404-4722-B4A4-C463915B08DD}"/>
              </a:ext>
            </a:extLst>
          </p:cNvPr>
          <p:cNvSpPr/>
          <p:nvPr/>
        </p:nvSpPr>
        <p:spPr>
          <a:xfrm>
            <a:off x="9850088" y="6119336"/>
            <a:ext cx="2341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score_mismatch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score_indel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FC2B30-9A86-42F0-ADAD-0BA0A66AB136}"/>
              </a:ext>
            </a:extLst>
          </p:cNvPr>
          <p:cNvSpPr/>
          <p:nvPr/>
        </p:nvSpPr>
        <p:spPr>
          <a:xfrm>
            <a:off x="6204095" y="2844690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Futura Lt BT" panose="020B0402020204020303" pitchFamily="34" charset="0"/>
              </a:rPr>
              <a:t>M[1, 2]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BC7B7F-FAF2-41DD-AEFA-8B38A41FCDBF}"/>
              </a:ext>
            </a:extLst>
          </p:cNvPr>
          <p:cNvSpPr txBox="1"/>
          <p:nvPr/>
        </p:nvSpPr>
        <p:spPr>
          <a:xfrm>
            <a:off x="10947878" y="4257214"/>
            <a:ext cx="89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Futura Lt BT" panose="020B0402020204020303" pitchFamily="34" charset="0"/>
              </a:rPr>
              <a:t>Match/</a:t>
            </a:r>
            <a:br>
              <a:rPr lang="de-DE" sz="1400" dirty="0">
                <a:latin typeface="Futura Lt BT" panose="020B0402020204020303" pitchFamily="34" charset="0"/>
              </a:rPr>
            </a:br>
            <a:r>
              <a:rPr lang="de-DE" sz="1400" dirty="0" err="1">
                <a:latin typeface="Futura Lt BT" panose="020B0402020204020303" pitchFamily="34" charset="0"/>
              </a:rPr>
              <a:t>mismatch</a:t>
            </a:r>
            <a:endParaRPr lang="de-DE" sz="1400" dirty="0">
              <a:latin typeface="Futura Lt BT" panose="020B0402020204020303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036802A-097D-4D1B-87E9-E5B75E434425}"/>
              </a:ext>
            </a:extLst>
          </p:cNvPr>
          <p:cNvSpPr txBox="1"/>
          <p:nvPr/>
        </p:nvSpPr>
        <p:spPr>
          <a:xfrm>
            <a:off x="10987633" y="498160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Insertion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CEF0B9B-2CCE-469B-A450-F90D8622EC22}"/>
              </a:ext>
            </a:extLst>
          </p:cNvPr>
          <p:cNvSpPr txBox="1"/>
          <p:nvPr/>
        </p:nvSpPr>
        <p:spPr>
          <a:xfrm>
            <a:off x="10990037" y="548577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Deletion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E24CDB5-6AA3-4FD7-81DD-73F715FD02DF}"/>
              </a:ext>
            </a:extLst>
          </p:cNvPr>
          <p:cNvSpPr txBox="1"/>
          <p:nvPr/>
        </p:nvSpPr>
        <p:spPr>
          <a:xfrm>
            <a:off x="6058323" y="4343616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A4CCCE4-C018-4F26-B9E1-9EE9FEB56CBD}"/>
              </a:ext>
            </a:extLst>
          </p:cNvPr>
          <p:cNvSpPr txBox="1"/>
          <p:nvPr/>
        </p:nvSpPr>
        <p:spPr>
          <a:xfrm>
            <a:off x="6058323" y="492269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A170170-34B4-4A0E-8019-6CA04052B6CB}"/>
              </a:ext>
            </a:extLst>
          </p:cNvPr>
          <p:cNvSpPr txBox="1"/>
          <p:nvPr/>
        </p:nvSpPr>
        <p:spPr>
          <a:xfrm>
            <a:off x="6058323" y="546537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28CD94-3D09-45F0-8472-22CE22843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00" y="2844689"/>
            <a:ext cx="4381500" cy="343852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579BF57-DAAE-482A-AFA6-BECD41DE6DF9}"/>
              </a:ext>
            </a:extLst>
          </p:cNvPr>
          <p:cNvCxnSpPr>
            <a:cxnSpLocks/>
          </p:cNvCxnSpPr>
          <p:nvPr/>
        </p:nvCxnSpPr>
        <p:spPr>
          <a:xfrm flipH="1">
            <a:off x="3833937" y="3062689"/>
            <a:ext cx="2370159" cy="15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20FAD2FD-CCA2-4DD2-B972-F7465765140F}"/>
              </a:ext>
            </a:extLst>
          </p:cNvPr>
          <p:cNvSpPr txBox="1"/>
          <p:nvPr/>
        </p:nvSpPr>
        <p:spPr>
          <a:xfrm>
            <a:off x="5264292" y="493808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Geschweifte Klammer links 3">
            <a:extLst>
              <a:ext uri="{FF2B5EF4-FFF2-40B4-BE49-F238E27FC236}">
                <a16:creationId xmlns:a16="http://schemas.microsoft.com/office/drawing/2014/main" id="{03021F75-134E-4ED2-82E1-CEED7739CFBB}"/>
              </a:ext>
            </a:extLst>
          </p:cNvPr>
          <p:cNvSpPr/>
          <p:nvPr/>
        </p:nvSpPr>
        <p:spPr>
          <a:xfrm>
            <a:off x="5867336" y="4443557"/>
            <a:ext cx="225769" cy="132805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Inhaltsplatzhalter 7">
            <a:extLst>
              <a:ext uri="{FF2B5EF4-FFF2-40B4-BE49-F238E27FC236}">
                <a16:creationId xmlns:a16="http://schemas.microsoft.com/office/drawing/2014/main" id="{F24F7B97-2844-4C5C-BAD1-2CF5F385538D}"/>
              </a:ext>
            </a:extLst>
          </p:cNvPr>
          <p:cNvSpPr txBox="1">
            <a:spLocks/>
          </p:cNvSpPr>
          <p:nvPr/>
        </p:nvSpPr>
        <p:spPr>
          <a:xfrm>
            <a:off x="232272" y="1329866"/>
            <a:ext cx="10515600" cy="122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Ziel</a:t>
            </a:r>
            <a:r>
              <a:rPr lang="en-US" sz="1800" dirty="0"/>
              <a:t>: </a:t>
            </a:r>
            <a:r>
              <a:rPr lang="en-US" sz="1800" dirty="0" err="1"/>
              <a:t>finde</a:t>
            </a:r>
            <a:r>
              <a:rPr lang="en-US" sz="1800" dirty="0"/>
              <a:t> den </a:t>
            </a:r>
            <a:r>
              <a:rPr lang="en-US" sz="1800" dirty="0" err="1"/>
              <a:t>optimalen</a:t>
            </a:r>
            <a:r>
              <a:rPr lang="en-US" sz="1800" dirty="0"/>
              <a:t> Alignment-Score und das </a:t>
            </a:r>
            <a:r>
              <a:rPr lang="en-US" sz="1800" dirty="0" err="1"/>
              <a:t>zugrundliegende</a:t>
            </a:r>
            <a:r>
              <a:rPr lang="en-US" sz="1800" dirty="0"/>
              <a:t> Alignment von </a:t>
            </a:r>
            <a:r>
              <a:rPr lang="en-US" sz="1800" dirty="0" err="1"/>
              <a:t>zwei</a:t>
            </a:r>
            <a:r>
              <a:rPr lang="en-US" sz="1800" dirty="0"/>
              <a:t> </a:t>
            </a:r>
            <a:r>
              <a:rPr lang="en-US" sz="1800" dirty="0" err="1"/>
              <a:t>Sequenzen</a:t>
            </a:r>
            <a:r>
              <a:rPr lang="en-US" sz="1800" dirty="0"/>
              <a:t> X, Y (</a:t>
            </a:r>
            <a:r>
              <a:rPr lang="en-US" sz="1800" dirty="0" err="1"/>
              <a:t>z.B</a:t>
            </a:r>
            <a:r>
              <a:rPr lang="en-US" sz="1800" dirty="0"/>
              <a:t>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ACGGT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ACGT</a:t>
            </a:r>
            <a:r>
              <a:rPr lang="en-US" sz="1800" dirty="0"/>
              <a:t>).</a:t>
            </a:r>
          </a:p>
          <a:p>
            <a:r>
              <a:rPr lang="en-US" sz="1800" dirty="0"/>
              <a:t>M[</a:t>
            </a:r>
            <a:r>
              <a:rPr lang="en-US" sz="1800" dirty="0" err="1"/>
              <a:t>i</a:t>
            </a:r>
            <a:r>
              <a:rPr lang="en-US" sz="1800" dirty="0"/>
              <a:t>, j] := </a:t>
            </a:r>
            <a:r>
              <a:rPr lang="en-US" sz="1800" dirty="0" err="1"/>
              <a:t>optimaler</a:t>
            </a:r>
            <a:r>
              <a:rPr lang="en-US" sz="1800" dirty="0"/>
              <a:t> Alignment-Score </a:t>
            </a:r>
            <a:r>
              <a:rPr lang="en-US" sz="1800" dirty="0" err="1"/>
              <a:t>zwischen</a:t>
            </a:r>
            <a:r>
              <a:rPr lang="en-US" sz="1800" dirty="0"/>
              <a:t> X[:</a:t>
            </a:r>
            <a:r>
              <a:rPr lang="en-US" sz="1800" dirty="0" err="1"/>
              <a:t>i</a:t>
            </a:r>
            <a:r>
              <a:rPr lang="en-US" sz="1800" dirty="0"/>
              <a:t>] und Y[:j] (</a:t>
            </a:r>
            <a:r>
              <a:rPr lang="en-US" sz="1800" dirty="0" err="1"/>
              <a:t>Präfixe</a:t>
            </a:r>
            <a:r>
              <a:rPr lang="en-US" sz="1800" dirty="0"/>
              <a:t> von X und Y bis </a:t>
            </a:r>
            <a:r>
              <a:rPr lang="en-US" sz="1800" dirty="0" err="1"/>
              <a:t>i</a:t>
            </a:r>
            <a:r>
              <a:rPr lang="en-US" sz="1800" dirty="0"/>
              <a:t>, j).</a:t>
            </a:r>
          </a:p>
          <a:p>
            <a:r>
              <a:rPr lang="en-US" sz="1800" dirty="0"/>
              <a:t>Matrix M </a:t>
            </a:r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Höhe</a:t>
            </a:r>
            <a:r>
              <a:rPr lang="en-US" sz="1800" dirty="0"/>
              <a:t> = |X|+1 und </a:t>
            </a:r>
            <a:r>
              <a:rPr lang="en-US" sz="1800" dirty="0" err="1"/>
              <a:t>Breite</a:t>
            </a:r>
            <a:r>
              <a:rPr lang="en-US" sz="1800" dirty="0"/>
              <a:t> = |Y|+1, </a:t>
            </a:r>
            <a:r>
              <a:rPr lang="en-US" sz="1800" dirty="0" err="1"/>
              <a:t>Indizierung</a:t>
            </a:r>
            <a:r>
              <a:rPr lang="en-US" sz="1800" dirty="0"/>
              <a:t> </a:t>
            </a:r>
            <a:r>
              <a:rPr lang="en-US" sz="1800" dirty="0" err="1"/>
              <a:t>beginnend</a:t>
            </a:r>
            <a:r>
              <a:rPr lang="en-US" sz="1800" dirty="0"/>
              <a:t> </a:t>
            </a:r>
            <a:r>
              <a:rPr lang="en-US" sz="1800" dirty="0" err="1"/>
              <a:t>bei</a:t>
            </a:r>
            <a:r>
              <a:rPr lang="en-US" sz="1800" dirty="0"/>
              <a:t>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D7C7789-2FDB-428F-9803-289C1533C11F}"/>
                  </a:ext>
                </a:extLst>
              </p:cNvPr>
              <p:cNvSpPr txBox="1"/>
              <p:nvPr/>
            </p:nvSpPr>
            <p:spPr>
              <a:xfrm>
                <a:off x="6444000" y="4258800"/>
                <a:ext cx="4346575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match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=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mismatch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D7C7789-2FDB-428F-9803-289C1533C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0" y="4258800"/>
                <a:ext cx="4346575" cy="572914"/>
              </a:xfrm>
              <a:prstGeom prst="rect">
                <a:avLst/>
              </a:prstGeom>
              <a:blipFill>
                <a:blip r:embed="rId5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1DF3DF11-C9FD-4F01-B833-3A503DB409A5}"/>
                  </a:ext>
                </a:extLst>
              </p:cNvPr>
              <p:cNvSpPr txBox="1"/>
              <p:nvPr/>
            </p:nvSpPr>
            <p:spPr>
              <a:xfrm>
                <a:off x="6492606" y="4981606"/>
                <a:ext cx="2096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r>
                            <a:rPr lang="de-DE" sz="1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1DF3DF11-C9FD-4F01-B833-3A503DB40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06" y="4981606"/>
                <a:ext cx="2096728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5DE3D69-147A-44EB-AA81-A3E70BBCF9B5}"/>
                  </a:ext>
                </a:extLst>
              </p:cNvPr>
              <p:cNvSpPr txBox="1"/>
              <p:nvPr/>
            </p:nvSpPr>
            <p:spPr>
              <a:xfrm>
                <a:off x="6492606" y="5485772"/>
                <a:ext cx="2096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5DE3D69-147A-44EB-AA81-A3E70BBCF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06" y="5485772"/>
                <a:ext cx="2096728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93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BC2574-367A-4116-AC47-021A99118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0" y="2844689"/>
            <a:ext cx="4381500" cy="34385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1160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Alignment via Dynamic </a:t>
            </a:r>
            <a:r>
              <a:rPr lang="de-DE" sz="3200" dirty="0" err="1"/>
              <a:t>Programming</a:t>
            </a:r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7A3EFB-3D66-44BD-9E98-EF09E5863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00" y="2844689"/>
            <a:ext cx="4381500" cy="343852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579BF57-DAAE-482A-AFA6-BECD41DE6DF9}"/>
              </a:ext>
            </a:extLst>
          </p:cNvPr>
          <p:cNvCxnSpPr>
            <a:cxnSpLocks/>
          </p:cNvCxnSpPr>
          <p:nvPr/>
        </p:nvCxnSpPr>
        <p:spPr>
          <a:xfrm flipH="1">
            <a:off x="4324350" y="3062689"/>
            <a:ext cx="1879747" cy="160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82750CC-E6A7-48D0-9395-06423F50BCC7}"/>
              </a:ext>
            </a:extLst>
          </p:cNvPr>
          <p:cNvSpPr/>
          <p:nvPr/>
        </p:nvSpPr>
        <p:spPr>
          <a:xfrm>
            <a:off x="9850088" y="6119336"/>
            <a:ext cx="2341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score_mismatch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score_indel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50ACEB1-B94F-4E98-A8BD-FD8842C6261B}"/>
              </a:ext>
            </a:extLst>
          </p:cNvPr>
          <p:cNvSpPr txBox="1"/>
          <p:nvPr/>
        </p:nvSpPr>
        <p:spPr>
          <a:xfrm>
            <a:off x="5264292" y="493808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E94CB4D8-D3EA-4546-87DB-7FA4241BB8AB}"/>
              </a:ext>
            </a:extLst>
          </p:cNvPr>
          <p:cNvSpPr/>
          <p:nvPr/>
        </p:nvSpPr>
        <p:spPr>
          <a:xfrm>
            <a:off x="5867336" y="4443557"/>
            <a:ext cx="225769" cy="132805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537ACB5B-4BA1-457D-8CF1-EE18894CDC67}"/>
              </a:ext>
            </a:extLst>
          </p:cNvPr>
          <p:cNvSpPr txBox="1">
            <a:spLocks/>
          </p:cNvSpPr>
          <p:nvPr/>
        </p:nvSpPr>
        <p:spPr>
          <a:xfrm>
            <a:off x="232272" y="1329866"/>
            <a:ext cx="10515600" cy="122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Ziel</a:t>
            </a:r>
            <a:r>
              <a:rPr lang="en-US" sz="1800" dirty="0"/>
              <a:t>: </a:t>
            </a:r>
            <a:r>
              <a:rPr lang="en-US" sz="1800" dirty="0" err="1"/>
              <a:t>finde</a:t>
            </a:r>
            <a:r>
              <a:rPr lang="en-US" sz="1800" dirty="0"/>
              <a:t> den </a:t>
            </a:r>
            <a:r>
              <a:rPr lang="en-US" sz="1800" dirty="0" err="1"/>
              <a:t>optimalen</a:t>
            </a:r>
            <a:r>
              <a:rPr lang="en-US" sz="1800" dirty="0"/>
              <a:t> Alignment-Score und das </a:t>
            </a:r>
            <a:r>
              <a:rPr lang="en-US" sz="1800" dirty="0" err="1"/>
              <a:t>zugrundliegende</a:t>
            </a:r>
            <a:r>
              <a:rPr lang="en-US" sz="1800" dirty="0"/>
              <a:t> Alignment von </a:t>
            </a:r>
            <a:r>
              <a:rPr lang="en-US" sz="1800" dirty="0" err="1"/>
              <a:t>zwei</a:t>
            </a:r>
            <a:r>
              <a:rPr lang="en-US" sz="1800" dirty="0"/>
              <a:t> </a:t>
            </a:r>
            <a:r>
              <a:rPr lang="en-US" sz="1800" dirty="0" err="1"/>
              <a:t>Sequenzen</a:t>
            </a:r>
            <a:r>
              <a:rPr lang="en-US" sz="1800" dirty="0"/>
              <a:t> X, Y (</a:t>
            </a:r>
            <a:r>
              <a:rPr lang="en-US" sz="1800" dirty="0" err="1"/>
              <a:t>z.B</a:t>
            </a:r>
            <a:r>
              <a:rPr lang="en-US" sz="1800" dirty="0"/>
              <a:t>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ACGGT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ACGT</a:t>
            </a:r>
            <a:r>
              <a:rPr lang="en-US" sz="1800" dirty="0"/>
              <a:t>).</a:t>
            </a:r>
          </a:p>
          <a:p>
            <a:r>
              <a:rPr lang="en-US" sz="1800" dirty="0"/>
              <a:t>M[</a:t>
            </a:r>
            <a:r>
              <a:rPr lang="en-US" sz="1800" dirty="0" err="1"/>
              <a:t>i</a:t>
            </a:r>
            <a:r>
              <a:rPr lang="en-US" sz="1800" dirty="0"/>
              <a:t>, j] := </a:t>
            </a:r>
            <a:r>
              <a:rPr lang="en-US" sz="1800" dirty="0" err="1"/>
              <a:t>optimaler</a:t>
            </a:r>
            <a:r>
              <a:rPr lang="en-US" sz="1800" dirty="0"/>
              <a:t> Alignment-Score </a:t>
            </a:r>
            <a:r>
              <a:rPr lang="en-US" sz="1800" dirty="0" err="1"/>
              <a:t>zwischen</a:t>
            </a:r>
            <a:r>
              <a:rPr lang="en-US" sz="1800" dirty="0"/>
              <a:t> X[:</a:t>
            </a:r>
            <a:r>
              <a:rPr lang="en-US" sz="1800" dirty="0" err="1"/>
              <a:t>i</a:t>
            </a:r>
            <a:r>
              <a:rPr lang="en-US" sz="1800" dirty="0"/>
              <a:t>] und Y[:j] (</a:t>
            </a:r>
            <a:r>
              <a:rPr lang="en-US" sz="1800" dirty="0" err="1"/>
              <a:t>Präfixe</a:t>
            </a:r>
            <a:r>
              <a:rPr lang="en-US" sz="1800" dirty="0"/>
              <a:t> von X und Y bis </a:t>
            </a:r>
            <a:r>
              <a:rPr lang="en-US" sz="1800" dirty="0" err="1"/>
              <a:t>i</a:t>
            </a:r>
            <a:r>
              <a:rPr lang="en-US" sz="1800" dirty="0"/>
              <a:t>, j).</a:t>
            </a:r>
          </a:p>
          <a:p>
            <a:r>
              <a:rPr lang="en-US" sz="1800" dirty="0"/>
              <a:t>Matrix M </a:t>
            </a:r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Höhe</a:t>
            </a:r>
            <a:r>
              <a:rPr lang="en-US" sz="1800" dirty="0"/>
              <a:t> = |X|+1 und </a:t>
            </a:r>
            <a:r>
              <a:rPr lang="en-US" sz="1800" dirty="0" err="1"/>
              <a:t>Breite</a:t>
            </a:r>
            <a:r>
              <a:rPr lang="en-US" sz="1800" dirty="0"/>
              <a:t> = |Y|+1, </a:t>
            </a:r>
            <a:r>
              <a:rPr lang="en-US" sz="1800" dirty="0" err="1"/>
              <a:t>Indizierung</a:t>
            </a:r>
            <a:r>
              <a:rPr lang="en-US" sz="1800" dirty="0"/>
              <a:t> </a:t>
            </a:r>
            <a:r>
              <a:rPr lang="en-US" sz="1800" dirty="0" err="1"/>
              <a:t>beginnend</a:t>
            </a:r>
            <a:r>
              <a:rPr lang="en-US" sz="1800" dirty="0"/>
              <a:t> </a:t>
            </a:r>
            <a:r>
              <a:rPr lang="en-US" sz="1800" dirty="0" err="1"/>
              <a:t>bei</a:t>
            </a:r>
            <a:r>
              <a:rPr lang="en-US" sz="1800" dirty="0"/>
              <a:t>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25A53E1-8587-41D4-8928-F7507D35E701}"/>
                  </a:ext>
                </a:extLst>
              </p:cNvPr>
              <p:cNvSpPr txBox="1"/>
              <p:nvPr/>
            </p:nvSpPr>
            <p:spPr>
              <a:xfrm>
                <a:off x="6444000" y="4258800"/>
                <a:ext cx="4346575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match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=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mismatch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25A53E1-8587-41D4-8928-F7507D35E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0" y="4258800"/>
                <a:ext cx="4346575" cy="572914"/>
              </a:xfrm>
              <a:prstGeom prst="rect">
                <a:avLst/>
              </a:prstGeom>
              <a:blipFill>
                <a:blip r:embed="rId5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3D03853-457B-4BB6-A1FA-E96789CA0CA8}"/>
                  </a:ext>
                </a:extLst>
              </p:cNvPr>
              <p:cNvSpPr txBox="1"/>
              <p:nvPr/>
            </p:nvSpPr>
            <p:spPr>
              <a:xfrm>
                <a:off x="6492606" y="4981606"/>
                <a:ext cx="2096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r>
                            <a:rPr lang="de-DE" sz="1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3D03853-457B-4BB6-A1FA-E96789CA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06" y="4981606"/>
                <a:ext cx="2096728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F732589-3AF5-427A-899C-57FA1BCBAEBB}"/>
                  </a:ext>
                </a:extLst>
              </p:cNvPr>
              <p:cNvSpPr txBox="1"/>
              <p:nvPr/>
            </p:nvSpPr>
            <p:spPr>
              <a:xfrm>
                <a:off x="6492606" y="5485772"/>
                <a:ext cx="2096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F732589-3AF5-427A-899C-57FA1BCB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06" y="5485772"/>
                <a:ext cx="2096728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53B71A63-EA18-4529-B7D5-3E4E1A08C6EF}"/>
              </a:ext>
            </a:extLst>
          </p:cNvPr>
          <p:cNvSpPr txBox="1"/>
          <p:nvPr/>
        </p:nvSpPr>
        <p:spPr>
          <a:xfrm>
            <a:off x="10947878" y="4257214"/>
            <a:ext cx="89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Futura Lt BT" panose="020B0402020204020303" pitchFamily="34" charset="0"/>
              </a:rPr>
              <a:t>Match/</a:t>
            </a:r>
            <a:br>
              <a:rPr lang="de-DE" sz="1400" dirty="0">
                <a:latin typeface="Futura Lt BT" panose="020B0402020204020303" pitchFamily="34" charset="0"/>
              </a:rPr>
            </a:br>
            <a:r>
              <a:rPr lang="de-DE" sz="1400" dirty="0" err="1">
                <a:latin typeface="Futura Lt BT" panose="020B0402020204020303" pitchFamily="34" charset="0"/>
              </a:rPr>
              <a:t>mismatch</a:t>
            </a:r>
            <a:endParaRPr lang="de-DE" sz="1400" dirty="0">
              <a:latin typeface="Futura Lt BT" panose="020B0402020204020303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C40AE5-2B0E-4C6F-9E70-5D8EBB7AFEB6}"/>
              </a:ext>
            </a:extLst>
          </p:cNvPr>
          <p:cNvSpPr txBox="1"/>
          <p:nvPr/>
        </p:nvSpPr>
        <p:spPr>
          <a:xfrm>
            <a:off x="10987633" y="498160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Insertion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0E56BED-2122-4FE9-838A-8A9DA3BC0D7E}"/>
              </a:ext>
            </a:extLst>
          </p:cNvPr>
          <p:cNvSpPr txBox="1"/>
          <p:nvPr/>
        </p:nvSpPr>
        <p:spPr>
          <a:xfrm>
            <a:off x="10990037" y="548577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381523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6A0F05B-4321-4524-AA27-9CCF20A8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0" y="2844689"/>
            <a:ext cx="4381500" cy="34385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1160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/>
              <a:t>Alignment via Dynamic Programming</a:t>
            </a:r>
            <a:endParaRPr 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B8AC6-72D2-4508-9AF8-12DD95D7E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00" y="2844689"/>
            <a:ext cx="4381500" cy="343852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579BF57-DAAE-482A-AFA6-BECD41DE6DF9}"/>
              </a:ext>
            </a:extLst>
          </p:cNvPr>
          <p:cNvCxnSpPr>
            <a:cxnSpLocks/>
          </p:cNvCxnSpPr>
          <p:nvPr/>
        </p:nvCxnSpPr>
        <p:spPr>
          <a:xfrm flipH="1">
            <a:off x="4848225" y="3062689"/>
            <a:ext cx="1355873" cy="161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10F04407-81DA-48FD-8FA4-AB866FF100D2}"/>
              </a:ext>
            </a:extLst>
          </p:cNvPr>
          <p:cNvSpPr/>
          <p:nvPr/>
        </p:nvSpPr>
        <p:spPr>
          <a:xfrm>
            <a:off x="9850088" y="6119336"/>
            <a:ext cx="2341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score_mismatch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score_indel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BD572D-1DEA-4756-97D6-B032679D480D}"/>
              </a:ext>
            </a:extLst>
          </p:cNvPr>
          <p:cNvSpPr txBox="1"/>
          <p:nvPr/>
        </p:nvSpPr>
        <p:spPr>
          <a:xfrm>
            <a:off x="5264292" y="493808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7BC26BE2-ADBB-4A1D-B790-32BD9710613E}"/>
              </a:ext>
            </a:extLst>
          </p:cNvPr>
          <p:cNvSpPr/>
          <p:nvPr/>
        </p:nvSpPr>
        <p:spPr>
          <a:xfrm>
            <a:off x="5867336" y="4443557"/>
            <a:ext cx="225769" cy="132805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3578F478-8B48-4150-B951-11324F2885BF}"/>
              </a:ext>
            </a:extLst>
          </p:cNvPr>
          <p:cNvSpPr txBox="1">
            <a:spLocks/>
          </p:cNvSpPr>
          <p:nvPr/>
        </p:nvSpPr>
        <p:spPr>
          <a:xfrm>
            <a:off x="232272" y="1329866"/>
            <a:ext cx="10515600" cy="122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Ziel</a:t>
            </a:r>
            <a:r>
              <a:rPr lang="en-US" sz="1800" dirty="0"/>
              <a:t>: </a:t>
            </a:r>
            <a:r>
              <a:rPr lang="en-US" sz="1800" dirty="0" err="1"/>
              <a:t>finde</a:t>
            </a:r>
            <a:r>
              <a:rPr lang="en-US" sz="1800" dirty="0"/>
              <a:t> den </a:t>
            </a:r>
            <a:r>
              <a:rPr lang="en-US" sz="1800" dirty="0" err="1"/>
              <a:t>optimalen</a:t>
            </a:r>
            <a:r>
              <a:rPr lang="en-US" sz="1800" dirty="0"/>
              <a:t> Alignment-Score und das </a:t>
            </a:r>
            <a:r>
              <a:rPr lang="en-US" sz="1800" dirty="0" err="1"/>
              <a:t>zugrundliegende</a:t>
            </a:r>
            <a:r>
              <a:rPr lang="en-US" sz="1800" dirty="0"/>
              <a:t> Alignment von </a:t>
            </a:r>
            <a:r>
              <a:rPr lang="en-US" sz="1800" dirty="0" err="1"/>
              <a:t>zwei</a:t>
            </a:r>
            <a:r>
              <a:rPr lang="en-US" sz="1800" dirty="0"/>
              <a:t> </a:t>
            </a:r>
            <a:r>
              <a:rPr lang="en-US" sz="1800" dirty="0" err="1"/>
              <a:t>Sequenzen</a:t>
            </a:r>
            <a:r>
              <a:rPr lang="en-US" sz="1800" dirty="0"/>
              <a:t> X, Y (</a:t>
            </a:r>
            <a:r>
              <a:rPr lang="en-US" sz="1800" dirty="0" err="1"/>
              <a:t>z.B</a:t>
            </a:r>
            <a:r>
              <a:rPr lang="en-US" sz="1800" dirty="0"/>
              <a:t>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ACGGT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ACGT</a:t>
            </a:r>
            <a:r>
              <a:rPr lang="en-US" sz="1800" dirty="0"/>
              <a:t>).</a:t>
            </a:r>
          </a:p>
          <a:p>
            <a:r>
              <a:rPr lang="en-US" sz="1800" dirty="0"/>
              <a:t>M[</a:t>
            </a:r>
            <a:r>
              <a:rPr lang="en-US" sz="1800" dirty="0" err="1"/>
              <a:t>i</a:t>
            </a:r>
            <a:r>
              <a:rPr lang="en-US" sz="1800" dirty="0"/>
              <a:t>, j] := </a:t>
            </a:r>
            <a:r>
              <a:rPr lang="en-US" sz="1800" dirty="0" err="1"/>
              <a:t>optimaler</a:t>
            </a:r>
            <a:r>
              <a:rPr lang="en-US" sz="1800" dirty="0"/>
              <a:t> Alignment-Score </a:t>
            </a:r>
            <a:r>
              <a:rPr lang="en-US" sz="1800" dirty="0" err="1"/>
              <a:t>zwischen</a:t>
            </a:r>
            <a:r>
              <a:rPr lang="en-US" sz="1800" dirty="0"/>
              <a:t> X[:</a:t>
            </a:r>
            <a:r>
              <a:rPr lang="en-US" sz="1800" dirty="0" err="1"/>
              <a:t>i</a:t>
            </a:r>
            <a:r>
              <a:rPr lang="en-US" sz="1800" dirty="0"/>
              <a:t>] und Y[:j] (</a:t>
            </a:r>
            <a:r>
              <a:rPr lang="en-US" sz="1800" dirty="0" err="1"/>
              <a:t>Präfixe</a:t>
            </a:r>
            <a:r>
              <a:rPr lang="en-US" sz="1800" dirty="0"/>
              <a:t> von X und Y bis </a:t>
            </a:r>
            <a:r>
              <a:rPr lang="en-US" sz="1800" dirty="0" err="1"/>
              <a:t>i</a:t>
            </a:r>
            <a:r>
              <a:rPr lang="en-US" sz="1800" dirty="0"/>
              <a:t>, j).</a:t>
            </a:r>
          </a:p>
          <a:p>
            <a:r>
              <a:rPr lang="en-US" sz="1800" dirty="0"/>
              <a:t>Matrix M </a:t>
            </a:r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Höhe</a:t>
            </a:r>
            <a:r>
              <a:rPr lang="en-US" sz="1800" dirty="0"/>
              <a:t> = |X|+1 und </a:t>
            </a:r>
            <a:r>
              <a:rPr lang="en-US" sz="1800" dirty="0" err="1"/>
              <a:t>Breite</a:t>
            </a:r>
            <a:r>
              <a:rPr lang="en-US" sz="1800" dirty="0"/>
              <a:t> = |Y|+1, </a:t>
            </a:r>
            <a:r>
              <a:rPr lang="en-US" sz="1800" dirty="0" err="1"/>
              <a:t>Indizierung</a:t>
            </a:r>
            <a:r>
              <a:rPr lang="en-US" sz="1800" dirty="0"/>
              <a:t> </a:t>
            </a:r>
            <a:r>
              <a:rPr lang="en-US" sz="1800" dirty="0" err="1"/>
              <a:t>beginnend</a:t>
            </a:r>
            <a:r>
              <a:rPr lang="en-US" sz="1800" dirty="0"/>
              <a:t> </a:t>
            </a:r>
            <a:r>
              <a:rPr lang="en-US" sz="1800" dirty="0" err="1"/>
              <a:t>bei</a:t>
            </a:r>
            <a:r>
              <a:rPr lang="en-US" sz="1800" dirty="0"/>
              <a:t>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DB8C4DB-1AF9-4D5F-AC91-B5846055F20B}"/>
                  </a:ext>
                </a:extLst>
              </p:cNvPr>
              <p:cNvSpPr txBox="1"/>
              <p:nvPr/>
            </p:nvSpPr>
            <p:spPr>
              <a:xfrm>
                <a:off x="6444000" y="4258800"/>
                <a:ext cx="4346575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match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=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mismatch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DB8C4DB-1AF9-4D5F-AC91-B5846055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0" y="4258800"/>
                <a:ext cx="4346575" cy="572914"/>
              </a:xfrm>
              <a:prstGeom prst="rect">
                <a:avLst/>
              </a:prstGeom>
              <a:blipFill>
                <a:blip r:embed="rId5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F3D2EC-3D81-4FBF-BE44-719475213CE8}"/>
                  </a:ext>
                </a:extLst>
              </p:cNvPr>
              <p:cNvSpPr txBox="1"/>
              <p:nvPr/>
            </p:nvSpPr>
            <p:spPr>
              <a:xfrm>
                <a:off x="6492606" y="4981606"/>
                <a:ext cx="2096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r>
                            <a:rPr lang="de-DE" sz="1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F3D2EC-3D81-4FBF-BE44-719475213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06" y="4981606"/>
                <a:ext cx="2096728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533723C-E067-405C-A2D9-1EE6CBE45117}"/>
                  </a:ext>
                </a:extLst>
              </p:cNvPr>
              <p:cNvSpPr txBox="1"/>
              <p:nvPr/>
            </p:nvSpPr>
            <p:spPr>
              <a:xfrm>
                <a:off x="6492606" y="5485772"/>
                <a:ext cx="2096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533723C-E067-405C-A2D9-1EE6CBE45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06" y="5485772"/>
                <a:ext cx="2096728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feld 19">
            <a:extLst>
              <a:ext uri="{FF2B5EF4-FFF2-40B4-BE49-F238E27FC236}">
                <a16:creationId xmlns:a16="http://schemas.microsoft.com/office/drawing/2014/main" id="{D2F28418-DB8E-4E7F-B4E2-8F0DE6DD965B}"/>
              </a:ext>
            </a:extLst>
          </p:cNvPr>
          <p:cNvSpPr txBox="1"/>
          <p:nvPr/>
        </p:nvSpPr>
        <p:spPr>
          <a:xfrm>
            <a:off x="10947878" y="4257214"/>
            <a:ext cx="89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Futura Lt BT" panose="020B0402020204020303" pitchFamily="34" charset="0"/>
              </a:rPr>
              <a:t>Match/</a:t>
            </a:r>
            <a:br>
              <a:rPr lang="de-DE" sz="1400" dirty="0">
                <a:latin typeface="Futura Lt BT" panose="020B0402020204020303" pitchFamily="34" charset="0"/>
              </a:rPr>
            </a:br>
            <a:r>
              <a:rPr lang="de-DE" sz="1400" dirty="0" err="1">
                <a:latin typeface="Futura Lt BT" panose="020B0402020204020303" pitchFamily="34" charset="0"/>
              </a:rPr>
              <a:t>mismatch</a:t>
            </a:r>
            <a:endParaRPr lang="de-DE" sz="1400" dirty="0">
              <a:latin typeface="Futura Lt BT" panose="020B0402020204020303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536656B-8059-4951-9C32-EA167B4F5D10}"/>
              </a:ext>
            </a:extLst>
          </p:cNvPr>
          <p:cNvSpPr txBox="1"/>
          <p:nvPr/>
        </p:nvSpPr>
        <p:spPr>
          <a:xfrm>
            <a:off x="10987633" y="498160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Insertion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1FCF7CA-CA40-4D26-94D0-A7506FEE6AE3}"/>
              </a:ext>
            </a:extLst>
          </p:cNvPr>
          <p:cNvSpPr txBox="1"/>
          <p:nvPr/>
        </p:nvSpPr>
        <p:spPr>
          <a:xfrm>
            <a:off x="10990037" y="548577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106289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D0CF31F-ED5A-4970-A9C2-20E8B736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0" y="2844689"/>
            <a:ext cx="4381500" cy="34385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1160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/>
              <a:t>Alignment via Dynamic Programming</a:t>
            </a:r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04AC91-51F7-46C2-B505-A1441742F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00" y="2844689"/>
            <a:ext cx="4381500" cy="343852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579BF57-DAAE-482A-AFA6-BECD41DE6DF9}"/>
              </a:ext>
            </a:extLst>
          </p:cNvPr>
          <p:cNvCxnSpPr>
            <a:cxnSpLocks/>
          </p:cNvCxnSpPr>
          <p:nvPr/>
        </p:nvCxnSpPr>
        <p:spPr>
          <a:xfrm flipH="1">
            <a:off x="3382178" y="3062689"/>
            <a:ext cx="2821921" cy="196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FAB5A52F-CB0A-4803-83CF-14A9D7C1B465}"/>
              </a:ext>
            </a:extLst>
          </p:cNvPr>
          <p:cNvSpPr/>
          <p:nvPr/>
        </p:nvSpPr>
        <p:spPr>
          <a:xfrm>
            <a:off x="9850088" y="6119336"/>
            <a:ext cx="2341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score_mismatch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score_indel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DA23F6-D036-482F-956F-92EAEFC9A94C}"/>
              </a:ext>
            </a:extLst>
          </p:cNvPr>
          <p:cNvSpPr txBox="1"/>
          <p:nvPr/>
        </p:nvSpPr>
        <p:spPr>
          <a:xfrm>
            <a:off x="5264292" y="493808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55C82EDF-F49E-4508-AE23-07C83A23A332}"/>
              </a:ext>
            </a:extLst>
          </p:cNvPr>
          <p:cNvSpPr/>
          <p:nvPr/>
        </p:nvSpPr>
        <p:spPr>
          <a:xfrm>
            <a:off x="5867336" y="4443557"/>
            <a:ext cx="225769" cy="132805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08338A6D-F156-4E0E-8944-408C9885F707}"/>
              </a:ext>
            </a:extLst>
          </p:cNvPr>
          <p:cNvSpPr txBox="1">
            <a:spLocks/>
          </p:cNvSpPr>
          <p:nvPr/>
        </p:nvSpPr>
        <p:spPr>
          <a:xfrm>
            <a:off x="232272" y="1329866"/>
            <a:ext cx="10515600" cy="122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Ziel</a:t>
            </a:r>
            <a:r>
              <a:rPr lang="en-US" sz="1800" dirty="0"/>
              <a:t>: </a:t>
            </a:r>
            <a:r>
              <a:rPr lang="en-US" sz="1800" dirty="0" err="1"/>
              <a:t>finde</a:t>
            </a:r>
            <a:r>
              <a:rPr lang="en-US" sz="1800" dirty="0"/>
              <a:t> den </a:t>
            </a:r>
            <a:r>
              <a:rPr lang="en-US" sz="1800" dirty="0" err="1"/>
              <a:t>optimalen</a:t>
            </a:r>
            <a:r>
              <a:rPr lang="en-US" sz="1800" dirty="0"/>
              <a:t> Alignment-Score und das </a:t>
            </a:r>
            <a:r>
              <a:rPr lang="en-US" sz="1800" dirty="0" err="1"/>
              <a:t>zugrundliegende</a:t>
            </a:r>
            <a:r>
              <a:rPr lang="en-US" sz="1800" dirty="0"/>
              <a:t> Alignment von </a:t>
            </a:r>
            <a:r>
              <a:rPr lang="en-US" sz="1800" dirty="0" err="1"/>
              <a:t>zwei</a:t>
            </a:r>
            <a:r>
              <a:rPr lang="en-US" sz="1800" dirty="0"/>
              <a:t> </a:t>
            </a:r>
            <a:r>
              <a:rPr lang="en-US" sz="1800" dirty="0" err="1"/>
              <a:t>Sequenzen</a:t>
            </a:r>
            <a:r>
              <a:rPr lang="en-US" sz="1800" dirty="0"/>
              <a:t> X, Y (</a:t>
            </a:r>
            <a:r>
              <a:rPr lang="en-US" sz="1800" dirty="0" err="1"/>
              <a:t>z.B</a:t>
            </a:r>
            <a:r>
              <a:rPr lang="en-US" sz="1800" dirty="0"/>
              <a:t>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ACGGT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ACGT</a:t>
            </a:r>
            <a:r>
              <a:rPr lang="en-US" sz="1800" dirty="0"/>
              <a:t>).</a:t>
            </a:r>
          </a:p>
          <a:p>
            <a:r>
              <a:rPr lang="en-US" sz="1800" dirty="0"/>
              <a:t>M[</a:t>
            </a:r>
            <a:r>
              <a:rPr lang="en-US" sz="1800" dirty="0" err="1"/>
              <a:t>i</a:t>
            </a:r>
            <a:r>
              <a:rPr lang="en-US" sz="1800" dirty="0"/>
              <a:t>, j] := </a:t>
            </a:r>
            <a:r>
              <a:rPr lang="en-US" sz="1800" dirty="0" err="1"/>
              <a:t>optimaler</a:t>
            </a:r>
            <a:r>
              <a:rPr lang="en-US" sz="1800" dirty="0"/>
              <a:t> Alignment-Score </a:t>
            </a:r>
            <a:r>
              <a:rPr lang="en-US" sz="1800" dirty="0" err="1"/>
              <a:t>zwischen</a:t>
            </a:r>
            <a:r>
              <a:rPr lang="en-US" sz="1800" dirty="0"/>
              <a:t> X[:</a:t>
            </a:r>
            <a:r>
              <a:rPr lang="en-US" sz="1800" dirty="0" err="1"/>
              <a:t>i</a:t>
            </a:r>
            <a:r>
              <a:rPr lang="en-US" sz="1800" dirty="0"/>
              <a:t>] und Y[:j] (</a:t>
            </a:r>
            <a:r>
              <a:rPr lang="en-US" sz="1800" dirty="0" err="1"/>
              <a:t>Präfixe</a:t>
            </a:r>
            <a:r>
              <a:rPr lang="en-US" sz="1800" dirty="0"/>
              <a:t> von X und Y bis </a:t>
            </a:r>
            <a:r>
              <a:rPr lang="en-US" sz="1800" dirty="0" err="1"/>
              <a:t>i</a:t>
            </a:r>
            <a:r>
              <a:rPr lang="en-US" sz="1800" dirty="0"/>
              <a:t>, j).</a:t>
            </a:r>
          </a:p>
          <a:p>
            <a:r>
              <a:rPr lang="en-US" sz="1800" dirty="0"/>
              <a:t>Matrix M </a:t>
            </a:r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Höhe</a:t>
            </a:r>
            <a:r>
              <a:rPr lang="en-US" sz="1800" dirty="0"/>
              <a:t> = |X|+1 und </a:t>
            </a:r>
            <a:r>
              <a:rPr lang="en-US" sz="1800" dirty="0" err="1"/>
              <a:t>Breite</a:t>
            </a:r>
            <a:r>
              <a:rPr lang="en-US" sz="1800" dirty="0"/>
              <a:t> = |Y|+1, </a:t>
            </a:r>
            <a:r>
              <a:rPr lang="en-US" sz="1800" dirty="0" err="1"/>
              <a:t>Indizierung</a:t>
            </a:r>
            <a:r>
              <a:rPr lang="en-US" sz="1800" dirty="0"/>
              <a:t> </a:t>
            </a:r>
            <a:r>
              <a:rPr lang="en-US" sz="1800" dirty="0" err="1"/>
              <a:t>beginnend</a:t>
            </a:r>
            <a:r>
              <a:rPr lang="en-US" sz="1800" dirty="0"/>
              <a:t> </a:t>
            </a:r>
            <a:r>
              <a:rPr lang="en-US" sz="1800" dirty="0" err="1"/>
              <a:t>bei</a:t>
            </a:r>
            <a:r>
              <a:rPr lang="en-US" sz="1800" dirty="0"/>
              <a:t>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35600C9-4847-4AB2-8F6C-7770CE781650}"/>
                  </a:ext>
                </a:extLst>
              </p:cNvPr>
              <p:cNvSpPr txBox="1"/>
              <p:nvPr/>
            </p:nvSpPr>
            <p:spPr>
              <a:xfrm>
                <a:off x="6444000" y="4258800"/>
                <a:ext cx="4346575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match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=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mismatch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35600C9-4847-4AB2-8F6C-7770CE781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0" y="4258800"/>
                <a:ext cx="4346575" cy="572914"/>
              </a:xfrm>
              <a:prstGeom prst="rect">
                <a:avLst/>
              </a:prstGeom>
              <a:blipFill>
                <a:blip r:embed="rId5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15A9E0B-46C5-41E1-8993-FE63DE6DEDD3}"/>
                  </a:ext>
                </a:extLst>
              </p:cNvPr>
              <p:cNvSpPr txBox="1"/>
              <p:nvPr/>
            </p:nvSpPr>
            <p:spPr>
              <a:xfrm>
                <a:off x="6492606" y="4981606"/>
                <a:ext cx="2096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r>
                            <a:rPr lang="de-DE" sz="1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15A9E0B-46C5-41E1-8993-FE63DE6D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06" y="4981606"/>
                <a:ext cx="2096728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1D02AD9-A6C1-4AE9-B964-4BDA6B1558F6}"/>
                  </a:ext>
                </a:extLst>
              </p:cNvPr>
              <p:cNvSpPr txBox="1"/>
              <p:nvPr/>
            </p:nvSpPr>
            <p:spPr>
              <a:xfrm>
                <a:off x="6492606" y="5485772"/>
                <a:ext cx="2096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1D02AD9-A6C1-4AE9-B964-4BDA6B155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06" y="5485772"/>
                <a:ext cx="2096728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feld 19">
            <a:extLst>
              <a:ext uri="{FF2B5EF4-FFF2-40B4-BE49-F238E27FC236}">
                <a16:creationId xmlns:a16="http://schemas.microsoft.com/office/drawing/2014/main" id="{AD68329E-4409-4D19-AB47-2FFEAD9AEAAE}"/>
              </a:ext>
            </a:extLst>
          </p:cNvPr>
          <p:cNvSpPr txBox="1"/>
          <p:nvPr/>
        </p:nvSpPr>
        <p:spPr>
          <a:xfrm>
            <a:off x="10947878" y="4257214"/>
            <a:ext cx="89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Futura Lt BT" panose="020B0402020204020303" pitchFamily="34" charset="0"/>
              </a:rPr>
              <a:t>Match/</a:t>
            </a:r>
            <a:br>
              <a:rPr lang="de-DE" sz="1400" dirty="0">
                <a:latin typeface="Futura Lt BT" panose="020B0402020204020303" pitchFamily="34" charset="0"/>
              </a:rPr>
            </a:br>
            <a:r>
              <a:rPr lang="de-DE" sz="1400" dirty="0" err="1">
                <a:latin typeface="Futura Lt BT" panose="020B0402020204020303" pitchFamily="34" charset="0"/>
              </a:rPr>
              <a:t>mismatch</a:t>
            </a:r>
            <a:endParaRPr lang="de-DE" sz="1400" dirty="0">
              <a:latin typeface="Futura Lt BT" panose="020B0402020204020303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5463F5E-F49A-4E0B-9208-7562324EBCE7}"/>
              </a:ext>
            </a:extLst>
          </p:cNvPr>
          <p:cNvSpPr txBox="1"/>
          <p:nvPr/>
        </p:nvSpPr>
        <p:spPr>
          <a:xfrm>
            <a:off x="10987633" y="498160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Insertion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5D835D-5C53-410B-B47D-6D823465B4D9}"/>
              </a:ext>
            </a:extLst>
          </p:cNvPr>
          <p:cNvSpPr txBox="1"/>
          <p:nvPr/>
        </p:nvSpPr>
        <p:spPr>
          <a:xfrm>
            <a:off x="10990037" y="548577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311987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82AFFCF-74F6-4ED2-BEFB-E4DD015E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0" y="2844689"/>
            <a:ext cx="4381500" cy="34385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1160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/>
              <a:t>Alignment via Dynamic Programming</a:t>
            </a:r>
            <a:endParaRPr lang="de-DE" sz="320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A4A6173-BA07-456E-A8BA-ECBF8915FC21}"/>
              </a:ext>
            </a:extLst>
          </p:cNvPr>
          <p:cNvCxnSpPr>
            <a:cxnSpLocks/>
          </p:cNvCxnSpPr>
          <p:nvPr/>
        </p:nvCxnSpPr>
        <p:spPr>
          <a:xfrm>
            <a:off x="3701667" y="5067759"/>
            <a:ext cx="100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EEC36F6-9670-4B8B-A796-900613E80997}"/>
              </a:ext>
            </a:extLst>
          </p:cNvPr>
          <p:cNvCxnSpPr>
            <a:cxnSpLocks/>
          </p:cNvCxnSpPr>
          <p:nvPr/>
        </p:nvCxnSpPr>
        <p:spPr>
          <a:xfrm>
            <a:off x="3200399" y="5422135"/>
            <a:ext cx="1503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973EAD8-9773-4EFF-B4AE-DF4E4535C7F9}"/>
              </a:ext>
            </a:extLst>
          </p:cNvPr>
          <p:cNvCxnSpPr>
            <a:cxnSpLocks/>
          </p:cNvCxnSpPr>
          <p:nvPr/>
        </p:nvCxnSpPr>
        <p:spPr>
          <a:xfrm>
            <a:off x="3200399" y="5776511"/>
            <a:ext cx="1503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BCD9DEE-3146-44AE-8BDF-66F1E3780006}"/>
              </a:ext>
            </a:extLst>
          </p:cNvPr>
          <p:cNvCxnSpPr>
            <a:cxnSpLocks/>
          </p:cNvCxnSpPr>
          <p:nvPr/>
        </p:nvCxnSpPr>
        <p:spPr>
          <a:xfrm>
            <a:off x="3200399" y="6130887"/>
            <a:ext cx="1503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94CD2CE8-0C72-405E-AFB3-780807FE689B}"/>
              </a:ext>
            </a:extLst>
          </p:cNvPr>
          <p:cNvSpPr/>
          <p:nvPr/>
        </p:nvSpPr>
        <p:spPr>
          <a:xfrm>
            <a:off x="9850088" y="6119336"/>
            <a:ext cx="2341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score_mismatch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score_indel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D78874B-BB51-40C2-9F49-DE5E1420820E}"/>
              </a:ext>
            </a:extLst>
          </p:cNvPr>
          <p:cNvSpPr txBox="1"/>
          <p:nvPr/>
        </p:nvSpPr>
        <p:spPr>
          <a:xfrm>
            <a:off x="5264292" y="493808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DC1A95DF-4EE3-4529-9194-B68BE2C6A841}"/>
              </a:ext>
            </a:extLst>
          </p:cNvPr>
          <p:cNvSpPr/>
          <p:nvPr/>
        </p:nvSpPr>
        <p:spPr>
          <a:xfrm>
            <a:off x="5867336" y="4443557"/>
            <a:ext cx="225769" cy="132805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Inhaltsplatzhalter 7">
            <a:extLst>
              <a:ext uri="{FF2B5EF4-FFF2-40B4-BE49-F238E27FC236}">
                <a16:creationId xmlns:a16="http://schemas.microsoft.com/office/drawing/2014/main" id="{FD5988D9-076A-4A6B-B21F-54EEDC2946C0}"/>
              </a:ext>
            </a:extLst>
          </p:cNvPr>
          <p:cNvSpPr txBox="1">
            <a:spLocks/>
          </p:cNvSpPr>
          <p:nvPr/>
        </p:nvSpPr>
        <p:spPr>
          <a:xfrm>
            <a:off x="232272" y="1329866"/>
            <a:ext cx="10515600" cy="122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Ziel</a:t>
            </a:r>
            <a:r>
              <a:rPr lang="en-US" sz="1800" dirty="0"/>
              <a:t>: </a:t>
            </a:r>
            <a:r>
              <a:rPr lang="en-US" sz="1800" dirty="0" err="1"/>
              <a:t>finde</a:t>
            </a:r>
            <a:r>
              <a:rPr lang="en-US" sz="1800" dirty="0"/>
              <a:t> den </a:t>
            </a:r>
            <a:r>
              <a:rPr lang="en-US" sz="1800" dirty="0" err="1"/>
              <a:t>optimalen</a:t>
            </a:r>
            <a:r>
              <a:rPr lang="en-US" sz="1800" dirty="0"/>
              <a:t> Alignment-Score und das </a:t>
            </a:r>
            <a:r>
              <a:rPr lang="en-US" sz="1800" dirty="0" err="1"/>
              <a:t>zugrundliegende</a:t>
            </a:r>
            <a:r>
              <a:rPr lang="en-US" sz="1800" dirty="0"/>
              <a:t> Alignment von </a:t>
            </a:r>
            <a:r>
              <a:rPr lang="en-US" sz="1800" dirty="0" err="1"/>
              <a:t>zwei</a:t>
            </a:r>
            <a:r>
              <a:rPr lang="en-US" sz="1800" dirty="0"/>
              <a:t> </a:t>
            </a:r>
            <a:r>
              <a:rPr lang="en-US" sz="1800" dirty="0" err="1"/>
              <a:t>Sequenzen</a:t>
            </a:r>
            <a:r>
              <a:rPr lang="en-US" sz="1800" dirty="0"/>
              <a:t> X, Y (</a:t>
            </a:r>
            <a:r>
              <a:rPr lang="en-US" sz="1800" dirty="0" err="1"/>
              <a:t>z.B</a:t>
            </a:r>
            <a:r>
              <a:rPr lang="en-US" sz="1800" dirty="0"/>
              <a:t>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ACGGT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ACGT</a:t>
            </a:r>
            <a:r>
              <a:rPr lang="en-US" sz="1800" dirty="0"/>
              <a:t>).</a:t>
            </a:r>
          </a:p>
          <a:p>
            <a:r>
              <a:rPr lang="en-US" sz="1800" dirty="0"/>
              <a:t>M[</a:t>
            </a:r>
            <a:r>
              <a:rPr lang="en-US" sz="1800" dirty="0" err="1"/>
              <a:t>i</a:t>
            </a:r>
            <a:r>
              <a:rPr lang="en-US" sz="1800" dirty="0"/>
              <a:t>, j] := </a:t>
            </a:r>
            <a:r>
              <a:rPr lang="en-US" sz="1800" dirty="0" err="1"/>
              <a:t>optimaler</a:t>
            </a:r>
            <a:r>
              <a:rPr lang="en-US" sz="1800" dirty="0"/>
              <a:t> Alignment-Score </a:t>
            </a:r>
            <a:r>
              <a:rPr lang="en-US" sz="1800" dirty="0" err="1"/>
              <a:t>zwischen</a:t>
            </a:r>
            <a:r>
              <a:rPr lang="en-US" sz="1800" dirty="0"/>
              <a:t> X[:</a:t>
            </a:r>
            <a:r>
              <a:rPr lang="en-US" sz="1800" dirty="0" err="1"/>
              <a:t>i</a:t>
            </a:r>
            <a:r>
              <a:rPr lang="en-US" sz="1800" dirty="0"/>
              <a:t>] und Y[:j] (</a:t>
            </a:r>
            <a:r>
              <a:rPr lang="en-US" sz="1800" dirty="0" err="1"/>
              <a:t>Präfixe</a:t>
            </a:r>
            <a:r>
              <a:rPr lang="en-US" sz="1800" dirty="0"/>
              <a:t> von X und Y bis </a:t>
            </a:r>
            <a:r>
              <a:rPr lang="en-US" sz="1800" dirty="0" err="1"/>
              <a:t>i</a:t>
            </a:r>
            <a:r>
              <a:rPr lang="en-US" sz="1800" dirty="0"/>
              <a:t>, j).</a:t>
            </a:r>
          </a:p>
          <a:p>
            <a:r>
              <a:rPr lang="en-US" sz="1800" dirty="0"/>
              <a:t>Matrix M </a:t>
            </a:r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Höhe</a:t>
            </a:r>
            <a:r>
              <a:rPr lang="en-US" sz="1800" dirty="0"/>
              <a:t> = |X|+1 und </a:t>
            </a:r>
            <a:r>
              <a:rPr lang="en-US" sz="1800" dirty="0" err="1"/>
              <a:t>Breite</a:t>
            </a:r>
            <a:r>
              <a:rPr lang="en-US" sz="1800" dirty="0"/>
              <a:t> = |Y|+1, </a:t>
            </a:r>
            <a:r>
              <a:rPr lang="en-US" sz="1800" dirty="0" err="1"/>
              <a:t>Indizierung</a:t>
            </a:r>
            <a:r>
              <a:rPr lang="en-US" sz="1800" dirty="0"/>
              <a:t> </a:t>
            </a:r>
            <a:r>
              <a:rPr lang="en-US" sz="1800" dirty="0" err="1"/>
              <a:t>beginnend</a:t>
            </a:r>
            <a:r>
              <a:rPr lang="en-US" sz="1800" dirty="0"/>
              <a:t> </a:t>
            </a:r>
            <a:r>
              <a:rPr lang="en-US" sz="1800" dirty="0" err="1"/>
              <a:t>bei</a:t>
            </a:r>
            <a:r>
              <a:rPr lang="en-US" sz="1800" dirty="0"/>
              <a:t>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0FD4048-731B-4AA0-9884-E05F60A56765}"/>
                  </a:ext>
                </a:extLst>
              </p:cNvPr>
              <p:cNvSpPr txBox="1"/>
              <p:nvPr/>
            </p:nvSpPr>
            <p:spPr>
              <a:xfrm>
                <a:off x="6444000" y="4258800"/>
                <a:ext cx="4346575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match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=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mismatch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0FD4048-731B-4AA0-9884-E05F60A5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0" y="4258800"/>
                <a:ext cx="4346575" cy="572914"/>
              </a:xfrm>
              <a:prstGeom prst="rect">
                <a:avLst/>
              </a:prstGeom>
              <a:blipFill>
                <a:blip r:embed="rId4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9735307-98A5-4002-950D-93D96D13C825}"/>
                  </a:ext>
                </a:extLst>
              </p:cNvPr>
              <p:cNvSpPr txBox="1"/>
              <p:nvPr/>
            </p:nvSpPr>
            <p:spPr>
              <a:xfrm>
                <a:off x="6492606" y="4981606"/>
                <a:ext cx="2096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r>
                            <a:rPr lang="de-DE" sz="1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9735307-98A5-4002-950D-93D96D13C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06" y="4981606"/>
                <a:ext cx="2096728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3100E3F-A474-4D97-8AB4-0FF2133CC36A}"/>
                  </a:ext>
                </a:extLst>
              </p:cNvPr>
              <p:cNvSpPr txBox="1"/>
              <p:nvPr/>
            </p:nvSpPr>
            <p:spPr>
              <a:xfrm>
                <a:off x="6492606" y="5485772"/>
                <a:ext cx="2096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3100E3F-A474-4D97-8AB4-0FF2133CC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06" y="5485772"/>
                <a:ext cx="2096728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0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931A030-B2A0-47B4-8EB4-D2C309C4D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0" y="2844689"/>
            <a:ext cx="4381500" cy="34385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1160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/>
              <a:t>Alignment via Dynamic Programming</a:t>
            </a:r>
            <a:endParaRPr lang="de-DE" sz="3200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5AC145-CBA5-4655-8C95-9B3DB47E0D8C}"/>
              </a:ext>
            </a:extLst>
          </p:cNvPr>
          <p:cNvCxnSpPr>
            <a:cxnSpLocks/>
          </p:cNvCxnSpPr>
          <p:nvPr/>
        </p:nvCxnSpPr>
        <p:spPr>
          <a:xfrm flipH="1">
            <a:off x="4932300" y="6103345"/>
            <a:ext cx="71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1D417042-E91E-440E-8B4A-7DFBD2E030CA}"/>
              </a:ext>
            </a:extLst>
          </p:cNvPr>
          <p:cNvSpPr/>
          <p:nvPr/>
        </p:nvSpPr>
        <p:spPr>
          <a:xfrm>
            <a:off x="9850088" y="6119336"/>
            <a:ext cx="2341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score_mismatch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score_indel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D807007-705A-481D-B780-EFF25C1CBEAA}"/>
              </a:ext>
            </a:extLst>
          </p:cNvPr>
          <p:cNvSpPr txBox="1"/>
          <p:nvPr/>
        </p:nvSpPr>
        <p:spPr>
          <a:xfrm>
            <a:off x="5877149" y="5842337"/>
            <a:ext cx="227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latin typeface="Futura Lt BT" panose="020B0402020204020303" pitchFamily="34" charset="0"/>
              </a:rPr>
              <a:t>Optimaler Alignment-</a:t>
            </a:r>
            <a:br>
              <a:rPr lang="de-DE" b="1" dirty="0">
                <a:latin typeface="Futura Lt BT" panose="020B0402020204020303" pitchFamily="34" charset="0"/>
              </a:rPr>
            </a:br>
            <a:r>
              <a:rPr lang="de-DE" b="1" dirty="0">
                <a:latin typeface="Futura Lt BT" panose="020B0402020204020303" pitchFamily="34" charset="0"/>
              </a:rPr>
              <a:t>Score</a:t>
            </a:r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DD2C085A-2E35-4BEB-9EB7-77F188990B04}"/>
              </a:ext>
            </a:extLst>
          </p:cNvPr>
          <p:cNvSpPr txBox="1">
            <a:spLocks/>
          </p:cNvSpPr>
          <p:nvPr/>
        </p:nvSpPr>
        <p:spPr>
          <a:xfrm>
            <a:off x="232272" y="1329866"/>
            <a:ext cx="10515600" cy="122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Ziel</a:t>
            </a:r>
            <a:r>
              <a:rPr lang="en-US" sz="1800" dirty="0"/>
              <a:t>: </a:t>
            </a:r>
            <a:r>
              <a:rPr lang="en-US" sz="1800" dirty="0" err="1"/>
              <a:t>finde</a:t>
            </a:r>
            <a:r>
              <a:rPr lang="en-US" sz="1800" dirty="0"/>
              <a:t> den </a:t>
            </a:r>
            <a:r>
              <a:rPr lang="en-US" sz="1800" dirty="0" err="1"/>
              <a:t>optimalen</a:t>
            </a:r>
            <a:r>
              <a:rPr lang="en-US" sz="1800" dirty="0"/>
              <a:t> Alignment-Score und das </a:t>
            </a:r>
            <a:r>
              <a:rPr lang="en-US" sz="1800" dirty="0" err="1"/>
              <a:t>zugrundliegende</a:t>
            </a:r>
            <a:r>
              <a:rPr lang="en-US" sz="1800" dirty="0"/>
              <a:t> Alignment von </a:t>
            </a:r>
            <a:r>
              <a:rPr lang="en-US" sz="1800" dirty="0" err="1"/>
              <a:t>zwei</a:t>
            </a:r>
            <a:r>
              <a:rPr lang="en-US" sz="1800" dirty="0"/>
              <a:t> </a:t>
            </a:r>
            <a:r>
              <a:rPr lang="en-US" sz="1800" dirty="0" err="1"/>
              <a:t>Sequenzen</a:t>
            </a:r>
            <a:r>
              <a:rPr lang="en-US" sz="1800" dirty="0"/>
              <a:t> X, Y (</a:t>
            </a:r>
            <a:r>
              <a:rPr lang="en-US" sz="1800" dirty="0" err="1"/>
              <a:t>z.B</a:t>
            </a:r>
            <a:r>
              <a:rPr lang="en-US" sz="1800" dirty="0"/>
              <a:t>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ACGGT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ACGT</a:t>
            </a:r>
            <a:r>
              <a:rPr lang="en-US" sz="1800" dirty="0"/>
              <a:t>).</a:t>
            </a:r>
          </a:p>
          <a:p>
            <a:r>
              <a:rPr lang="en-US" sz="1800" dirty="0"/>
              <a:t>M[</a:t>
            </a:r>
            <a:r>
              <a:rPr lang="en-US" sz="1800" dirty="0" err="1"/>
              <a:t>i</a:t>
            </a:r>
            <a:r>
              <a:rPr lang="en-US" sz="1800" dirty="0"/>
              <a:t>, j] := </a:t>
            </a:r>
            <a:r>
              <a:rPr lang="en-US" sz="1800" dirty="0" err="1"/>
              <a:t>optimaler</a:t>
            </a:r>
            <a:r>
              <a:rPr lang="en-US" sz="1800" dirty="0"/>
              <a:t> Alignment-Score </a:t>
            </a:r>
            <a:r>
              <a:rPr lang="en-US" sz="1800" dirty="0" err="1"/>
              <a:t>zwischen</a:t>
            </a:r>
            <a:r>
              <a:rPr lang="en-US" sz="1800" dirty="0"/>
              <a:t> X[:</a:t>
            </a:r>
            <a:r>
              <a:rPr lang="en-US" sz="1800" dirty="0" err="1"/>
              <a:t>i</a:t>
            </a:r>
            <a:r>
              <a:rPr lang="en-US" sz="1800" dirty="0"/>
              <a:t>] und Y[:j] (</a:t>
            </a:r>
            <a:r>
              <a:rPr lang="en-US" sz="1800" dirty="0" err="1"/>
              <a:t>Präfixe</a:t>
            </a:r>
            <a:r>
              <a:rPr lang="en-US" sz="1800" dirty="0"/>
              <a:t> von X und Y bis </a:t>
            </a:r>
            <a:r>
              <a:rPr lang="en-US" sz="1800" dirty="0" err="1"/>
              <a:t>i</a:t>
            </a:r>
            <a:r>
              <a:rPr lang="en-US" sz="1800" dirty="0"/>
              <a:t>, j).</a:t>
            </a:r>
          </a:p>
          <a:p>
            <a:r>
              <a:rPr lang="en-US" sz="1800" dirty="0"/>
              <a:t>Matrix M </a:t>
            </a:r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Höhe</a:t>
            </a:r>
            <a:r>
              <a:rPr lang="en-US" sz="1800" dirty="0"/>
              <a:t> = |X|+1 und </a:t>
            </a:r>
            <a:r>
              <a:rPr lang="en-US" sz="1800" dirty="0" err="1"/>
              <a:t>Breite</a:t>
            </a:r>
            <a:r>
              <a:rPr lang="en-US" sz="1800" dirty="0"/>
              <a:t> = |Y|+1, </a:t>
            </a:r>
            <a:r>
              <a:rPr lang="en-US" sz="1800" dirty="0" err="1"/>
              <a:t>Indizierung</a:t>
            </a:r>
            <a:r>
              <a:rPr lang="en-US" sz="1800" dirty="0"/>
              <a:t> </a:t>
            </a:r>
            <a:r>
              <a:rPr lang="en-US" sz="1800" dirty="0" err="1"/>
              <a:t>beginnend</a:t>
            </a:r>
            <a:r>
              <a:rPr lang="en-US" sz="1800" dirty="0"/>
              <a:t> </a:t>
            </a:r>
            <a:r>
              <a:rPr lang="en-US" sz="1800" dirty="0" err="1"/>
              <a:t>bei</a:t>
            </a:r>
            <a:r>
              <a:rPr lang="en-US" sz="1800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32214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7">
            <a:extLst>
              <a:ext uri="{FF2B5EF4-FFF2-40B4-BE49-F238E27FC236}">
                <a16:creationId xmlns:a16="http://schemas.microsoft.com/office/drawing/2014/main" id="{D92E981E-EB94-4932-A23A-A539EC8621AF}"/>
              </a:ext>
            </a:extLst>
          </p:cNvPr>
          <p:cNvSpPr txBox="1">
            <a:spLocks/>
          </p:cNvSpPr>
          <p:nvPr/>
        </p:nvSpPr>
        <p:spPr>
          <a:xfrm>
            <a:off x="232272" y="1329866"/>
            <a:ext cx="10515600" cy="122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Ziel</a:t>
            </a:r>
            <a:r>
              <a:rPr lang="en-US" sz="1800" dirty="0"/>
              <a:t>: </a:t>
            </a:r>
            <a:r>
              <a:rPr lang="en-US" sz="1800" dirty="0" err="1"/>
              <a:t>finde</a:t>
            </a:r>
            <a:r>
              <a:rPr lang="en-US" sz="1800" dirty="0"/>
              <a:t> den </a:t>
            </a:r>
            <a:r>
              <a:rPr lang="en-US" sz="1800" dirty="0" err="1"/>
              <a:t>optimalen</a:t>
            </a:r>
            <a:r>
              <a:rPr lang="en-US" sz="1800" dirty="0"/>
              <a:t> Alignment-Score und das </a:t>
            </a:r>
            <a:r>
              <a:rPr lang="en-US" sz="1800" dirty="0" err="1"/>
              <a:t>zugrundliegende</a:t>
            </a:r>
            <a:r>
              <a:rPr lang="en-US" sz="1800" dirty="0"/>
              <a:t> Alignment von </a:t>
            </a:r>
            <a:r>
              <a:rPr lang="en-US" sz="1800" dirty="0" err="1"/>
              <a:t>zwei</a:t>
            </a:r>
            <a:r>
              <a:rPr lang="en-US" sz="1800" dirty="0"/>
              <a:t> </a:t>
            </a:r>
            <a:r>
              <a:rPr lang="en-US" sz="1800" dirty="0" err="1"/>
              <a:t>Sequenzen</a:t>
            </a:r>
            <a:r>
              <a:rPr lang="en-US" sz="1800" dirty="0"/>
              <a:t> X, Y (</a:t>
            </a:r>
            <a:r>
              <a:rPr lang="en-US" sz="1800" dirty="0" err="1"/>
              <a:t>z.B</a:t>
            </a:r>
            <a:r>
              <a:rPr lang="en-US" sz="1800" dirty="0"/>
              <a:t>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ACGGT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ACGT</a:t>
            </a:r>
            <a:r>
              <a:rPr lang="en-US" sz="1800" dirty="0"/>
              <a:t>).</a:t>
            </a:r>
          </a:p>
          <a:p>
            <a:r>
              <a:rPr lang="en-US" sz="1800" dirty="0"/>
              <a:t>M[</a:t>
            </a:r>
            <a:r>
              <a:rPr lang="en-US" sz="1800" dirty="0" err="1"/>
              <a:t>i</a:t>
            </a:r>
            <a:r>
              <a:rPr lang="en-US" sz="1800" dirty="0"/>
              <a:t>, j] := </a:t>
            </a:r>
            <a:r>
              <a:rPr lang="en-US" sz="1800" dirty="0" err="1"/>
              <a:t>optimaler</a:t>
            </a:r>
            <a:r>
              <a:rPr lang="en-US" sz="1800" dirty="0"/>
              <a:t> Alignment-Score </a:t>
            </a:r>
            <a:r>
              <a:rPr lang="en-US" sz="1800" dirty="0" err="1"/>
              <a:t>zwischen</a:t>
            </a:r>
            <a:r>
              <a:rPr lang="en-US" sz="1800" dirty="0"/>
              <a:t> X[:</a:t>
            </a:r>
            <a:r>
              <a:rPr lang="en-US" sz="1800" dirty="0" err="1"/>
              <a:t>i</a:t>
            </a:r>
            <a:r>
              <a:rPr lang="en-US" sz="1800" dirty="0"/>
              <a:t>] und Y[:j] (</a:t>
            </a:r>
            <a:r>
              <a:rPr lang="en-US" sz="1800" dirty="0" err="1"/>
              <a:t>Präfixe</a:t>
            </a:r>
            <a:r>
              <a:rPr lang="en-US" sz="1800" dirty="0"/>
              <a:t> von X und Y bis </a:t>
            </a:r>
            <a:r>
              <a:rPr lang="en-US" sz="1800" dirty="0" err="1"/>
              <a:t>i</a:t>
            </a:r>
            <a:r>
              <a:rPr lang="en-US" sz="1800" dirty="0"/>
              <a:t>, j).</a:t>
            </a:r>
          </a:p>
          <a:p>
            <a:r>
              <a:rPr lang="en-US" sz="1800" dirty="0"/>
              <a:t>Matrix M </a:t>
            </a:r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Höhe</a:t>
            </a:r>
            <a:r>
              <a:rPr lang="en-US" sz="1800" dirty="0"/>
              <a:t> = |X|+1 und </a:t>
            </a:r>
            <a:r>
              <a:rPr lang="en-US" sz="1800" dirty="0" err="1"/>
              <a:t>Breite</a:t>
            </a:r>
            <a:r>
              <a:rPr lang="en-US" sz="1800" dirty="0"/>
              <a:t> = |Y|+1, </a:t>
            </a:r>
            <a:r>
              <a:rPr lang="en-US" sz="1800" dirty="0" err="1"/>
              <a:t>Indizierung</a:t>
            </a:r>
            <a:r>
              <a:rPr lang="en-US" sz="1800" dirty="0"/>
              <a:t> </a:t>
            </a:r>
            <a:r>
              <a:rPr lang="en-US" sz="1800" dirty="0" err="1"/>
              <a:t>beginnend</a:t>
            </a:r>
            <a:r>
              <a:rPr lang="en-US" sz="1800" dirty="0"/>
              <a:t> </a:t>
            </a:r>
            <a:r>
              <a:rPr lang="en-US" sz="1800" dirty="0" err="1"/>
              <a:t>bei</a:t>
            </a:r>
            <a:r>
              <a:rPr lang="en-US" sz="1800" dirty="0"/>
              <a:t> 0.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931A030-B2A0-47B4-8EB4-D2C309C4D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0" y="2844689"/>
            <a:ext cx="4381500" cy="34385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1160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Backtracking zur Rekonstruktion des Alignments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5AC145-CBA5-4655-8C95-9B3DB47E0D8C}"/>
              </a:ext>
            </a:extLst>
          </p:cNvPr>
          <p:cNvCxnSpPr>
            <a:cxnSpLocks/>
          </p:cNvCxnSpPr>
          <p:nvPr/>
        </p:nvCxnSpPr>
        <p:spPr>
          <a:xfrm flipH="1">
            <a:off x="4932300" y="6103345"/>
            <a:ext cx="71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1D417042-E91E-440E-8B4A-7DFBD2E030CA}"/>
              </a:ext>
            </a:extLst>
          </p:cNvPr>
          <p:cNvSpPr/>
          <p:nvPr/>
        </p:nvSpPr>
        <p:spPr>
          <a:xfrm>
            <a:off x="9850088" y="6119336"/>
            <a:ext cx="2341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score_mismatch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score_indel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D807007-705A-481D-B780-EFF25C1CBEAA}"/>
              </a:ext>
            </a:extLst>
          </p:cNvPr>
          <p:cNvSpPr txBox="1"/>
          <p:nvPr/>
        </p:nvSpPr>
        <p:spPr>
          <a:xfrm>
            <a:off x="5877149" y="5842337"/>
            <a:ext cx="227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latin typeface="Futura Lt BT" panose="020B0402020204020303" pitchFamily="34" charset="0"/>
              </a:rPr>
              <a:t>Optimaler Alignment-</a:t>
            </a:r>
            <a:br>
              <a:rPr lang="de-DE" b="1" dirty="0">
                <a:latin typeface="Futura Lt BT" panose="020B0402020204020303" pitchFamily="34" charset="0"/>
              </a:rPr>
            </a:br>
            <a:r>
              <a:rPr lang="de-DE" b="1" dirty="0">
                <a:latin typeface="Futura Lt BT" panose="020B0402020204020303" pitchFamily="34" charset="0"/>
              </a:rPr>
              <a:t>Score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6DE2F5B-EF81-4A58-BA22-F7916A1C5065}"/>
              </a:ext>
            </a:extLst>
          </p:cNvPr>
          <p:cNvCxnSpPr>
            <a:cxnSpLocks/>
          </p:cNvCxnSpPr>
          <p:nvPr/>
        </p:nvCxnSpPr>
        <p:spPr>
          <a:xfrm flipH="1" flipV="1">
            <a:off x="4280478" y="5845967"/>
            <a:ext cx="293172" cy="19878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0306A6-53DA-4A52-BB42-D1AE6BB5B77E}"/>
              </a:ext>
            </a:extLst>
          </p:cNvPr>
          <p:cNvCxnSpPr>
            <a:cxnSpLocks/>
          </p:cNvCxnSpPr>
          <p:nvPr/>
        </p:nvCxnSpPr>
        <p:spPr>
          <a:xfrm flipV="1">
            <a:off x="4311400" y="5455272"/>
            <a:ext cx="0" cy="31796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2A4A0C-26C8-4C2E-AD96-13B01E528B5E}"/>
              </a:ext>
            </a:extLst>
          </p:cNvPr>
          <p:cNvCxnSpPr>
            <a:cxnSpLocks/>
          </p:cNvCxnSpPr>
          <p:nvPr/>
        </p:nvCxnSpPr>
        <p:spPr>
          <a:xfrm flipH="1" flipV="1">
            <a:off x="3823278" y="5133115"/>
            <a:ext cx="293172" cy="19878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24DE0F2-E0E5-471A-AB85-7265529E08AD}"/>
              </a:ext>
            </a:extLst>
          </p:cNvPr>
          <p:cNvCxnSpPr>
            <a:cxnSpLocks/>
          </p:cNvCxnSpPr>
          <p:nvPr/>
        </p:nvCxnSpPr>
        <p:spPr>
          <a:xfrm flipH="1" flipV="1">
            <a:off x="3299817" y="4781932"/>
            <a:ext cx="293172" cy="19878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55BD2E-F36F-4F47-B7EA-911C61CAA412}"/>
              </a:ext>
            </a:extLst>
          </p:cNvPr>
          <p:cNvCxnSpPr>
            <a:cxnSpLocks/>
          </p:cNvCxnSpPr>
          <p:nvPr/>
        </p:nvCxnSpPr>
        <p:spPr>
          <a:xfrm flipH="1" flipV="1">
            <a:off x="2831605" y="4421914"/>
            <a:ext cx="293172" cy="19878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9D83254-C618-434D-BEDE-F4DF2D7D48E4}"/>
              </a:ext>
            </a:extLst>
          </p:cNvPr>
          <p:cNvSpPr txBox="1"/>
          <p:nvPr/>
        </p:nvSpPr>
        <p:spPr>
          <a:xfrm>
            <a:off x="6422639" y="4408928"/>
            <a:ext cx="1258678" cy="9541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de-D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ACGGT</a:t>
            </a:r>
          </a:p>
          <a:p>
            <a:pPr algn="r"/>
            <a:r>
              <a:rPr lang="de-D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ACG-T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CE74588-8CE5-4C54-A7B4-258BC6398EF9}"/>
              </a:ext>
            </a:extLst>
          </p:cNvPr>
          <p:cNvSpPr txBox="1"/>
          <p:nvPr/>
        </p:nvSpPr>
        <p:spPr>
          <a:xfrm>
            <a:off x="6422639" y="4408928"/>
            <a:ext cx="1258678" cy="9541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de-D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</a:p>
          <a:p>
            <a:pPr algn="r"/>
            <a:r>
              <a:rPr lang="de-D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29FC2EA-6BC4-4D6C-8F87-F7C7ECBF6F63}"/>
              </a:ext>
            </a:extLst>
          </p:cNvPr>
          <p:cNvSpPr txBox="1"/>
          <p:nvPr/>
        </p:nvSpPr>
        <p:spPr>
          <a:xfrm>
            <a:off x="6422639" y="4408928"/>
            <a:ext cx="1258678" cy="9541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de-D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GT</a:t>
            </a:r>
          </a:p>
          <a:p>
            <a:pPr algn="r"/>
            <a:r>
              <a:rPr lang="de-D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D458912-BA9C-4885-9427-8352FA152D89}"/>
              </a:ext>
            </a:extLst>
          </p:cNvPr>
          <p:cNvSpPr txBox="1"/>
          <p:nvPr/>
        </p:nvSpPr>
        <p:spPr>
          <a:xfrm>
            <a:off x="6422639" y="4408928"/>
            <a:ext cx="1258678" cy="9541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de-D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GGT</a:t>
            </a:r>
          </a:p>
          <a:p>
            <a:pPr algn="r"/>
            <a:r>
              <a:rPr lang="de-D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G-T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F5CB3ED-2C1D-4198-99FB-CF1F8B58A9E9}"/>
              </a:ext>
            </a:extLst>
          </p:cNvPr>
          <p:cNvSpPr txBox="1"/>
          <p:nvPr/>
        </p:nvSpPr>
        <p:spPr>
          <a:xfrm>
            <a:off x="6422639" y="4408928"/>
            <a:ext cx="1258678" cy="9541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de-D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CGGT</a:t>
            </a:r>
          </a:p>
          <a:p>
            <a:pPr algn="r"/>
            <a:r>
              <a:rPr lang="de-D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CG-T</a:t>
            </a: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446EEB39-65D4-42F2-8085-C4CFBD6AA46F}"/>
              </a:ext>
            </a:extLst>
          </p:cNvPr>
          <p:cNvSpPr txBox="1"/>
          <p:nvPr/>
        </p:nvSpPr>
        <p:spPr>
          <a:xfrm>
            <a:off x="550800" y="2115397"/>
            <a:ext cx="11029807" cy="2486668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err="1">
                <a:latin typeface="Futura Lt BT" panose="020B0402020204020303" pitchFamily="34" charset="0"/>
              </a:rPr>
              <a:t>Komplexität</a:t>
            </a:r>
            <a:r>
              <a:rPr lang="en-US" sz="3200" dirty="0">
                <a:latin typeface="Futura Lt BT" panose="020B0402020204020303" pitchFamily="34" charset="0"/>
              </a:rPr>
              <a:t>: O(|X| * |Y|)</a:t>
            </a:r>
          </a:p>
        </p:txBody>
      </p:sp>
    </p:spTree>
    <p:extLst>
      <p:ext uri="{BB962C8B-B14F-4D97-AF65-F5344CB8AC3E}">
        <p14:creationId xmlns:p14="http://schemas.microsoft.com/office/powerpoint/2010/main" val="36211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Paarweises Sequenz-Alignment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0D4DA-E21A-4C18-8C29-65C1403A4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0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/>
              <a:t>Alignment = Anordnung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DGHQSDETGSGEGE (14 Aminosäuren), DGHQQDEGEGE (11 Aminosäuren)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C6712F-0184-47A5-95DB-9D81129BC9F5}"/>
              </a:ext>
            </a:extLst>
          </p:cNvPr>
          <p:cNvSpPr/>
          <p:nvPr/>
        </p:nvSpPr>
        <p:spPr>
          <a:xfrm>
            <a:off x="847165" y="310032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DGHQSDETGSGEGE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|||| ||   ||||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DGHQQDE---GEGE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C3D3A7-7652-48BF-AED9-7EDEACE9611B}"/>
              </a:ext>
            </a:extLst>
          </p:cNvPr>
          <p:cNvSpPr txBox="1"/>
          <p:nvPr/>
        </p:nvSpPr>
        <p:spPr>
          <a:xfrm>
            <a:off x="3400426" y="3304606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mit: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Matches, 1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 INDELs.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450010-7E83-4D7D-B082-11CC56730D62}"/>
              </a:ext>
            </a:extLst>
          </p:cNvPr>
          <p:cNvSpPr/>
          <p:nvPr/>
        </p:nvSpPr>
        <p:spPr>
          <a:xfrm>
            <a:off x="847164" y="5857413"/>
            <a:ext cx="10659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Futura Lt BT" panose="020B0402020204020303" pitchFamily="34" charset="0"/>
              </a:rPr>
              <a:t>Wie ähnlich sind zwei biologische Sequenzen?</a:t>
            </a:r>
          </a:p>
          <a:p>
            <a:r>
              <a:rPr lang="de-DE" b="1" dirty="0">
                <a:latin typeface="Futura Lt BT" panose="020B0402020204020303" pitchFamily="34" charset="0"/>
              </a:rPr>
              <a:t>Gehen zwei biologische Sequenzen auf eine gemeinsame Ursprungs-Sequenz zurück (Homologie)?</a:t>
            </a:r>
          </a:p>
          <a:p>
            <a:r>
              <a:rPr lang="de-DE" b="1" dirty="0">
                <a:latin typeface="Futura Lt BT" panose="020B0402020204020303" pitchFamily="34" charset="0"/>
              </a:rPr>
              <a:t>Welche Aussagen lassen sich über den dazwischen liegenden evolutionären Prozess treffen?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CE3723F-7C91-4BE9-9D0C-D1BE63D44D61}"/>
              </a:ext>
            </a:extLst>
          </p:cNvPr>
          <p:cNvSpPr/>
          <p:nvPr/>
        </p:nvSpPr>
        <p:spPr>
          <a:xfrm>
            <a:off x="847164" y="4373898"/>
            <a:ext cx="10125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utura Lt BT" panose="020B0402020204020303" pitchFamily="34" charset="0"/>
              </a:rPr>
              <a:t>Spaltenweise und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utura Lt BT" panose="020B0402020204020303" pitchFamily="34" charset="0"/>
              </a:rPr>
              <a:t>Hinzufügen von „Gap“-Symbolen („Lücken“) – „Gap“/“Gap“-Spalten sind nicht erlaubt.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utura Lt BT" panose="020B0402020204020303" pitchFamily="34" charset="0"/>
              </a:rPr>
              <a:t>Matches / </a:t>
            </a:r>
            <a:r>
              <a:rPr lang="de-DE" dirty="0" err="1">
                <a:latin typeface="Futura Lt BT" panose="020B0402020204020303" pitchFamily="34" charset="0"/>
              </a:rPr>
              <a:t>Mismatches</a:t>
            </a:r>
            <a:r>
              <a:rPr lang="de-DE" dirty="0">
                <a:latin typeface="Futura Lt BT" panose="020B0402020204020303" pitchFamily="34" charset="0"/>
              </a:rPr>
              <a:t> / INDELs (</a:t>
            </a:r>
            <a:r>
              <a:rPr lang="de-DE" dirty="0" err="1">
                <a:latin typeface="Futura Lt BT" panose="020B0402020204020303" pitchFamily="34" charset="0"/>
              </a:rPr>
              <a:t>Insertions</a:t>
            </a:r>
            <a:r>
              <a:rPr lang="de-DE" dirty="0">
                <a:latin typeface="Futura Lt BT" panose="020B0402020204020303" pitchFamily="34" charset="0"/>
              </a:rPr>
              <a:t> </a:t>
            </a:r>
            <a:r>
              <a:rPr lang="de-DE" dirty="0" err="1">
                <a:latin typeface="Futura Lt BT" panose="020B0402020204020303" pitchFamily="34" charset="0"/>
              </a:rPr>
              <a:t>or</a:t>
            </a:r>
            <a:r>
              <a:rPr lang="de-DE" dirty="0">
                <a:latin typeface="Futura Lt BT" panose="020B0402020204020303" pitchFamily="34" charset="0"/>
              </a:rPr>
              <a:t> </a:t>
            </a:r>
            <a:r>
              <a:rPr lang="de-DE" dirty="0" err="1">
                <a:latin typeface="Futura Lt BT" panose="020B0402020204020303" pitchFamily="34" charset="0"/>
              </a:rPr>
              <a:t>Deletions</a:t>
            </a:r>
            <a:r>
              <a:rPr lang="de-DE" dirty="0">
                <a:latin typeface="Futura Lt BT" panose="020B04020202040203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D8D0F-50EF-4E57-8C84-32A69B01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3BD24-BEFE-4E68-851C-31931566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/>
              <a:t>Globales (</a:t>
            </a:r>
            <a:r>
              <a:rPr lang="de-DE" sz="2400" dirty="0" err="1"/>
              <a:t>Needleman</a:t>
            </a:r>
            <a:r>
              <a:rPr lang="de-DE" sz="2400" dirty="0"/>
              <a:t>-Wunsch) v/s lokales (Smith-Waterman) Alignment und multiple </a:t>
            </a:r>
            <a:r>
              <a:rPr lang="de-DE" sz="2400" dirty="0" err="1"/>
              <a:t>Sequence</a:t>
            </a:r>
            <a:r>
              <a:rPr lang="de-DE" sz="2400" dirty="0"/>
              <a:t> Alignment.</a:t>
            </a:r>
          </a:p>
          <a:p>
            <a:endParaRPr lang="de-DE" sz="2400" dirty="0"/>
          </a:p>
          <a:p>
            <a:r>
              <a:rPr lang="de-DE" sz="2400" dirty="0"/>
              <a:t>Wie definiert man ein gutes Scoring-Schema?</a:t>
            </a:r>
          </a:p>
          <a:p>
            <a:endParaRPr lang="de-DE" sz="2400" dirty="0"/>
          </a:p>
          <a:p>
            <a:r>
              <a:rPr lang="de-DE" sz="2400" dirty="0"/>
              <a:t>Heuristiken für lange Sequenzen.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7345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D8D0F-50EF-4E57-8C84-32A69B01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3BD24-BEFE-4E68-851C-31931566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/>
              <a:t>Wir haben das Alignment-Problem in viele kleinere Probleme zerlegt</a:t>
            </a:r>
            <a:br>
              <a:rPr lang="de-DE" sz="2400" dirty="0"/>
            </a:br>
            <a:r>
              <a:rPr lang="de-DE" sz="2400" dirty="0"/>
              <a:t>(Alignment von Präfixen der Strings) und basierend auf</a:t>
            </a:r>
            <a:br>
              <a:rPr lang="de-DE" sz="2400" dirty="0"/>
            </a:br>
            <a:r>
              <a:rPr lang="de-DE" sz="2400" dirty="0"/>
              <a:t>gespeicherten Zwischenergebnissen das komplette Problem gelöst.</a:t>
            </a:r>
          </a:p>
          <a:p>
            <a:endParaRPr lang="de-DE" sz="2400" dirty="0"/>
          </a:p>
          <a:p>
            <a:r>
              <a:rPr lang="de-DE" sz="2400" dirty="0"/>
              <a:t>Dynamic </a:t>
            </a:r>
            <a:r>
              <a:rPr lang="de-DE" sz="2400" dirty="0" err="1"/>
              <a:t>Programming</a:t>
            </a:r>
            <a:r>
              <a:rPr lang="de-DE" sz="2400" dirty="0"/>
              <a:t> ist eine der fundamentalen algorithmischen Techniken in der Bioinformatik.</a:t>
            </a:r>
          </a:p>
          <a:p>
            <a:endParaRPr lang="de-DE" sz="2400" dirty="0"/>
          </a:p>
          <a:p>
            <a:r>
              <a:rPr lang="de-DE" sz="2400" dirty="0"/>
              <a:t>Andere Anwendungen z.B. in der Analyse von Hidden Markov Modellen oder im Dynamic Time </a:t>
            </a:r>
            <a:r>
              <a:rPr lang="de-DE" sz="2400" dirty="0" err="1"/>
              <a:t>Warping</a:t>
            </a:r>
            <a:r>
              <a:rPr lang="de-D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76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FF9C-B3BB-4C9E-BC3E-1AAF5BC9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9251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Beispiel: „</a:t>
            </a:r>
            <a:r>
              <a:rPr lang="de-DE" sz="3200" dirty="0" err="1"/>
              <a:t>Eyeless</a:t>
            </a:r>
            <a:r>
              <a:rPr lang="de-DE" sz="3200" dirty="0"/>
              <a:t>“-Sequenz von Mensch und Fliege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7819C3-22B5-4C03-88A8-D23D9804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12" y="1295730"/>
            <a:ext cx="7489205" cy="519471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B64D221-4646-43FD-B454-D70D4B85A4ED}"/>
              </a:ext>
            </a:extLst>
          </p:cNvPr>
          <p:cNvSpPr txBox="1"/>
          <p:nvPr/>
        </p:nvSpPr>
        <p:spPr>
          <a:xfrm>
            <a:off x="7903647" y="1295730"/>
            <a:ext cx="41995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utura Lt BT" panose="020B0402020204020303" pitchFamily="34" charset="0"/>
              </a:rPr>
              <a:t>Substanzielle Sequenz-Ähnlichkeiten.</a:t>
            </a:r>
            <a:br>
              <a:rPr lang="de-DE" dirty="0">
                <a:latin typeface="Futura Lt BT" panose="020B0402020204020303" pitchFamily="34" charset="0"/>
              </a:rPr>
            </a:br>
            <a:endParaRPr lang="de-DE" dirty="0">
              <a:latin typeface="Futura Lt BT" panose="020B04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utura Lt BT" panose="020B0402020204020303" pitchFamily="34" charset="0"/>
              </a:rPr>
              <a:t>Homologie erscheint wahrscheinlich.</a:t>
            </a:r>
            <a:br>
              <a:rPr lang="de-DE" dirty="0">
                <a:latin typeface="Futura Lt BT" panose="020B0402020204020303" pitchFamily="34" charset="0"/>
              </a:rPr>
            </a:br>
            <a:endParaRPr lang="de-DE" dirty="0">
              <a:latin typeface="Futura Lt BT" panose="020B04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utura Lt BT" panose="020B0402020204020303" pitchFamily="34" charset="0"/>
              </a:rPr>
              <a:t>Konservierte Sequenz-Positionen waren</a:t>
            </a:r>
            <a:br>
              <a:rPr lang="de-DE" dirty="0">
                <a:latin typeface="Futura Lt BT" panose="020B0402020204020303" pitchFamily="34" charset="0"/>
              </a:rPr>
            </a:br>
            <a:r>
              <a:rPr lang="de-DE" dirty="0">
                <a:latin typeface="Futura Lt BT" panose="020B0402020204020303" pitchFamily="34" charset="0"/>
              </a:rPr>
              <a:t>wahrscheinlich schon im letzten</a:t>
            </a:r>
            <a:br>
              <a:rPr lang="de-DE" dirty="0">
                <a:latin typeface="Futura Lt BT" panose="020B0402020204020303" pitchFamily="34" charset="0"/>
              </a:rPr>
            </a:br>
            <a:r>
              <a:rPr lang="de-DE" dirty="0">
                <a:latin typeface="Futura Lt BT" panose="020B0402020204020303" pitchFamily="34" charset="0"/>
              </a:rPr>
              <a:t>gemeinsamen Vorfahren vorhanden.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Futura Lt BT" panose="020B04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utura Lt BT" panose="020B0402020204020303" pitchFamily="34" charset="0"/>
              </a:rPr>
              <a:t>Evolution seitdem durch einige</a:t>
            </a:r>
            <a:br>
              <a:rPr lang="de-DE" dirty="0">
                <a:latin typeface="Futura Lt BT" panose="020B0402020204020303" pitchFamily="34" charset="0"/>
              </a:rPr>
            </a:br>
            <a:r>
              <a:rPr lang="de-DE" dirty="0">
                <a:latin typeface="Futura Lt BT" panose="020B0402020204020303" pitchFamily="34" charset="0"/>
              </a:rPr>
              <a:t>Substitutionen und Hinzugewinnen /</a:t>
            </a:r>
            <a:br>
              <a:rPr lang="de-DE" dirty="0">
                <a:latin typeface="Futura Lt BT" panose="020B0402020204020303" pitchFamily="34" charset="0"/>
              </a:rPr>
            </a:br>
            <a:r>
              <a:rPr lang="de-DE" dirty="0">
                <a:latin typeface="Futura Lt BT" panose="020B0402020204020303" pitchFamily="34" charset="0"/>
              </a:rPr>
              <a:t>Verlieren größerer Sequenz-Fragmente</a:t>
            </a:r>
            <a:br>
              <a:rPr lang="de-DE" dirty="0">
                <a:latin typeface="Futura Lt BT" panose="020B0402020204020303" pitchFamily="34" charset="0"/>
              </a:rPr>
            </a:br>
            <a:r>
              <a:rPr lang="de-DE" dirty="0">
                <a:latin typeface="Futura Lt BT" panose="020B0402020204020303" pitchFamily="34" charset="0"/>
              </a:rPr>
              <a:t>gekennzeichnet.</a:t>
            </a:r>
            <a:br>
              <a:rPr lang="de-DE" dirty="0">
                <a:latin typeface="Futura Lt BT" panose="020B0402020204020303" pitchFamily="34" charset="0"/>
              </a:rPr>
            </a:br>
            <a:endParaRPr lang="de-DE" dirty="0">
              <a:latin typeface="Futura Lt BT" panose="020B04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utura Lt BT" panose="020B0402020204020303" pitchFamily="34" charset="0"/>
              </a:rPr>
              <a:t>Funktionale Konsequenzen?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9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Sind Alignments eindeutig?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0D4DA-E21A-4C18-8C29-65C1403A4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X =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ACGTACT</a:t>
            </a:r>
            <a:r>
              <a:rPr lang="de-DE" sz="1800" dirty="0"/>
              <a:t>, Y =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AGTACGT</a:t>
            </a:r>
            <a:endParaRPr lang="de-DE" sz="1800" dirty="0"/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77439F7-92E7-48B9-8F0B-0B47210D5065}"/>
              </a:ext>
            </a:extLst>
          </p:cNvPr>
          <p:cNvSpPr txBox="1"/>
          <p:nvPr/>
        </p:nvSpPr>
        <p:spPr>
          <a:xfrm>
            <a:off x="893091" y="2480386"/>
            <a:ext cx="1261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ACGTACT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|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AGTACGT</a:t>
            </a: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ABEABC-904A-405E-B8A1-AB129E1277A0}"/>
              </a:ext>
            </a:extLst>
          </p:cNvPr>
          <p:cNvSpPr txBox="1"/>
          <p:nvPr/>
        </p:nvSpPr>
        <p:spPr>
          <a:xfrm>
            <a:off x="893091" y="3822827"/>
            <a:ext cx="1415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ACGTAC-T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|||| |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A-GTACGT</a:t>
            </a:r>
            <a:endParaRPr lang="de-DE"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7C0E305-D80C-40FD-879F-B2CA299783DF}"/>
              </a:ext>
            </a:extLst>
          </p:cNvPr>
          <p:cNvSpPr txBox="1"/>
          <p:nvPr/>
        </p:nvSpPr>
        <p:spPr>
          <a:xfrm>
            <a:off x="2574545" y="2774873"/>
            <a:ext cx="5739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Spalten, 2 Matches, 5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Mismatches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 INDELs.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9EE5F2-AB27-4C92-83D1-9893E4F9E76B}"/>
              </a:ext>
            </a:extLst>
          </p:cNvPr>
          <p:cNvSpPr txBox="1"/>
          <p:nvPr/>
        </p:nvSpPr>
        <p:spPr>
          <a:xfrm>
            <a:off x="2574545" y="4183864"/>
            <a:ext cx="5739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Spalten, 6 Matches, 0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Mismatches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 INDELs.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1B89A-BC75-45F6-97A1-685E090C360B}"/>
              </a:ext>
            </a:extLst>
          </p:cNvPr>
          <p:cNvSpPr txBox="1"/>
          <p:nvPr/>
        </p:nvSpPr>
        <p:spPr>
          <a:xfrm>
            <a:off x="893091" y="5308762"/>
            <a:ext cx="5451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Futura Lt BT" panose="020B0402020204020303" pitchFamily="34" charset="0"/>
              </a:rPr>
              <a:t>Score-Funktion</a:t>
            </a:r>
            <a:r>
              <a:rPr lang="de-DE" dirty="0">
                <a:latin typeface="Futura Lt BT" panose="020B0402020204020303" pitchFamily="34" charset="0"/>
              </a:rPr>
              <a:t> zur Bewertung von Alignment-Qualität!</a:t>
            </a:r>
          </a:p>
          <a:p>
            <a:endParaRPr lang="de-DE" dirty="0">
              <a:latin typeface="Futura Lt BT" panose="020B04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utura Lt BT" panose="020B0402020204020303" pitchFamily="34" charset="0"/>
              </a:rPr>
              <a:t>pro Spalte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utura Lt BT" panose="020B0402020204020303" pitchFamily="34" charset="0"/>
              </a:rPr>
              <a:t>Symmetrisch (i.d.R.)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C5BC46-F7E4-42EB-9151-8627ED6333A4}"/>
              </a:ext>
            </a:extLst>
          </p:cNvPr>
          <p:cNvSpPr txBox="1"/>
          <p:nvPr/>
        </p:nvSpPr>
        <p:spPr>
          <a:xfrm>
            <a:off x="7976213" y="5308762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>
                <a:latin typeface="Futura Lt BT" panose="020B0402020204020303" pitchFamily="34" charset="0"/>
              </a:rPr>
              <a:t>Beispiel: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score_match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score_mismatch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score_indel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44D1B65-0495-46C7-9771-A6AF385BF14E}"/>
                  </a:ext>
                </a:extLst>
              </p:cNvPr>
              <p:cNvSpPr txBox="1"/>
              <p:nvPr/>
            </p:nvSpPr>
            <p:spPr>
              <a:xfrm>
                <a:off x="4924540" y="3315686"/>
                <a:ext cx="3803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de-DE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 ×−1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0×−2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de-DE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44D1B65-0495-46C7-9771-A6AF385B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540" y="3315686"/>
                <a:ext cx="3803221" cy="276999"/>
              </a:xfrm>
              <a:prstGeom prst="rect">
                <a:avLst/>
              </a:prstGeom>
              <a:blipFill>
                <a:blip r:embed="rId3"/>
                <a:stretch>
                  <a:fillRect r="-962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2FA6610-A60D-40C9-A737-9C9095EE1143}"/>
                  </a:ext>
                </a:extLst>
              </p:cNvPr>
              <p:cNvSpPr txBox="1"/>
              <p:nvPr/>
            </p:nvSpPr>
            <p:spPr>
              <a:xfrm>
                <a:off x="4924540" y="4699990"/>
                <a:ext cx="3803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6 </m:t>
                          </m:r>
                          <m:r>
                            <a:rPr lang="de-DE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 ×−1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2×−2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=+2</m:t>
                      </m:r>
                    </m:oMath>
                  </m:oMathPara>
                </a14:m>
                <a:endParaRPr lang="de-DE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2FA6610-A60D-40C9-A737-9C9095EE1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540" y="4699990"/>
                <a:ext cx="3803221" cy="276999"/>
              </a:xfrm>
              <a:prstGeom prst="rect">
                <a:avLst/>
              </a:prstGeom>
              <a:blipFill>
                <a:blip r:embed="rId4"/>
                <a:stretch>
                  <a:fillRect r="-962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1A468D2D-CF88-48AC-8522-205A05F1647E}"/>
              </a:ext>
            </a:extLst>
          </p:cNvPr>
          <p:cNvSpPr txBox="1"/>
          <p:nvPr/>
        </p:nvSpPr>
        <p:spPr>
          <a:xfrm>
            <a:off x="0" y="3822827"/>
            <a:ext cx="91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>
                <a:solidFill>
                  <a:srgbClr val="0066FF"/>
                </a:solidFill>
                <a:sym typeface="Wingdings" panose="05000000000000000000" pitchFamily="2" charset="2"/>
              </a:rPr>
              <a:t></a:t>
            </a:r>
            <a:endParaRPr lang="de-DE" sz="7200" dirty="0">
              <a:solidFill>
                <a:srgbClr val="0066FF"/>
              </a:solidFill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CC268E0A-D8E5-4DAD-B0B1-44AB14E2A1AD}"/>
              </a:ext>
            </a:extLst>
          </p:cNvPr>
          <p:cNvSpPr txBox="1"/>
          <p:nvPr/>
        </p:nvSpPr>
        <p:spPr>
          <a:xfrm>
            <a:off x="581097" y="2382462"/>
            <a:ext cx="11029807" cy="2093077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Futura Lt BT" panose="020B0402020204020303" pitchFamily="34" charset="0"/>
              </a:rPr>
              <a:t>Es </a:t>
            </a:r>
            <a:r>
              <a:rPr lang="en-US" sz="2000" dirty="0" err="1">
                <a:latin typeface="Futura Lt BT" panose="020B0402020204020303" pitchFamily="34" charset="0"/>
              </a:rPr>
              <a:t>gibt</a:t>
            </a:r>
            <a:r>
              <a:rPr lang="en-US" sz="2000" dirty="0">
                <a:latin typeface="Futura Lt BT" panose="020B0402020204020303" pitchFamily="34" charset="0"/>
              </a:rPr>
              <a:t> </a:t>
            </a:r>
            <a:r>
              <a:rPr lang="en-US" sz="2000" dirty="0" err="1">
                <a:latin typeface="Futura Lt BT" panose="020B0402020204020303" pitchFamily="34" charset="0"/>
              </a:rPr>
              <a:t>kein</a:t>
            </a:r>
            <a:r>
              <a:rPr lang="en-US" sz="2000" dirty="0">
                <a:latin typeface="Futura Lt BT" panose="020B0402020204020303" pitchFamily="34" charset="0"/>
              </a:rPr>
              <a:t> “</a:t>
            </a:r>
            <a:r>
              <a:rPr lang="en-US" sz="2000" dirty="0" err="1">
                <a:latin typeface="Futura Lt BT" panose="020B0402020204020303" pitchFamily="34" charset="0"/>
              </a:rPr>
              <a:t>bestes</a:t>
            </a:r>
            <a:r>
              <a:rPr lang="en-US" sz="2000" dirty="0">
                <a:latin typeface="Futura Lt BT" panose="020B0402020204020303" pitchFamily="34" charset="0"/>
              </a:rPr>
              <a:t>” Scoring-Schema – </a:t>
            </a:r>
            <a:r>
              <a:rPr lang="en-US" sz="2000" dirty="0" err="1">
                <a:latin typeface="Futura Lt BT" panose="020B0402020204020303" pitchFamily="34" charset="0"/>
              </a:rPr>
              <a:t>abhängig</a:t>
            </a:r>
            <a:r>
              <a:rPr lang="en-US" sz="2000" dirty="0">
                <a:latin typeface="Futura Lt BT" panose="020B0402020204020303" pitchFamily="34" charset="0"/>
              </a:rPr>
              <a:t> (je </a:t>
            </a:r>
            <a:r>
              <a:rPr lang="en-US" sz="2000" dirty="0" err="1">
                <a:latin typeface="Futura Lt BT" panose="020B0402020204020303" pitchFamily="34" charset="0"/>
              </a:rPr>
              <a:t>nach</a:t>
            </a:r>
            <a:r>
              <a:rPr lang="en-US" sz="2000" dirty="0">
                <a:latin typeface="Futura Lt BT" panose="020B0402020204020303" pitchFamily="34" charset="0"/>
              </a:rPr>
              <a:t> </a:t>
            </a:r>
            <a:r>
              <a:rPr lang="en-US" sz="2000" dirty="0" err="1">
                <a:latin typeface="Futura Lt BT" panose="020B0402020204020303" pitchFamily="34" charset="0"/>
              </a:rPr>
              <a:t>Ziel</a:t>
            </a:r>
            <a:r>
              <a:rPr lang="en-US" sz="2000" dirty="0">
                <a:latin typeface="Futura Lt BT" panose="020B0402020204020303" pitchFamily="34" charset="0"/>
              </a:rPr>
              <a:t>) </a:t>
            </a:r>
            <a:r>
              <a:rPr lang="en-US" sz="2000" dirty="0" err="1">
                <a:latin typeface="Futura Lt BT" panose="020B0402020204020303" pitchFamily="34" charset="0"/>
              </a:rPr>
              <a:t>z.B</a:t>
            </a:r>
            <a:r>
              <a:rPr lang="en-US" sz="2000" dirty="0">
                <a:latin typeface="Futura Lt BT" panose="020B0402020204020303" pitchFamily="34" charset="0"/>
              </a:rPr>
              <a:t>. von </a:t>
            </a:r>
            <a:r>
              <a:rPr lang="en-US" sz="2000" dirty="0" err="1">
                <a:latin typeface="Futura Lt BT" panose="020B0402020204020303" pitchFamily="34" charset="0"/>
              </a:rPr>
              <a:t>biologischen</a:t>
            </a:r>
            <a:r>
              <a:rPr lang="en-US" sz="2000" dirty="0">
                <a:latin typeface="Futura Lt BT" panose="020B0402020204020303" pitchFamily="34" charset="0"/>
              </a:rPr>
              <a:t> </a:t>
            </a:r>
            <a:r>
              <a:rPr lang="en-US" sz="2000" dirty="0" err="1">
                <a:latin typeface="Futura Lt BT" panose="020B0402020204020303" pitchFamily="34" charset="0"/>
              </a:rPr>
              <a:t>Annahmen</a:t>
            </a:r>
            <a:r>
              <a:rPr lang="en-US" sz="2000" dirty="0">
                <a:latin typeface="Futura Lt BT" panose="020B0402020204020303" pitchFamily="34" charset="0"/>
              </a:rPr>
              <a:t>.</a:t>
            </a:r>
            <a:br>
              <a:rPr lang="en-US" sz="2000" dirty="0">
                <a:latin typeface="Futura Lt BT" panose="020B0402020204020303" pitchFamily="34" charset="0"/>
              </a:rPr>
            </a:br>
            <a:endParaRPr lang="en-US" sz="2000" dirty="0">
              <a:latin typeface="Futura Lt BT" panose="020B04020202040203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Futura Lt BT" panose="020B0402020204020303" pitchFamily="34" charset="0"/>
              </a:rPr>
              <a:t>Beispiel</a:t>
            </a:r>
            <a:r>
              <a:rPr lang="en-US" sz="2000" dirty="0">
                <a:latin typeface="Futura Lt BT" panose="020B0402020204020303" pitchFamily="34" charset="0"/>
              </a:rPr>
              <a:t>: </a:t>
            </a:r>
            <a:r>
              <a:rPr lang="en-US" sz="2000" dirty="0" err="1">
                <a:latin typeface="Futura Lt BT" panose="020B0402020204020303" pitchFamily="34" charset="0"/>
              </a:rPr>
              <a:t>score_mismatch</a:t>
            </a:r>
            <a:r>
              <a:rPr lang="en-US" sz="2000" dirty="0">
                <a:latin typeface="Futura Lt BT" panose="020B0402020204020303" pitchFamily="34" charset="0"/>
              </a:rPr>
              <a:t>(x, y) </a:t>
            </a:r>
            <a:r>
              <a:rPr lang="en-US" sz="2000" dirty="0" err="1">
                <a:latin typeface="Futura Lt BT" panose="020B0402020204020303" pitchFamily="34" charset="0"/>
              </a:rPr>
              <a:t>abhängig</a:t>
            </a:r>
            <a:r>
              <a:rPr lang="en-US" sz="2000" dirty="0">
                <a:latin typeface="Futura Lt BT" panose="020B0402020204020303" pitchFamily="34" charset="0"/>
              </a:rPr>
              <a:t> von x und y.</a:t>
            </a:r>
          </a:p>
        </p:txBody>
      </p:sp>
    </p:spTree>
    <p:extLst>
      <p:ext uri="{BB962C8B-B14F-4D97-AF65-F5344CB8AC3E}">
        <p14:creationId xmlns:p14="http://schemas.microsoft.com/office/powerpoint/2010/main" val="197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0" grpId="0"/>
      <p:bldP spid="11" grpId="0"/>
      <p:bldP spid="4" grpId="0"/>
      <p:bldP spid="12" grpId="0"/>
      <p:bldP spid="14" grpId="0"/>
      <p:bldP spid="15" grpId="0"/>
      <p:bldP spid="16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Wie finden wir das Alignment mit dem höchsten Score?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10757C5-E5CB-44BF-9F77-1D3857B6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Brute Force.</a:t>
            </a:r>
            <a:br>
              <a:rPr lang="de-DE" sz="2400" dirty="0"/>
            </a:br>
            <a:endParaRPr lang="de-DE" sz="2400" dirty="0"/>
          </a:p>
          <a:p>
            <a:pPr lvl="1"/>
            <a:r>
              <a:rPr lang="de-DE" sz="2000" dirty="0"/>
              <a:t>Idee: Enumerieren und Scoren aller möglichen Alignments zwischen zwei Sequenzen.</a:t>
            </a:r>
            <a:br>
              <a:rPr lang="de-DE" sz="2000" dirty="0"/>
            </a:br>
            <a:endParaRPr lang="de-DE" sz="2000" dirty="0"/>
          </a:p>
          <a:p>
            <a:pPr lvl="1"/>
            <a:r>
              <a:rPr lang="de-DE" sz="2000" dirty="0"/>
              <a:t>Aber: ~</a:t>
            </a:r>
            <a:r>
              <a:rPr lang="en-US" sz="2000" dirty="0"/>
              <a:t>2</a:t>
            </a:r>
            <a:r>
              <a:rPr lang="en-US" sz="2000" baseline="30000" dirty="0"/>
              <a:t>2</a:t>
            </a:r>
            <a:r>
              <a:rPr lang="en-US" sz="2000" i="1" baseline="30000" dirty="0"/>
              <a:t>N</a:t>
            </a:r>
            <a:r>
              <a:rPr lang="en-US" sz="2000" dirty="0"/>
              <a:t>/√(2π</a:t>
            </a:r>
            <a:r>
              <a:rPr lang="en-US" sz="2000" i="1" dirty="0"/>
              <a:t>N</a:t>
            </a:r>
            <a:r>
              <a:rPr lang="en-US" sz="2000" dirty="0"/>
              <a:t>) </a:t>
            </a:r>
            <a:r>
              <a:rPr lang="en-US" sz="2000" dirty="0" err="1"/>
              <a:t>mögliche</a:t>
            </a:r>
            <a:r>
              <a:rPr lang="en-US" sz="2000" dirty="0"/>
              <a:t> Alignments </a:t>
            </a:r>
            <a:r>
              <a:rPr lang="en-US" sz="2000" dirty="0" err="1"/>
              <a:t>für</a:t>
            </a:r>
            <a:r>
              <a:rPr lang="en-US" sz="2000" dirty="0"/>
              <a:t> </a:t>
            </a:r>
            <a:r>
              <a:rPr lang="en-US" sz="2000" dirty="0" err="1"/>
              <a:t>zwei</a:t>
            </a:r>
            <a:r>
              <a:rPr lang="en-US" sz="2000" dirty="0"/>
              <a:t> </a:t>
            </a:r>
            <a:r>
              <a:rPr lang="en-US" sz="2000" dirty="0" err="1"/>
              <a:t>Sequenzen</a:t>
            </a:r>
            <a:r>
              <a:rPr lang="en-US" sz="2000" dirty="0"/>
              <a:t> von </a:t>
            </a:r>
            <a:r>
              <a:rPr lang="en-US" sz="2000" dirty="0" err="1"/>
              <a:t>Länge</a:t>
            </a:r>
            <a:r>
              <a:rPr lang="en-US" sz="2000" dirty="0"/>
              <a:t> N.</a:t>
            </a:r>
          </a:p>
          <a:p>
            <a:pPr lvl="1"/>
            <a:r>
              <a:rPr lang="en-US" sz="2000" dirty="0"/>
              <a:t>Z.B. </a:t>
            </a:r>
            <a:r>
              <a:rPr lang="en-US" sz="2000" dirty="0" err="1"/>
              <a:t>für</a:t>
            </a:r>
            <a:r>
              <a:rPr lang="en-US" sz="2000" dirty="0"/>
              <a:t> N = 300:  ~10</a:t>
            </a:r>
            <a:r>
              <a:rPr lang="en-US" sz="2000" baseline="30000" dirty="0"/>
              <a:t>179 </a:t>
            </a:r>
            <a:r>
              <a:rPr lang="en-US" sz="2000" dirty="0" err="1"/>
              <a:t>mögliche</a:t>
            </a:r>
            <a:r>
              <a:rPr lang="en-US" sz="2000" dirty="0"/>
              <a:t> Alignments.</a:t>
            </a:r>
          </a:p>
          <a:p>
            <a:pPr lvl="1"/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 err="1"/>
              <a:t>Needleman</a:t>
            </a:r>
            <a:r>
              <a:rPr lang="de-DE" sz="2400" dirty="0"/>
              <a:t>-Wunsch / Dynamic </a:t>
            </a:r>
            <a:r>
              <a:rPr lang="de-DE" sz="2400" dirty="0" err="1"/>
              <a:t>Programming</a:t>
            </a:r>
            <a:br>
              <a:rPr lang="de-DE" sz="2400" dirty="0"/>
            </a:br>
            <a:endParaRPr lang="de-DE" sz="2400" dirty="0"/>
          </a:p>
          <a:p>
            <a:pPr lvl="1"/>
            <a:r>
              <a:rPr lang="de-DE" sz="2000" dirty="0"/>
              <a:t>Aufteilen des </a:t>
            </a:r>
            <a:r>
              <a:rPr lang="de-DE" sz="2000" dirty="0" err="1"/>
              <a:t>Problemes</a:t>
            </a:r>
            <a:r>
              <a:rPr lang="de-DE" sz="2000" dirty="0"/>
              <a:t> in einfachere Teil-Probleme.</a:t>
            </a:r>
          </a:p>
          <a:p>
            <a:pPr lvl="1"/>
            <a:r>
              <a:rPr lang="de-DE" sz="2000" dirty="0"/>
              <a:t>Berechnen und Speichern der Teil-Lösungen.</a:t>
            </a:r>
          </a:p>
          <a:p>
            <a:pPr lvl="1"/>
            <a:r>
              <a:rPr lang="de-DE" sz="2000" dirty="0"/>
              <a:t>Zusammensetzen der Lösung aus den Teil-Lösungen.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954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Notation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10757C5-E5CB-44BF-9F77-1D3857B6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X und Y: Strings.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|X| ist die Länge von X.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X[:x] ist das Präfix von X bis zum x-ten Buchstaben.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438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1160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Alignment via Dynamic </a:t>
            </a:r>
            <a:r>
              <a:rPr lang="de-DE" sz="3200" dirty="0" err="1"/>
              <a:t>Programming</a:t>
            </a:r>
            <a:endParaRPr lang="de-DE" sz="32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10757C5-E5CB-44BF-9F77-1D3857B6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2" y="1329866"/>
            <a:ext cx="10515600" cy="1226047"/>
          </a:xfrm>
        </p:spPr>
        <p:txBody>
          <a:bodyPr>
            <a:noAutofit/>
          </a:bodyPr>
          <a:lstStyle/>
          <a:p>
            <a:r>
              <a:rPr lang="en-US" sz="1800" dirty="0" err="1"/>
              <a:t>Ziel</a:t>
            </a:r>
            <a:r>
              <a:rPr lang="en-US" sz="1800" dirty="0"/>
              <a:t>: </a:t>
            </a:r>
            <a:r>
              <a:rPr lang="en-US" sz="1800" dirty="0" err="1"/>
              <a:t>finde</a:t>
            </a:r>
            <a:r>
              <a:rPr lang="en-US" sz="1800" dirty="0"/>
              <a:t> den </a:t>
            </a:r>
            <a:r>
              <a:rPr lang="en-US" sz="1800" dirty="0" err="1"/>
              <a:t>optimalen</a:t>
            </a:r>
            <a:r>
              <a:rPr lang="en-US" sz="1800" dirty="0"/>
              <a:t> Alignment-Score und das </a:t>
            </a:r>
            <a:r>
              <a:rPr lang="en-US" sz="1800" dirty="0" err="1"/>
              <a:t>zugrundliegende</a:t>
            </a:r>
            <a:r>
              <a:rPr lang="en-US" sz="1800" dirty="0"/>
              <a:t> Alignment von </a:t>
            </a:r>
            <a:r>
              <a:rPr lang="en-US" sz="1800" dirty="0" err="1"/>
              <a:t>zwei</a:t>
            </a:r>
            <a:r>
              <a:rPr lang="en-US" sz="1800" dirty="0"/>
              <a:t> </a:t>
            </a:r>
            <a:r>
              <a:rPr lang="en-US" sz="1800" dirty="0" err="1"/>
              <a:t>Sequenzen</a:t>
            </a:r>
            <a:r>
              <a:rPr lang="en-US" sz="1800" dirty="0"/>
              <a:t> X, Y (</a:t>
            </a:r>
            <a:r>
              <a:rPr lang="en-US" sz="1800" dirty="0" err="1"/>
              <a:t>z.B</a:t>
            </a:r>
            <a:r>
              <a:rPr lang="en-US" sz="1800" dirty="0"/>
              <a:t>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ACGGT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ACGT</a:t>
            </a:r>
            <a:r>
              <a:rPr lang="en-US" sz="1800" dirty="0"/>
              <a:t>).</a:t>
            </a:r>
            <a:br>
              <a:rPr lang="en-US" sz="1800" dirty="0"/>
            </a:br>
            <a:endParaRPr lang="en-US" sz="1800" dirty="0"/>
          </a:p>
          <a:p>
            <a:r>
              <a:rPr lang="en-US" sz="1800" u="sng" dirty="0" err="1"/>
              <a:t>Teilproblem</a:t>
            </a:r>
            <a:r>
              <a:rPr lang="en-US" sz="1800" dirty="0"/>
              <a:t>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M[</a:t>
            </a:r>
            <a:r>
              <a:rPr lang="en-US" sz="1800" dirty="0" err="1"/>
              <a:t>i</a:t>
            </a:r>
            <a:r>
              <a:rPr lang="en-US" sz="1800" dirty="0"/>
              <a:t>, j] := </a:t>
            </a:r>
            <a:r>
              <a:rPr lang="en-US" sz="1800" dirty="0" err="1"/>
              <a:t>optimaler</a:t>
            </a:r>
            <a:r>
              <a:rPr lang="en-US" sz="1800" dirty="0"/>
              <a:t> Alignment-Score </a:t>
            </a:r>
            <a:r>
              <a:rPr lang="en-US" sz="1800" dirty="0" err="1"/>
              <a:t>zwischen</a:t>
            </a:r>
            <a:r>
              <a:rPr lang="en-US" sz="1800" dirty="0"/>
              <a:t> X[:</a:t>
            </a:r>
            <a:r>
              <a:rPr lang="en-US" sz="1800" dirty="0" err="1"/>
              <a:t>i</a:t>
            </a:r>
            <a:r>
              <a:rPr lang="en-US" sz="1800" dirty="0"/>
              <a:t>] und Y[:j] (</a:t>
            </a:r>
            <a:r>
              <a:rPr lang="en-US" sz="1800" dirty="0" err="1"/>
              <a:t>Präfixe</a:t>
            </a:r>
            <a:r>
              <a:rPr lang="en-US" sz="1800" dirty="0"/>
              <a:t> von X und Y bis </a:t>
            </a:r>
            <a:r>
              <a:rPr lang="en-US" sz="1800" dirty="0" err="1"/>
              <a:t>i</a:t>
            </a:r>
            <a:r>
              <a:rPr lang="en-US" sz="1800" dirty="0"/>
              <a:t>, j).</a:t>
            </a:r>
          </a:p>
          <a:p>
            <a:endParaRPr lang="en-US" sz="1800" dirty="0"/>
          </a:p>
          <a:p>
            <a:r>
              <a:rPr lang="en-US" sz="1800" dirty="0" err="1"/>
              <a:t>Beispiel</a:t>
            </a:r>
            <a:r>
              <a:rPr lang="en-US" sz="1800" dirty="0"/>
              <a:t>: M[1, 2] = </a:t>
            </a:r>
            <a:r>
              <a:rPr lang="en-US" sz="1800" dirty="0" err="1"/>
              <a:t>optimaler</a:t>
            </a:r>
            <a:r>
              <a:rPr lang="en-US" sz="1800" dirty="0"/>
              <a:t> Alignment-Score </a:t>
            </a:r>
            <a:r>
              <a:rPr lang="en-US" sz="1800" dirty="0" err="1"/>
              <a:t>zwischen</a:t>
            </a:r>
            <a:r>
              <a:rPr lang="en-US" sz="1800" dirty="0"/>
              <a:t> “A” und “AC”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M[|X|, |Y|] </a:t>
            </a:r>
            <a:r>
              <a:rPr lang="en-US" sz="1800" dirty="0" err="1"/>
              <a:t>ist</a:t>
            </a:r>
            <a:r>
              <a:rPr lang="en-US" sz="1800" dirty="0"/>
              <a:t> die </a:t>
            </a:r>
            <a:r>
              <a:rPr lang="en-US" sz="1800" dirty="0" err="1"/>
              <a:t>gesuche</a:t>
            </a:r>
            <a:r>
              <a:rPr lang="en-US" sz="1800" dirty="0"/>
              <a:t> </a:t>
            </a:r>
            <a:r>
              <a:rPr lang="en-US" sz="1800" dirty="0" err="1"/>
              <a:t>Lösung</a:t>
            </a:r>
            <a:r>
              <a:rPr lang="en-US" sz="1800" dirty="0"/>
              <a:t>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05D3181-E28B-49FC-9DB1-68DEA23D0C9F}"/>
              </a:ext>
            </a:extLst>
          </p:cNvPr>
          <p:cNvSpPr/>
          <p:nvPr/>
        </p:nvSpPr>
        <p:spPr>
          <a:xfrm>
            <a:off x="9850088" y="6119336"/>
            <a:ext cx="2341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score_mismatch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score_indel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23851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1160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Alignment via Dynamic </a:t>
            </a:r>
            <a:r>
              <a:rPr lang="de-DE" sz="3200" dirty="0" err="1"/>
              <a:t>Programming</a:t>
            </a:r>
            <a:endParaRPr lang="de-D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E10757C5-E5CB-44BF-9F77-1D3857B6B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72" y="1329866"/>
                <a:ext cx="10515600" cy="122604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M[</a:t>
                </a:r>
                <a:r>
                  <a:rPr lang="en-US" sz="1800" dirty="0" err="1"/>
                  <a:t>i</a:t>
                </a:r>
                <a:r>
                  <a:rPr lang="en-US" sz="1800" dirty="0"/>
                  <a:t>, j] := </a:t>
                </a:r>
                <a:r>
                  <a:rPr lang="en-US" sz="1800" dirty="0" err="1"/>
                  <a:t>optimaler</a:t>
                </a:r>
                <a:r>
                  <a:rPr lang="en-US" sz="1800" dirty="0"/>
                  <a:t> Alignment-Score </a:t>
                </a:r>
                <a:r>
                  <a:rPr lang="en-US" sz="1800" dirty="0" err="1"/>
                  <a:t>zwischen</a:t>
                </a:r>
                <a:r>
                  <a:rPr lang="en-US" sz="1800" dirty="0"/>
                  <a:t> X[:</a:t>
                </a:r>
                <a:r>
                  <a:rPr lang="en-US" sz="1800" dirty="0" err="1"/>
                  <a:t>i</a:t>
                </a:r>
                <a:r>
                  <a:rPr lang="en-US" sz="1800" dirty="0"/>
                  <a:t>] und Y[:j] (</a:t>
                </a:r>
                <a:r>
                  <a:rPr lang="en-US" sz="1800" dirty="0" err="1"/>
                  <a:t>Präfixe</a:t>
                </a:r>
                <a:r>
                  <a:rPr lang="en-US" sz="1800" dirty="0"/>
                  <a:t> von X und Y bis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, j).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err="1"/>
                  <a:t>Alle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Werte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mit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= 0 </a:t>
                </a:r>
                <a:r>
                  <a:rPr lang="en-US" sz="1800" dirty="0" err="1"/>
                  <a:t>oder</a:t>
                </a:r>
                <a:r>
                  <a:rPr lang="en-US" sz="1800" dirty="0"/>
                  <a:t> j = 0 </a:t>
                </a:r>
                <a:r>
                  <a:rPr lang="en-US" sz="1800" dirty="0" err="1"/>
                  <a:t>sind</a:t>
                </a:r>
                <a:r>
                  <a:rPr lang="en-US" sz="1800" dirty="0"/>
                  <a:t> trivial!</a:t>
                </a:r>
                <a:br>
                  <a:rPr lang="en-US" sz="1800" dirty="0"/>
                </a:br>
                <a:endParaRPr lang="en-US" sz="1800" dirty="0"/>
              </a:p>
              <a:p>
                <a:pPr lvl="1"/>
                <a:r>
                  <a:rPr lang="en-US" sz="1800" dirty="0"/>
                  <a:t>M[0, 0] = 0.</a:t>
                </a:r>
              </a:p>
              <a:p>
                <a:pPr lvl="1"/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M</m:t>
                    </m:r>
                    <m:r>
                      <m:rPr>
                        <m:nor/>
                      </m:rPr>
                      <a:rPr lang="en-US" sz="1800" dirty="0"/>
                      <m:t>[</m:t>
                    </m:r>
                    <m:r>
                      <m:rPr>
                        <m:nor/>
                      </m:rPr>
                      <a:rPr lang="de-DE" sz="1800" dirty="0"/>
                      <m:t>x</m:t>
                    </m:r>
                    <m:r>
                      <m:rPr>
                        <m:nor/>
                      </m:rPr>
                      <a:rPr lang="en-US" sz="1800" dirty="0"/>
                      <m:t>, </m:t>
                    </m:r>
                    <m:r>
                      <m:rPr>
                        <m:nor/>
                      </m:rPr>
                      <a:rPr lang="de-DE" sz="1800" dirty="0"/>
                      <m:t>0</m:t>
                    </m:r>
                    <m:r>
                      <m:rPr>
                        <m:nor/>
                      </m:rPr>
                      <a:rPr lang="en-US" sz="1800" dirty="0"/>
                      <m:t>] = </m:t>
                    </m:r>
                    <m:r>
                      <m:rPr>
                        <m:nor/>
                      </m:rPr>
                      <a:rPr lang="de-DE" sz="1800" i="1" dirty="0"/>
                      <m:t>x</m:t>
                    </m:r>
                    <m:r>
                      <a:rPr lang="de-DE" sz="18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de-DE" sz="18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score</m:t>
                    </m:r>
                    <m:r>
                      <m:rPr>
                        <m:nor/>
                      </m:rPr>
                      <a:rPr lang="de-DE" sz="18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m:rPr>
                        <m:nor/>
                      </m:rPr>
                      <a:rPr lang="de-DE" sz="18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indel</m:t>
                    </m:r>
                  </m:oMath>
                </a14:m>
                <a:br>
                  <a:rPr lang="de-DE" sz="1800" dirty="0"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br>
                  <a:rPr lang="de-DE" sz="1800" dirty="0"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US" sz="1800" dirty="0"/>
                  <a:t>M[2, 0]: </a:t>
                </a:r>
                <a:r>
                  <a:rPr lang="en-US" sz="1800" dirty="0" err="1"/>
                  <a:t>optimaler</a:t>
                </a:r>
                <a:r>
                  <a:rPr lang="en-US" sz="1800" dirty="0"/>
                  <a:t> Alignment-Score </a:t>
                </a:r>
                <a:r>
                  <a:rPr lang="en-US" sz="1800" dirty="0" err="1"/>
                  <a:t>zwischen</a:t>
                </a:r>
                <a:r>
                  <a:rPr lang="en-US" sz="1800" dirty="0"/>
                  <a:t> “AC” und “” = -4.</a:t>
                </a:r>
                <a:br>
                  <a:rPr lang="en-US" sz="1800" dirty="0"/>
                </a:br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M</m:t>
                    </m:r>
                    <m:r>
                      <m:rPr>
                        <m:nor/>
                      </m:rPr>
                      <a:rPr lang="en-US" sz="1800" dirty="0"/>
                      <m:t>[0, </m:t>
                    </m:r>
                    <m:r>
                      <m:rPr>
                        <m:nor/>
                      </m:rPr>
                      <a:rPr lang="en-US" sz="1800" dirty="0"/>
                      <m:t>y</m:t>
                    </m:r>
                    <m:r>
                      <m:rPr>
                        <m:nor/>
                      </m:rPr>
                      <a:rPr lang="en-US" sz="1800" dirty="0"/>
                      <m:t>] = </m:t>
                    </m:r>
                    <m:r>
                      <m:rPr>
                        <m:nor/>
                      </m:rPr>
                      <a:rPr lang="de-DE" sz="1800" dirty="0"/>
                      <m:t>y</m:t>
                    </m:r>
                    <m:r>
                      <a:rPr lang="de-DE" sz="18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de-DE" sz="18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score</m:t>
                    </m:r>
                    <m:r>
                      <m:rPr>
                        <m:nor/>
                      </m:rPr>
                      <a:rPr lang="de-DE" sz="18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m:rPr>
                        <m:nor/>
                      </m:rPr>
                      <a:rPr lang="de-DE" sz="18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indel</m:t>
                    </m:r>
                    <m:r>
                      <m:rPr>
                        <m:nor/>
                      </m:rPr>
                      <a: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endParaRPr lang="de-DE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endParaRPr lang="de-DE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E10757C5-E5CB-44BF-9F77-1D3857B6B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72" y="1329866"/>
                <a:ext cx="10515600" cy="1226047"/>
              </a:xfrm>
              <a:blipFill>
                <a:blip r:embed="rId3"/>
                <a:stretch>
                  <a:fillRect l="-464" t="-4478" b="-177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505D3181-E28B-49FC-9DB1-68DEA23D0C9F}"/>
              </a:ext>
            </a:extLst>
          </p:cNvPr>
          <p:cNvSpPr/>
          <p:nvPr/>
        </p:nvSpPr>
        <p:spPr>
          <a:xfrm>
            <a:off x="9850088" y="6119336"/>
            <a:ext cx="2341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score_mismatch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score_indel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r>
              <a:rPr lang="de-DE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300083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5D591-22AA-4EB2-A9D4-FA4B799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1160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Alignment via Dynamic </a:t>
            </a:r>
            <a:r>
              <a:rPr lang="de-DE" sz="3200" dirty="0" err="1"/>
              <a:t>Programming</a:t>
            </a:r>
            <a:endParaRPr lang="de-DE" sz="32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10757C5-E5CB-44BF-9F77-1D3857B6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2" y="1329866"/>
            <a:ext cx="10515600" cy="1226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M[</a:t>
            </a:r>
            <a:r>
              <a:rPr lang="en-US" sz="1800" dirty="0" err="1"/>
              <a:t>i</a:t>
            </a:r>
            <a:r>
              <a:rPr lang="en-US" sz="1800" dirty="0"/>
              <a:t>, j] := </a:t>
            </a:r>
            <a:r>
              <a:rPr lang="en-US" sz="1800" dirty="0" err="1"/>
              <a:t>optimaler</a:t>
            </a:r>
            <a:r>
              <a:rPr lang="en-US" sz="1800" dirty="0"/>
              <a:t> Alignment-Score </a:t>
            </a:r>
            <a:r>
              <a:rPr lang="en-US" sz="1800" dirty="0" err="1"/>
              <a:t>zwischen</a:t>
            </a:r>
            <a:r>
              <a:rPr lang="en-US" sz="1800" dirty="0"/>
              <a:t> X[:</a:t>
            </a:r>
            <a:r>
              <a:rPr lang="en-US" sz="1800" dirty="0" err="1"/>
              <a:t>i</a:t>
            </a:r>
            <a:r>
              <a:rPr lang="en-US" sz="1800" dirty="0"/>
              <a:t>] und Y[:j] (</a:t>
            </a:r>
            <a:r>
              <a:rPr lang="en-US" sz="1800" dirty="0" err="1"/>
              <a:t>Präfixe</a:t>
            </a:r>
            <a:r>
              <a:rPr lang="en-US" sz="1800" dirty="0"/>
              <a:t> von X und Y bis </a:t>
            </a:r>
            <a:r>
              <a:rPr lang="en-US" sz="1800" dirty="0" err="1"/>
              <a:t>i</a:t>
            </a:r>
            <a:r>
              <a:rPr lang="en-US" sz="1800" dirty="0"/>
              <a:t>, j).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Alle</a:t>
            </a:r>
            <a:r>
              <a:rPr lang="en-US" sz="1800" dirty="0"/>
              <a:t> Alignments </a:t>
            </a:r>
            <a:r>
              <a:rPr lang="en-US" sz="1800" dirty="0" err="1"/>
              <a:t>zwischen</a:t>
            </a:r>
            <a:r>
              <a:rPr lang="en-US" sz="1800" dirty="0"/>
              <a:t> X[:</a:t>
            </a:r>
            <a:r>
              <a:rPr lang="en-US" sz="1800" dirty="0" err="1"/>
              <a:t>i</a:t>
            </a:r>
            <a:r>
              <a:rPr lang="en-US" sz="1800" dirty="0"/>
              <a:t>] und Y[:j] </a:t>
            </a:r>
            <a:r>
              <a:rPr lang="en-US" sz="1800" dirty="0" err="1"/>
              <a:t>enden</a:t>
            </a:r>
            <a:r>
              <a:rPr lang="en-US" sz="1800" dirty="0"/>
              <a:t> in der </a:t>
            </a:r>
            <a:r>
              <a:rPr lang="en-US" sz="1800" dirty="0" err="1"/>
              <a:t>letzten</a:t>
            </a:r>
            <a:r>
              <a:rPr lang="en-US" sz="1800" dirty="0"/>
              <a:t> </a:t>
            </a:r>
            <a:r>
              <a:rPr lang="en-US" sz="1800" dirty="0" err="1"/>
              <a:t>Spalte</a:t>
            </a:r>
            <a:r>
              <a:rPr lang="en-US" sz="1800" dirty="0"/>
              <a:t> </a:t>
            </a:r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entweder</a:t>
            </a:r>
            <a:r>
              <a:rPr lang="en-US" sz="1800" dirty="0"/>
              <a:t>: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 err="1"/>
              <a:t>einem</a:t>
            </a:r>
            <a:r>
              <a:rPr lang="en-US" sz="1800" dirty="0"/>
              <a:t> Match </a:t>
            </a:r>
            <a:r>
              <a:rPr lang="en-US" sz="1800" dirty="0" err="1"/>
              <a:t>oder</a:t>
            </a:r>
            <a:r>
              <a:rPr lang="en-US" sz="1800" dirty="0"/>
              <a:t> Mismatch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..A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..A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..C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..T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einer</a:t>
            </a:r>
            <a:r>
              <a:rPr lang="en-US" sz="1800" dirty="0"/>
              <a:t> Insertion </a:t>
            </a:r>
            <a:r>
              <a:rPr lang="en-US" sz="1800" dirty="0" err="1"/>
              <a:t>oder</a:t>
            </a:r>
            <a:r>
              <a:rPr lang="en-US" sz="1800" dirty="0"/>
              <a:t> Deletion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..A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..-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..-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..A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D0527DF-97BC-442B-A29D-149F345A9AF8}"/>
              </a:ext>
            </a:extLst>
          </p:cNvPr>
          <p:cNvCxnSpPr>
            <a:cxnSpLocks/>
          </p:cNvCxnSpPr>
          <p:nvPr/>
        </p:nvCxnSpPr>
        <p:spPr>
          <a:xfrm>
            <a:off x="1344058" y="3823784"/>
            <a:ext cx="627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AA85805-BBAE-4EAA-998C-B8578F2307E4}"/>
              </a:ext>
            </a:extLst>
          </p:cNvPr>
          <p:cNvSpPr txBox="1"/>
          <p:nvPr/>
        </p:nvSpPr>
        <p:spPr>
          <a:xfrm>
            <a:off x="2181341" y="3500619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B5D5A7-88E1-4299-AE5C-7B7B0F531268}"/>
              </a:ext>
            </a:extLst>
          </p:cNvPr>
          <p:cNvSpPr txBox="1"/>
          <p:nvPr/>
        </p:nvSpPr>
        <p:spPr>
          <a:xfrm>
            <a:off x="2641723" y="3639118"/>
            <a:ext cx="448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Futura Lt BT" panose="020B0402020204020303" pitchFamily="34" charset="0"/>
              </a:rPr>
              <a:t>ist ein Alignment zwischen X[:i-1] und Y[:j-1]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0661A3C-ADE4-4E9A-8546-513DBAE5C84B}"/>
              </a:ext>
            </a:extLst>
          </p:cNvPr>
          <p:cNvCxnSpPr>
            <a:cxnSpLocks/>
          </p:cNvCxnSpPr>
          <p:nvPr/>
        </p:nvCxnSpPr>
        <p:spPr>
          <a:xfrm>
            <a:off x="1344058" y="5550104"/>
            <a:ext cx="627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D4A94330-B9CF-4EA8-9C45-F80EB3852EB4}"/>
              </a:ext>
            </a:extLst>
          </p:cNvPr>
          <p:cNvSpPr txBox="1"/>
          <p:nvPr/>
        </p:nvSpPr>
        <p:spPr>
          <a:xfrm>
            <a:off x="2181341" y="5226939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E43BFDB-58E2-424B-8DFF-D34E4BCE361B}"/>
              </a:ext>
            </a:extLst>
          </p:cNvPr>
          <p:cNvSpPr txBox="1"/>
          <p:nvPr/>
        </p:nvSpPr>
        <p:spPr>
          <a:xfrm>
            <a:off x="2641723" y="5365438"/>
            <a:ext cx="426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Futura Lt BT" panose="020B0402020204020303" pitchFamily="34" charset="0"/>
              </a:rPr>
              <a:t>ist ein Alignment zwischen X[:i-1] und Y[:j]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77BF5C7-2DE9-4E7E-999B-48A3BA8197DB}"/>
              </a:ext>
            </a:extLst>
          </p:cNvPr>
          <p:cNvCxnSpPr>
            <a:cxnSpLocks/>
          </p:cNvCxnSpPr>
          <p:nvPr/>
        </p:nvCxnSpPr>
        <p:spPr>
          <a:xfrm>
            <a:off x="1344058" y="6347230"/>
            <a:ext cx="627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2B092ADD-7336-44BA-9811-A6D66D7F2597}"/>
              </a:ext>
            </a:extLst>
          </p:cNvPr>
          <p:cNvSpPr txBox="1"/>
          <p:nvPr/>
        </p:nvSpPr>
        <p:spPr>
          <a:xfrm>
            <a:off x="2181341" y="6024065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B2581B4-4100-4E8C-A670-580D66513091}"/>
              </a:ext>
            </a:extLst>
          </p:cNvPr>
          <p:cNvSpPr txBox="1"/>
          <p:nvPr/>
        </p:nvSpPr>
        <p:spPr>
          <a:xfrm>
            <a:off x="2641723" y="6162564"/>
            <a:ext cx="426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Futura Lt BT" panose="020B0402020204020303" pitchFamily="34" charset="0"/>
              </a:rPr>
              <a:t>ist ein Alignment zwischen X[:i] und Y[:j-1]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864D9EAA-5386-4BA8-949A-FEEA50B5F98A}"/>
                  </a:ext>
                </a:extLst>
              </p:cNvPr>
              <p:cNvSpPr/>
              <p:nvPr/>
            </p:nvSpPr>
            <p:spPr>
              <a:xfrm>
                <a:off x="7387679" y="3557863"/>
                <a:ext cx="4346575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match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=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mismatch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wenn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sz="1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 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864D9EAA-5386-4BA8-949A-FEEA50B5F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679" y="3557863"/>
                <a:ext cx="4346575" cy="572914"/>
              </a:xfrm>
              <a:prstGeom prst="rect">
                <a:avLst/>
              </a:prstGeom>
              <a:blipFill>
                <a:blip r:embed="rId3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001901D-D085-4AF0-8527-9D25A0224D2E}"/>
                  </a:ext>
                </a:extLst>
              </p:cNvPr>
              <p:cNvSpPr/>
              <p:nvPr/>
            </p:nvSpPr>
            <p:spPr>
              <a:xfrm>
                <a:off x="8512603" y="5409506"/>
                <a:ext cx="20967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001901D-D085-4AF0-8527-9D25A022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603" y="5409506"/>
                <a:ext cx="2096728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08363E69-2EDE-4FA1-9C14-F0EABCEF0655}"/>
                  </a:ext>
                </a:extLst>
              </p:cNvPr>
              <p:cNvSpPr/>
              <p:nvPr/>
            </p:nvSpPr>
            <p:spPr>
              <a:xfrm>
                <a:off x="8512603" y="6250700"/>
                <a:ext cx="20967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−1, 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score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_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indel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08363E69-2EDE-4FA1-9C14-F0EABCEF0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603" y="6250700"/>
                <a:ext cx="2096728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C320602A-C7D7-4878-A752-4D3D307C9349}"/>
              </a:ext>
            </a:extLst>
          </p:cNvPr>
          <p:cNvSpPr txBox="1"/>
          <p:nvPr/>
        </p:nvSpPr>
        <p:spPr>
          <a:xfrm>
            <a:off x="7982521" y="2574818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latin typeface="Futura Lt BT" panose="020B0402020204020303" pitchFamily="34" charset="0"/>
              </a:rPr>
              <a:t>Score des jeweils </a:t>
            </a:r>
            <a:r>
              <a:rPr lang="de-DE" sz="1600" b="1" dirty="0">
                <a:solidFill>
                  <a:srgbClr val="FF0000"/>
                </a:solidFill>
                <a:latin typeface="Futura Lt BT" panose="020B0402020204020303" pitchFamily="34" charset="0"/>
              </a:rPr>
              <a:t>besten</a:t>
            </a:r>
            <a:r>
              <a:rPr lang="de-DE" sz="1600" b="1" dirty="0">
                <a:latin typeface="Futura Lt BT" panose="020B0402020204020303" pitchFamily="34" charset="0"/>
              </a:rPr>
              <a:t> Alignments</a:t>
            </a:r>
            <a:br>
              <a:rPr lang="de-DE" sz="1600" b="1" dirty="0">
                <a:latin typeface="Futura Lt BT" panose="020B0402020204020303" pitchFamily="34" charset="0"/>
              </a:rPr>
            </a:br>
            <a:r>
              <a:rPr lang="de-DE" sz="1600" b="1" dirty="0">
                <a:latin typeface="Futura Lt BT" panose="020B0402020204020303" pitchFamily="34" charset="0"/>
              </a:rPr>
              <a:t>mit dem jeweiligen Ende: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7E9A28D-BF67-4AB3-B15E-796C4C6521D5}"/>
              </a:ext>
            </a:extLst>
          </p:cNvPr>
          <p:cNvGrpSpPr/>
          <p:nvPr/>
        </p:nvGrpSpPr>
        <p:grpSpPr>
          <a:xfrm>
            <a:off x="581097" y="2128345"/>
            <a:ext cx="11029807" cy="2601310"/>
            <a:chOff x="461654" y="2129290"/>
            <a:chExt cx="11029807" cy="2601310"/>
          </a:xfrm>
        </p:grpSpPr>
        <p:sp>
          <p:nvSpPr>
            <p:cNvPr id="30" name="TextBox 2">
              <a:extLst>
                <a:ext uri="{FF2B5EF4-FFF2-40B4-BE49-F238E27FC236}">
                  <a16:creationId xmlns:a16="http://schemas.microsoft.com/office/drawing/2014/main" id="{2FF33B71-FEB3-4ACC-97F3-2484ACEB2733}"/>
                </a:ext>
              </a:extLst>
            </p:cNvPr>
            <p:cNvSpPr txBox="1"/>
            <p:nvPr/>
          </p:nvSpPr>
          <p:spPr>
            <a:xfrm>
              <a:off x="461654" y="2129290"/>
              <a:ext cx="11029807" cy="2601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41275">
              <a:solidFill>
                <a:srgbClr val="FF0000"/>
              </a:solidFill>
            </a:ln>
          </p:spPr>
          <p:txBody>
            <a:bodyPr wrap="square" rtlCol="0" anchor="ctr">
              <a:noAutofit/>
            </a:bodyPr>
            <a:lstStyle/>
            <a:p>
              <a:endParaRPr lang="en-US" sz="2000" dirty="0">
                <a:latin typeface="Futura Lt BT" panose="020B04020202040203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C1786125-2DAB-4D8E-B6FC-F7B426A8695A}"/>
                    </a:ext>
                  </a:extLst>
                </p:cNvPr>
                <p:cNvSpPr/>
                <p:nvPr/>
              </p:nvSpPr>
              <p:spPr>
                <a:xfrm>
                  <a:off x="4201298" y="2603490"/>
                  <a:ext cx="6130974" cy="778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−1, 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</m:d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score</m:t>
                                </m:r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match</m:t>
                                </m:r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wenn</m:t>
                                </m:r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de-DE" sz="2000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] = 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𝑌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     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score</m:t>
                                </m:r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mismatch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wenn</m:t>
                                </m:r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[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] ≠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𝑌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[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]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C1786125-2DAB-4D8E-B6FC-F7B426A869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1298" y="2603490"/>
                  <a:ext cx="6130974" cy="7788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E97EF181-B5A6-4F24-9260-39022C783E97}"/>
                    </a:ext>
                  </a:extLst>
                </p:cNvPr>
                <p:cNvSpPr/>
                <p:nvPr/>
              </p:nvSpPr>
              <p:spPr>
                <a:xfrm>
                  <a:off x="4201298" y="3398783"/>
                  <a:ext cx="292041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</m:d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DE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score</m:t>
                        </m:r>
                        <m:r>
                          <m:rPr>
                            <m:nor/>
                          </m:rPr>
                          <a:rPr lang="de-DE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de-DE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indel</m:t>
                        </m:r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E97EF181-B5A6-4F24-9260-39022C783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1298" y="3398783"/>
                  <a:ext cx="292041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BB656456-3FED-4698-BE9D-66F04EA15CD2}"/>
                    </a:ext>
                  </a:extLst>
                </p:cNvPr>
                <p:cNvSpPr/>
                <p:nvPr/>
              </p:nvSpPr>
              <p:spPr>
                <a:xfrm>
                  <a:off x="4201298" y="4003625"/>
                  <a:ext cx="292041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−1, 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DE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score</m:t>
                        </m:r>
                        <m:r>
                          <m:rPr>
                            <m:nor/>
                          </m:rPr>
                          <a:rPr lang="de-DE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de-DE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indel</m:t>
                        </m:r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BB656456-3FED-4698-BE9D-66F04EA15C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1298" y="4003625"/>
                  <a:ext cx="2920415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6B9D3790-A89F-417C-B18B-EE3FE4B3AFC2}"/>
                    </a:ext>
                  </a:extLst>
                </p:cNvPr>
                <p:cNvSpPr/>
                <p:nvPr/>
              </p:nvSpPr>
              <p:spPr>
                <a:xfrm>
                  <a:off x="1950669" y="3286308"/>
                  <a:ext cx="20040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func>
                          <m:func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max</m:t>
                            </m:r>
                          </m:fName>
                          <m:e/>
                        </m:func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6B9D3790-A89F-417C-B18B-EE3FE4B3AF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669" y="3286308"/>
                  <a:ext cx="2004010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Geschweifte Klammer links 34">
              <a:extLst>
                <a:ext uri="{FF2B5EF4-FFF2-40B4-BE49-F238E27FC236}">
                  <a16:creationId xmlns:a16="http://schemas.microsoft.com/office/drawing/2014/main" id="{ADAD9DCA-71D4-4F21-B242-E803012DD427}"/>
                </a:ext>
              </a:extLst>
            </p:cNvPr>
            <p:cNvSpPr/>
            <p:nvPr/>
          </p:nvSpPr>
          <p:spPr>
            <a:xfrm>
              <a:off x="3852497" y="2740342"/>
              <a:ext cx="264778" cy="1557516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424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/>
      <p:bldP spid="12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2184</Words>
  <Application>Microsoft Office PowerPoint</Application>
  <PresentationFormat>Breitbild</PresentationFormat>
  <Paragraphs>274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Futura Lt BT</vt:lpstr>
      <vt:lpstr>Office Theme</vt:lpstr>
      <vt:lpstr>Paarweises Sequenz-Alignment</vt:lpstr>
      <vt:lpstr>Paarweises Sequenz-Alignment </vt:lpstr>
      <vt:lpstr>Beispiel: „Eyeless“-Sequenz von Mensch und Fliege</vt:lpstr>
      <vt:lpstr>Sind Alignments eindeutig?</vt:lpstr>
      <vt:lpstr>Wie finden wir das Alignment mit dem höchsten Score?</vt:lpstr>
      <vt:lpstr>Notation</vt:lpstr>
      <vt:lpstr>Alignment via Dynamic Programming</vt:lpstr>
      <vt:lpstr>Alignment via Dynamic Programming</vt:lpstr>
      <vt:lpstr>Alignment via Dynamic Programming</vt:lpstr>
      <vt:lpstr>Alignment via Dynamic Programming</vt:lpstr>
      <vt:lpstr>Alignment via Dynamic Programming</vt:lpstr>
      <vt:lpstr>Alignment via Dynamic Programming</vt:lpstr>
      <vt:lpstr>Alignment via Dynamic Programming</vt:lpstr>
      <vt:lpstr>Alignment via Dynamic Programming</vt:lpstr>
      <vt:lpstr>Alignment via Dynamic Programming</vt:lpstr>
      <vt:lpstr>Alignment via Dynamic Programming</vt:lpstr>
      <vt:lpstr>Alignment via Dynamic Programming</vt:lpstr>
      <vt:lpstr>Alignment via Dynamic Programming</vt:lpstr>
      <vt:lpstr>Backtracking zur Rekonstruktion des Alignments</vt:lpstr>
      <vt:lpstr>Nächste Schritte</vt:lpstr>
      <vt:lpstr>Dynamic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Dilthey, Alexander (NIH/NHGRI) [F]</dc:creator>
  <cp:lastModifiedBy>Alexander Dilthey</cp:lastModifiedBy>
  <cp:revision>1243</cp:revision>
  <dcterms:created xsi:type="dcterms:W3CDTF">2019-01-08T14:40:56Z</dcterms:created>
  <dcterms:modified xsi:type="dcterms:W3CDTF">2019-12-10T17:14:07Z</dcterms:modified>
</cp:coreProperties>
</file>