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jpeg" ContentType="image/jpeg"/>
  <Override PartName="/ppt/media/image2.png" ContentType="image/png"/>
  <Override PartName="/ppt/media/image4.jpeg" ContentType="image/jpeg"/>
  <Override PartName="/ppt/media/image3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40000" y="3226680"/>
            <a:ext cx="8999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4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40000" y="322668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83080" y="322668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25800" y="322668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640" cy="34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70000"/>
            <a:ext cx="701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4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640" cy="34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40000" y="3226680"/>
            <a:ext cx="8999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40000" y="3226680"/>
            <a:ext cx="8999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4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40000" y="322668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83080" y="322668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25800" y="322668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70000"/>
            <a:ext cx="701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4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40000" y="3226680"/>
            <a:ext cx="8999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00" y="90000"/>
            <a:ext cx="7739640" cy="1169640"/>
          </a:xfrm>
          <a:prstGeom prst="rect">
            <a:avLst/>
          </a:prstGeom>
          <a:solidFill>
            <a:srgbClr val="3465a4"/>
          </a:solidFill>
          <a:ln w="18000">
            <a:solidFill>
              <a:srgbClr val="ffbf00"/>
            </a:solidFill>
            <a:round/>
          </a:ln>
          <a:effectLst>
            <a:outerShdw dir="2700000" dist="35638">
              <a:srgbClr val="3465a4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Click to edit the outline text format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Second Outline Level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Fourth Outline Level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Fifth Outline Level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Sixth Outline Level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Seventh Outline Level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00" y="90000"/>
            <a:ext cx="7739640" cy="1169640"/>
          </a:xfrm>
          <a:prstGeom prst="rect">
            <a:avLst/>
          </a:prstGeom>
          <a:solidFill>
            <a:srgbClr val="3465a4"/>
          </a:solidFill>
          <a:ln w="18000">
            <a:solidFill>
              <a:srgbClr val="ffbf00"/>
            </a:solidFill>
            <a:round/>
          </a:ln>
          <a:effectLst>
            <a:outerShdw dir="2700000" dist="35638">
              <a:srgbClr val="3465a4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70000"/>
            <a:ext cx="701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ffffff"/>
                </a:solidFill>
                <a:latin typeface="Arial"/>
              </a:rPr>
              <a:t>О чем будем беседовать?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4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О практическом применении методологии BDD (Behavior Driven Development) при разработке ПО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208080"/>
            <a:ext cx="7019640" cy="102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ffffff"/>
                </a:solidFill>
                <a:latin typeface="Arial"/>
              </a:rPr>
              <a:t>Как аналитик превратил user-story в спецификацию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4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Scenario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: Авторизация партнера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Given 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пользователь зашел на главную страницу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When 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пользователь авторизовался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Then 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пользователю становится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доступен партнерский раздел сайта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And 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пользователь может перейти в него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270000"/>
            <a:ext cx="701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ffffff"/>
                </a:solidFill>
                <a:latin typeface="Arial"/>
              </a:rPr>
              <a:t>Возникшие предложения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4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Аналитик: Похоже, отсутствует возможность Logout, стоит ее добавить.</a:t>
            </a:r>
            <a:endParaRPr b="0" lang="ru-RU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Тестер: Надо описать защиту от пользовательских ошибок и несанкционированного доступа.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270000"/>
            <a:ext cx="701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ffffff"/>
                </a:solidFill>
                <a:latin typeface="Arial"/>
              </a:rPr>
              <a:t>Дополняем спецификацию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4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Scenario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: Выход из системы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Given 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пользователь авторизовался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And 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после чего пользователь 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вышел из системы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Then 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партнерский раздел сайта становится недоступен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270000"/>
            <a:ext cx="701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ffffff"/>
                </a:solidFill>
                <a:latin typeface="Arial"/>
              </a:rPr>
              <a:t>Дополняем спецификацию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4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Scenario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: Валидация учетных данных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Given 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пользователь зашел на страницу авторизации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And 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пользователь ввел неверные учетные данные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Then 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появляется сообщение об ошибке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And 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аутентификация не осуществляется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270000"/>
            <a:ext cx="701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ffffff"/>
                </a:solidFill>
                <a:latin typeface="Arial"/>
              </a:rPr>
              <a:t>Дополняем спецификацию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4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Scenario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: Валидация заполнения полей учетных данных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Given 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пользователь зашел на страницу авторизации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And 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пользователь не ввел учетные данные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Then 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появляется сообщение об ошибке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And 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аутентификация не осуществляется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270000"/>
            <a:ext cx="701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ffffff"/>
                </a:solidFill>
                <a:latin typeface="Arial"/>
              </a:rPr>
              <a:t>Дополняем спецификацию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4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Scenario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: Защита от несанкционированного доступа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Given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неавторизованный пользователь пытается перейти на партнерский раздел сайта, используя прямую ссылку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Then 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пользователь должен быть перенаправлен на страницу авторизации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208080"/>
            <a:ext cx="7019640" cy="102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ffffff"/>
                </a:solidFill>
                <a:latin typeface="Arial"/>
              </a:rPr>
              <a:t>Пишем код и демонстрируем результат</a:t>
            </a:r>
            <a:endParaRPr b="0" lang="ru-RU" sz="36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897840" y="1620000"/>
            <a:ext cx="6481800" cy="3419640"/>
          </a:xfrm>
          <a:prstGeom prst="rect">
            <a:avLst/>
          </a:prstGeom>
          <a:ln w="18000">
            <a:noFill/>
          </a:ln>
          <a:effectLst>
            <a:outerShdw dir="2700000" dist="35638">
              <a:srgbClr val="3465a4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270000"/>
            <a:ext cx="701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ffffff"/>
                </a:solidFill>
                <a:latin typeface="Arial"/>
              </a:rPr>
              <a:t>На этом все не заканчивается</a:t>
            </a:r>
            <a:endParaRPr b="0" lang="ru-RU" sz="36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180000" y="1440000"/>
            <a:ext cx="3419640" cy="3419640"/>
          </a:xfrm>
          <a:prstGeom prst="rect">
            <a:avLst/>
          </a:prstGeom>
          <a:ln w="18000">
            <a:noFill/>
          </a:ln>
          <a:effectLst>
            <a:outerShdw dir="2700000" dist="35638">
              <a:srgbClr val="3465a4"/>
            </a:outerShdw>
          </a:effectLst>
        </p:spPr>
      </p:pic>
      <p:sp>
        <p:nvSpPr>
          <p:cNvPr id="113" name="CustomShape 2"/>
          <p:cNvSpPr/>
          <p:nvPr/>
        </p:nvSpPr>
        <p:spPr>
          <a:xfrm>
            <a:off x="4140000" y="2160000"/>
            <a:ext cx="4319640" cy="27950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Мы еще должны автоматизировать проверку спецификации 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(и написать юнит-тесты*)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Добро пожаловать на еще одно demo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* этого я не делал, но умею. Честное слово</a:t>
            </a:r>
            <a:endParaRPr b="0" lang="ru-RU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270000"/>
            <a:ext cx="701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ffffff"/>
                </a:solidFill>
                <a:latin typeface="Arial"/>
              </a:rPr>
              <a:t>Вот теперь все</a:t>
            </a:r>
            <a:endParaRPr b="0" lang="ru-RU" sz="36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1104480" y="1440000"/>
            <a:ext cx="6095160" cy="4075920"/>
          </a:xfrm>
          <a:prstGeom prst="rect">
            <a:avLst/>
          </a:prstGeom>
          <a:ln w="18000">
            <a:noFill/>
          </a:ln>
          <a:effectLst>
            <a:outerShdw dir="2700000" dist="35638">
              <a:srgbClr val="3465a4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270000"/>
            <a:ext cx="701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ffffff"/>
                </a:solidFill>
                <a:latin typeface="Arial"/>
              </a:rPr>
              <a:t>Спасибо!</a:t>
            </a:r>
            <a:endParaRPr b="0" lang="ru-R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ffffff"/>
                </a:solidFill>
                <a:latin typeface="Arial"/>
              </a:rPr>
              <a:t>Что такое BDD?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4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2400" spc="-1" strike="noStrike">
                <a:latin typeface="Arial"/>
              </a:rPr>
              <a:t>BDD - это методология разработки программного обеспечения, которая поощряет сотрудничество между разработчиками, QA и нетехническими или бизнес-участниками программного проекта. Она побуждает команды использовать беседы и конкретные примеры для формализации общего понимания того, как приложение должно себя вести.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08080"/>
            <a:ext cx="7019640" cy="102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ffffff"/>
                </a:solidFill>
                <a:latin typeface="Arial"/>
              </a:rPr>
              <a:t>Что же методология нам обещает?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4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Сокращение времени выпуска фичей через устранение недопонимания</a:t>
            </a:r>
            <a:endParaRPr b="0" lang="ru-RU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Полное документирование функциональности</a:t>
            </a:r>
            <a:endParaRPr b="0" lang="ru-RU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100% покрытие функциональными тестами</a:t>
            </a:r>
            <a:endParaRPr b="0" lang="ru-RU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100% согласование реализуемой функциональности между отделом разработки и заказчиком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70000"/>
            <a:ext cx="701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ffffff"/>
                </a:solidFill>
                <a:latin typeface="Arial"/>
              </a:rPr>
              <a:t>Отличия BDD от TDD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4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1000"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TDD (Test Driven Development)</a:t>
            </a:r>
            <a:endParaRPr b="0" lang="ru-RU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0" lang="ru-RU" sz="2400" spc="-1" strike="noStrike">
                <a:latin typeface="Arial"/>
              </a:rPr>
              <a:t>Применяется в процессе разработки </a:t>
            </a:r>
            <a:r>
              <a:rPr b="1" lang="ru-RU" sz="2400" spc="-1" strike="noStrike">
                <a:latin typeface="Arial"/>
              </a:rPr>
              <a:t>небольших блоков кода (классы или компоненты)</a:t>
            </a:r>
            <a:endParaRPr b="0" lang="ru-RU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0" lang="ru-RU" sz="2400" spc="-1" strike="noStrike">
                <a:latin typeface="Arial"/>
              </a:rPr>
              <a:t>Предполагает написание тестов перед написанием самой  имплементации (классы пустышки)</a:t>
            </a:r>
            <a:endParaRPr b="0" lang="ru-RU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0" lang="ru-RU" sz="2400" spc="-1" strike="noStrike">
                <a:latin typeface="Arial"/>
              </a:rPr>
              <a:t>Обеспечивает наиболее полное покрытие </a:t>
            </a:r>
            <a:r>
              <a:rPr b="1" lang="ru-RU" sz="2400" spc="-1" strike="noStrike">
                <a:latin typeface="Arial"/>
              </a:rPr>
              <a:t>кода</a:t>
            </a:r>
            <a:r>
              <a:rPr b="0" lang="ru-RU" sz="2400" spc="-1" strike="noStrike">
                <a:latin typeface="Arial"/>
              </a:rPr>
              <a:t> тестами</a:t>
            </a:r>
            <a:endParaRPr b="0" lang="ru-RU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0" lang="ru-RU" sz="2400" spc="-1" strike="noStrike">
                <a:latin typeface="Arial"/>
              </a:rPr>
              <a:t>Не применимо для ручного тестирования</a:t>
            </a:r>
            <a:endParaRPr b="0" lang="ru-RU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0" lang="ru-RU" sz="2400" spc="-1" strike="noStrike">
                <a:latin typeface="Arial"/>
              </a:rPr>
              <a:t>Может увеличивать стоимость разработки при рефакторинге или изменении бизнес требований в процессе иплементации фичи (тесты приходится перерабатывать\удалять до того как они принесли какую-то пользу)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70000"/>
            <a:ext cx="701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ffffff"/>
                </a:solidFill>
                <a:latin typeface="Arial"/>
              </a:rPr>
              <a:t>Отличия BDD от TDD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4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1000"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BDD (Test Driven Development)</a:t>
            </a:r>
            <a:endParaRPr b="0" lang="ru-RU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0" lang="ru-RU" sz="2400" spc="-1" strike="noStrike">
                <a:latin typeface="Arial"/>
              </a:rPr>
              <a:t>Применяется в процессе разработки бизнес </a:t>
            </a:r>
            <a:r>
              <a:rPr b="1" lang="ru-RU" sz="2400" spc="-1" strike="noStrike">
                <a:latin typeface="Arial"/>
              </a:rPr>
              <a:t>фичей</a:t>
            </a:r>
            <a:r>
              <a:rPr b="0" lang="ru-RU" sz="2400" spc="-1" strike="noStrike">
                <a:latin typeface="Arial"/>
              </a:rPr>
              <a:t>.</a:t>
            </a:r>
            <a:endParaRPr b="0" lang="ru-RU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0" lang="ru-RU" sz="2400" spc="-1" strike="noStrike">
                <a:latin typeface="Arial"/>
              </a:rPr>
              <a:t>Предполагает написание спецификаций как до, так и в процессе имплементации.</a:t>
            </a:r>
            <a:endParaRPr b="0" lang="ru-RU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0" lang="ru-RU" sz="2400" spc="-1" strike="noStrike">
                <a:latin typeface="Arial"/>
              </a:rPr>
              <a:t>Обеспечивает наиболее полное покрытие </a:t>
            </a:r>
            <a:r>
              <a:rPr b="1" lang="ru-RU" sz="2400" spc="-1" strike="noStrike">
                <a:latin typeface="Arial"/>
              </a:rPr>
              <a:t>функциональности</a:t>
            </a:r>
            <a:r>
              <a:rPr b="0" lang="ru-RU" sz="2400" spc="-1" strike="noStrike">
                <a:latin typeface="Arial"/>
              </a:rPr>
              <a:t> тестами</a:t>
            </a:r>
            <a:endParaRPr b="0" lang="ru-RU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0" lang="ru-RU" sz="2400" spc="-1" strike="noStrike">
                <a:latin typeface="Arial"/>
              </a:rPr>
              <a:t>Подходит как для ручного, так и для автоматического тестирования</a:t>
            </a:r>
            <a:endParaRPr b="0" lang="ru-RU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0" lang="ru-RU" sz="2400" spc="-1" strike="noStrike">
                <a:latin typeface="Arial"/>
              </a:rPr>
              <a:t>Экономит стоимость разработки за счет того, что покрытие тестами происходит только после согласования спецификации и демонстрации имплементации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70000"/>
            <a:ext cx="701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ffffff"/>
                </a:solidFill>
                <a:latin typeface="Arial"/>
              </a:rPr>
              <a:t>Еще немного терминов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4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Gherkin — язык, который содержит набор ключевых слов для написания «выполняемых» спецификаций</a:t>
            </a:r>
            <a:endParaRPr b="0" lang="ru-RU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Cucumber — программное обеспечение, способное считывать спецификации и выполнять по ним тестовый код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270000"/>
            <a:ext cx="701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ffffff"/>
                </a:solidFill>
                <a:latin typeface="Arial"/>
              </a:rPr>
              <a:t>К примерам</a:t>
            </a:r>
            <a:endParaRPr b="0" lang="ru-RU" sz="36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761200" y="1440000"/>
            <a:ext cx="4556880" cy="3419640"/>
          </a:xfrm>
          <a:prstGeom prst="rect">
            <a:avLst/>
          </a:prstGeom>
          <a:ln w="18000">
            <a:noFill/>
          </a:ln>
          <a:effectLst>
            <a:outerShdw dir="2700000" dist="35638">
              <a:srgbClr val="3465a4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270000"/>
            <a:ext cx="701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ffffff"/>
                </a:solidFill>
                <a:latin typeface="Arial"/>
              </a:rPr>
              <a:t>Знакомьтесь 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40000" y="1440000"/>
            <a:ext cx="720000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3000"/>
          </a:bodyPr>
          <a:p>
            <a:pPr marL="432000" indent="-323640" algn="ctr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ООО «Мамкин бизнесмен» - консалтинговая компания,</a:t>
            </a:r>
            <a:endParaRPr b="0" lang="ru-RU" sz="1800" spc="-1" strike="noStrike">
              <a:latin typeface="Arial"/>
            </a:endParaRPr>
          </a:p>
          <a:p>
            <a:pPr marL="432000" indent="-323640" algn="ctr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которой требуется доработать веб-портал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072080" y="2159640"/>
            <a:ext cx="5587920" cy="3239640"/>
          </a:xfrm>
          <a:prstGeom prst="rect">
            <a:avLst/>
          </a:prstGeom>
          <a:ln w="18000">
            <a:noFill/>
          </a:ln>
          <a:effectLst>
            <a:outerShdw dir="2700000" dist="35638">
              <a:srgbClr val="999999">
                <a:alpha val="48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270000"/>
            <a:ext cx="701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ffffff"/>
                </a:solidFill>
                <a:latin typeface="Arial"/>
              </a:rPr>
              <a:t>Что хочет бизнес ?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4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Вот наша user-story: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endParaRPr b="0" lang="ru-RU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Компании - партнеры, </a:t>
            </a:r>
            <a:r>
              <a:rPr b="0" lang="ru-RU" sz="2600" spc="-1" strike="noStrike">
                <a:latin typeface="Arial"/>
              </a:rPr>
              <a:t>	</a:t>
            </a:r>
            <a:r>
              <a:rPr b="0" lang="ru-RU" sz="2600" spc="-1" strike="noStrike">
                <a:latin typeface="Arial"/>
              </a:rPr>
              <a:t>после аутентификации должны иметь возможность</a:t>
            </a:r>
            <a:r>
              <a:rPr b="0" lang="ru-RU" sz="2600" spc="-1" strike="noStrike">
                <a:latin typeface="Arial"/>
              </a:rPr>
              <a:t>	</a:t>
            </a:r>
            <a:r>
              <a:rPr b="0" lang="ru-RU" sz="2600" spc="-1" strike="noStrike">
                <a:latin typeface="Arial"/>
              </a:rPr>
              <a:t>зайти на закрытый партнерский раздел сайта (который будет разрабатываться в следующих итерациях)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Application>LibreOffice/7.0.2.2$Windows_X86_64 LibreOffice_project/8349ace3c3162073abd90d81fd06dcfb6b36b994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2020-11-18T20:48:25Z</dcterms:created>
  <dc:creator/>
  <dc:description/>
  <dc:language>ru-RU</dc:language>
  <cp:lastModifiedBy/>
  <dcterms:modified xsi:type="dcterms:W3CDTF">2020-11-19T07:32:09Z</dcterms:modified>
  <cp:revision>13</cp:revision>
  <dc:subject/>
  <dc:title>Bright Blue</dc:title>
</cp:coreProperties>
</file>