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9"/>
    <p:restoredTop sz="94674"/>
  </p:normalViewPr>
  <p:slideViewPr>
    <p:cSldViewPr snapToGrid="0" snapToObjects="1" showGuides="1">
      <p:cViewPr varScale="1">
        <p:scale>
          <a:sx n="121" d="100"/>
          <a:sy n="121" d="100"/>
        </p:scale>
        <p:origin x="19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28D0D-9142-1E43-9620-44E1EDB814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924ED-B366-7947-94C0-3E0475EA1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1BE9F-ACFB-FA4D-BC98-85A350075986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BDAA3-18B1-E24D-8A17-F7FF3383F2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4FCD-B7DF-F74E-A9BE-D2E9D5954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8B936-1ABF-D446-AAD1-8ABEE34B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6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0502-3DD8-5D41-BFAC-67F910A78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154654" cy="2677648"/>
          </a:xfrm>
        </p:spPr>
        <p:txBody>
          <a:bodyPr/>
          <a:lstStyle/>
          <a:p>
            <a:r>
              <a:rPr lang="en-US" dirty="0"/>
              <a:t>Capstone Option 2 Project</a:t>
            </a:r>
            <a:br>
              <a:rPr lang="en-US" dirty="0"/>
            </a:br>
            <a:r>
              <a:rPr lang="en-US" sz="4400" i="1" dirty="0"/>
              <a:t>Biodiversity for the National Parks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389AB-7090-9A44-AA5E-13DC0D14D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0607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Alexander </a:t>
            </a:r>
            <a:r>
              <a:rPr lang="en-US" dirty="0" err="1"/>
              <a:t>brunner</a:t>
            </a:r>
            <a:endParaRPr lang="en-US" dirty="0"/>
          </a:p>
          <a:p>
            <a:r>
              <a:rPr lang="en-US" dirty="0"/>
              <a:t>Zurich, 9 </a:t>
            </a:r>
            <a:r>
              <a:rPr lang="en-US" dirty="0" err="1"/>
              <a:t>april</a:t>
            </a:r>
            <a:r>
              <a:rPr lang="en-US" dirty="0"/>
              <a:t> 2018 (</a:t>
            </a:r>
            <a:r>
              <a:rPr lang="en-US" dirty="0" err="1"/>
              <a:t>codecademy</a:t>
            </a:r>
            <a:r>
              <a:rPr lang="en-US" dirty="0"/>
              <a:t> Pro)</a:t>
            </a:r>
          </a:p>
          <a:p>
            <a:r>
              <a:rPr lang="en-US" dirty="0" err="1"/>
              <a:t>info@alexanderbrunner.ch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B8AB-785B-1F46-AAD8-62E3163D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FD29-613F-8E43-90E5-4F0FF756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Endangered species</a:t>
            </a:r>
          </a:p>
          <a:p>
            <a:pPr>
              <a:buFont typeface="+mj-lt"/>
              <a:buAutoNum type="arabicPeriod"/>
            </a:pPr>
            <a:r>
              <a:rPr lang="en-US" dirty="0"/>
              <a:t>Description of data sets</a:t>
            </a:r>
          </a:p>
          <a:p>
            <a:pPr>
              <a:buFont typeface="+mj-lt"/>
              <a:buAutoNum type="arabicPeriod"/>
            </a:pPr>
            <a:r>
              <a:rPr lang="en-US" dirty="0"/>
              <a:t>Significance calculations for endangered status between different species</a:t>
            </a:r>
          </a:p>
          <a:p>
            <a:pPr>
              <a:buFont typeface="+mj-lt"/>
              <a:buAutoNum type="arabicPeriod"/>
            </a:pPr>
            <a:r>
              <a:rPr lang="en-US" dirty="0"/>
              <a:t>Recommendation to conservationists </a:t>
            </a:r>
          </a:p>
          <a:p>
            <a:pPr marL="0" indent="0">
              <a:buNone/>
            </a:pPr>
            <a:r>
              <a:rPr lang="en-US" b="1" dirty="0"/>
              <a:t>In search of sheep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Description of sample size determination for foot and mouth disease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Foot and mouth disease reduction effort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400" i="1" dirty="0"/>
              <a:t>Notice: project was done online</a:t>
            </a:r>
          </a:p>
        </p:txBody>
      </p:sp>
    </p:spTree>
    <p:extLst>
      <p:ext uri="{BB962C8B-B14F-4D97-AF65-F5344CB8AC3E}">
        <p14:creationId xmlns:p14="http://schemas.microsoft.com/office/powerpoint/2010/main" val="343666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621C-9B3D-6842-8A82-CFA60D0D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Description of species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5F9A-0EDC-924A-9DF5-F930CEE0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5" cy="3416300"/>
          </a:xfrm>
        </p:spPr>
        <p:txBody>
          <a:bodyPr/>
          <a:lstStyle/>
          <a:p>
            <a:r>
              <a:rPr lang="en-US" dirty="0"/>
              <a:t>The data set lists the different species according to their conservation status from “no intervention” to “threatened”. The overall population is 55’350 species. </a:t>
            </a:r>
          </a:p>
          <a:p>
            <a:r>
              <a:rPr lang="en-US" dirty="0"/>
              <a:t>96.9% of species are not classified and presumably not of concern</a:t>
            </a:r>
          </a:p>
          <a:p>
            <a:r>
              <a:rPr lang="en-US" dirty="0"/>
              <a:t>3.0% of the species are either of concern, endangered or threatened</a:t>
            </a:r>
          </a:p>
          <a:p>
            <a:r>
              <a:rPr lang="en-US" b="1" dirty="0"/>
              <a:t>Only 0.02% of species are actually considered as threatened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B910AE-C7CF-C149-9E0B-7C337FFB8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18078"/>
              </p:ext>
            </p:extLst>
          </p:nvPr>
        </p:nvGraphicFramePr>
        <p:xfrm>
          <a:off x="6269331" y="3090964"/>
          <a:ext cx="5255340" cy="2511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6925">
                  <a:extLst>
                    <a:ext uri="{9D8B030D-6E8A-4147-A177-3AD203B41FA5}">
                      <a16:colId xmlns:a16="http://schemas.microsoft.com/office/drawing/2014/main" val="478868835"/>
                    </a:ext>
                  </a:extLst>
                </a:gridCol>
                <a:gridCol w="1295154">
                  <a:extLst>
                    <a:ext uri="{9D8B030D-6E8A-4147-A177-3AD203B41FA5}">
                      <a16:colId xmlns:a16="http://schemas.microsoft.com/office/drawing/2014/main" val="1805786695"/>
                    </a:ext>
                  </a:extLst>
                </a:gridCol>
                <a:gridCol w="1133261">
                  <a:extLst>
                    <a:ext uri="{9D8B030D-6E8A-4147-A177-3AD203B41FA5}">
                      <a16:colId xmlns:a16="http://schemas.microsoft.com/office/drawing/2014/main" val="3598215660"/>
                    </a:ext>
                  </a:extLst>
                </a:gridCol>
              </a:tblGrid>
              <a:tr h="3922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i="1" u="none" strike="noStrike" dirty="0">
                          <a:effectLst/>
                        </a:rPr>
                        <a:t>Status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i="1" u="none" strike="noStrike" dirty="0">
                          <a:effectLst/>
                        </a:rPr>
                        <a:t>Count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i="1" u="none" strike="noStrike" dirty="0">
                          <a:effectLst/>
                        </a:rPr>
                        <a:t>%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3578837034"/>
                  </a:ext>
                </a:extLst>
              </a:tr>
              <a:tr h="3410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effectLst/>
                        </a:rPr>
                        <a:t>No Intervention     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900" u="none" strike="noStrike" dirty="0">
                          <a:effectLst/>
                        </a:rPr>
                        <a:t>      53'633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900" u="none" strike="noStrike">
                          <a:effectLst/>
                        </a:rPr>
                        <a:t>96.90%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extLst>
                  <a:ext uri="{0D108BD9-81ED-4DB2-BD59-A6C34878D82A}">
                    <a16:rowId xmlns:a16="http://schemas.microsoft.com/office/drawing/2014/main" val="2876410257"/>
                  </a:ext>
                </a:extLst>
              </a:tr>
              <a:tr h="3410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effectLst/>
                        </a:rPr>
                        <a:t>Species of Concern   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        1'514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900" u="none" strike="noStrike" dirty="0">
                          <a:effectLst/>
                        </a:rPr>
                        <a:t>2.74%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extLst>
                  <a:ext uri="{0D108BD9-81ED-4DB2-BD59-A6C34878D82A}">
                    <a16:rowId xmlns:a16="http://schemas.microsoft.com/office/drawing/2014/main" val="2794762039"/>
                  </a:ext>
                </a:extLst>
              </a:tr>
              <a:tr h="3410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effectLst/>
                        </a:rPr>
                        <a:t>Endangered          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           151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900" u="none" strike="noStrike" dirty="0">
                          <a:effectLst/>
                        </a:rPr>
                        <a:t>0.27%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extLst>
                  <a:ext uri="{0D108BD9-81ED-4DB2-BD59-A6C34878D82A}">
                    <a16:rowId xmlns:a16="http://schemas.microsoft.com/office/drawing/2014/main" val="1714355720"/>
                  </a:ext>
                </a:extLst>
              </a:tr>
              <a:tr h="3922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effectLst/>
                        </a:rPr>
                        <a:t>In Recovery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             42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900" u="none" strike="noStrike">
                          <a:effectLst/>
                        </a:rPr>
                        <a:t>0.08%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extLst>
                  <a:ext uri="{0D108BD9-81ED-4DB2-BD59-A6C34878D82A}">
                    <a16:rowId xmlns:a16="http://schemas.microsoft.com/office/drawing/2014/main" val="99461684"/>
                  </a:ext>
                </a:extLst>
              </a:tr>
              <a:tr h="34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Threatened        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             10 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900" b="1" u="none" strike="noStrike" dirty="0">
                          <a:effectLst/>
                        </a:rPr>
                        <a:t>0.02%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664" marR="11664" marT="11664" marB="0" anchor="ctr"/>
                </a:tc>
                <a:extLst>
                  <a:ext uri="{0D108BD9-81ED-4DB2-BD59-A6C34878D82A}">
                    <a16:rowId xmlns:a16="http://schemas.microsoft.com/office/drawing/2014/main" val="4294652945"/>
                  </a:ext>
                </a:extLst>
              </a:tr>
              <a:tr h="362359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       55'350 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334413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621C-9B3D-6842-8A82-CFA60D0D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Description of species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5F9A-0EDC-924A-9DF5-F930CEE0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n-US" dirty="0"/>
              <a:t>By a vast difference vascular and non-vascular plants have the largest number of species. The second biggest number of species are birds.</a:t>
            </a:r>
          </a:p>
          <a:p>
            <a:r>
              <a:rPr lang="en-US" dirty="0"/>
              <a:t>Reptiles have the lowest number of species and the second lowest rate of protection rate</a:t>
            </a:r>
          </a:p>
          <a:p>
            <a:r>
              <a:rPr lang="en-US" b="1" dirty="0"/>
              <a:t>Due to their small numbers and low protection rate are reptiles highly endangered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7BF61B-2737-7640-A25E-CD3212062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89019"/>
              </p:ext>
            </p:extLst>
          </p:nvPr>
        </p:nvGraphicFramePr>
        <p:xfrm>
          <a:off x="6096001" y="2603500"/>
          <a:ext cx="5083052" cy="3211045"/>
        </p:xfrm>
        <a:graphic>
          <a:graphicData uri="http://schemas.openxmlformats.org/drawingml/2006/table">
            <a:tbl>
              <a:tblPr/>
              <a:tblGrid>
                <a:gridCol w="1270763">
                  <a:extLst>
                    <a:ext uri="{9D8B030D-6E8A-4147-A177-3AD203B41FA5}">
                      <a16:colId xmlns:a16="http://schemas.microsoft.com/office/drawing/2014/main" val="2749981117"/>
                    </a:ext>
                  </a:extLst>
                </a:gridCol>
                <a:gridCol w="1270763">
                  <a:extLst>
                    <a:ext uri="{9D8B030D-6E8A-4147-A177-3AD203B41FA5}">
                      <a16:colId xmlns:a16="http://schemas.microsoft.com/office/drawing/2014/main" val="3223867520"/>
                    </a:ext>
                  </a:extLst>
                </a:gridCol>
                <a:gridCol w="1270763">
                  <a:extLst>
                    <a:ext uri="{9D8B030D-6E8A-4147-A177-3AD203B41FA5}">
                      <a16:colId xmlns:a16="http://schemas.microsoft.com/office/drawing/2014/main" val="785145632"/>
                    </a:ext>
                  </a:extLst>
                </a:gridCol>
                <a:gridCol w="1270763">
                  <a:extLst>
                    <a:ext uri="{9D8B030D-6E8A-4147-A177-3AD203B41FA5}">
                      <a16:colId xmlns:a16="http://schemas.microsoft.com/office/drawing/2014/main" val="3672736623"/>
                    </a:ext>
                  </a:extLst>
                </a:gridCol>
              </a:tblGrid>
              <a:tr h="376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  <a:latin typeface="+mj-lt"/>
                        </a:rPr>
                        <a:t>Species</a:t>
                      </a:r>
                    </a:p>
                  </a:txBody>
                  <a:tcPr marL="45430" marR="45430" marT="45430" marB="4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  <a:latin typeface="+mj-lt"/>
                        </a:rPr>
                        <a:t>Not protected</a:t>
                      </a:r>
                    </a:p>
                  </a:txBody>
                  <a:tcPr marL="45430" marR="45430" marT="45430" marB="4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  <a:latin typeface="+mj-lt"/>
                        </a:rPr>
                        <a:t>Protected</a:t>
                      </a:r>
                    </a:p>
                  </a:txBody>
                  <a:tcPr marL="45430" marR="45430" marT="45430" marB="4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Protection rate</a:t>
                      </a:r>
                    </a:p>
                  </a:txBody>
                  <a:tcPr marL="54515" marR="54515" marT="27258" marB="2725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2943009"/>
                  </a:ext>
                </a:extLst>
              </a:tr>
              <a:tr h="381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Amphibian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72 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7 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8.86%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38767"/>
                  </a:ext>
                </a:extLst>
              </a:tr>
              <a:tr h="381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Bird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413 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75 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15.4%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27849"/>
                  </a:ext>
                </a:extLst>
              </a:tr>
              <a:tr h="381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Fish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115 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11 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8.73%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61051"/>
                  </a:ext>
                </a:extLst>
              </a:tr>
              <a:tr h="381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Mammal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146 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30 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17.05%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95823"/>
                  </a:ext>
                </a:extLst>
              </a:tr>
              <a:tr h="5451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Nonvascular Plant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328 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5 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15.02%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96416"/>
                  </a:ext>
                </a:extLst>
              </a:tr>
              <a:tr h="381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Reptile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73 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5 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6.41%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021329"/>
                  </a:ext>
                </a:extLst>
              </a:tr>
              <a:tr h="381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Vascular Plant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4216 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>
                          <a:effectLst/>
                          <a:latin typeface="+mj-lt"/>
                        </a:rPr>
                        <a:t>46 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  <a:latin typeface="+mj-lt"/>
                        </a:rPr>
                        <a:t>1.10%</a:t>
                      </a:r>
                    </a:p>
                  </a:txBody>
                  <a:tcPr marL="54515" marR="54515" marT="27258" marB="27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9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621C-9B3D-6842-8A82-CFA60D0D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18330" cy="706964"/>
          </a:xfrm>
        </p:spPr>
        <p:txBody>
          <a:bodyPr/>
          <a:lstStyle/>
          <a:p>
            <a:r>
              <a:rPr lang="en-US" dirty="0"/>
              <a:t>2. Significance calculations for endangered status between different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5F9A-0EDC-924A-9DF5-F930CEE0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previous chart it looks like </a:t>
            </a:r>
            <a:r>
              <a:rPr lang="en-US" b="1" dirty="0"/>
              <a:t>Mammals</a:t>
            </a:r>
            <a:r>
              <a:rPr lang="en-US" dirty="0"/>
              <a:t> are more likely to be endangered than </a:t>
            </a:r>
            <a:r>
              <a:rPr lang="en-US" b="1" dirty="0"/>
              <a:t>Birds </a:t>
            </a:r>
            <a:r>
              <a:rPr lang="en-US" dirty="0"/>
              <a:t>(defined by the protection rate). However, according to the chi-square test with a </a:t>
            </a:r>
            <a:r>
              <a:rPr lang="en-US" dirty="0" err="1"/>
              <a:t>pval</a:t>
            </a:r>
            <a:r>
              <a:rPr lang="en-US" dirty="0"/>
              <a:t> of 0.688 the difference is </a:t>
            </a:r>
            <a:r>
              <a:rPr lang="en-US" b="1" dirty="0"/>
              <a:t>not significant </a:t>
            </a:r>
            <a:r>
              <a:rPr lang="en-US" dirty="0"/>
              <a:t>and probably due to chance. </a:t>
            </a:r>
          </a:p>
          <a:p>
            <a:r>
              <a:rPr lang="en-US" dirty="0"/>
              <a:t>However, the difference between </a:t>
            </a:r>
            <a:r>
              <a:rPr lang="en-US" b="1" dirty="0"/>
              <a:t>Reptile</a:t>
            </a:r>
            <a:r>
              <a:rPr lang="en-US" dirty="0"/>
              <a:t> and </a:t>
            </a:r>
            <a:r>
              <a:rPr lang="en-US" b="1" dirty="0"/>
              <a:t>Mammal</a:t>
            </a:r>
            <a:r>
              <a:rPr lang="en-US" dirty="0"/>
              <a:t> with a </a:t>
            </a:r>
            <a:r>
              <a:rPr lang="en-US" dirty="0" err="1"/>
              <a:t>pval</a:t>
            </a:r>
            <a:r>
              <a:rPr lang="en-US" dirty="0"/>
              <a:t> of 0.039 is significant. </a:t>
            </a:r>
            <a:r>
              <a:rPr lang="en-US" b="1" dirty="0"/>
              <a:t>Therefore reptiles are more likely to be endangered than mammals. </a:t>
            </a:r>
          </a:p>
          <a:p>
            <a:r>
              <a:rPr lang="en-US" dirty="0"/>
              <a:t>Therefore, we can conclude that </a:t>
            </a:r>
            <a:r>
              <a:rPr lang="en-US" b="1" dirty="0"/>
              <a:t>certain types of species are more likely to be endangered </a:t>
            </a:r>
            <a:r>
              <a:rPr lang="en-US" dirty="0"/>
              <a:t>than others and conservation should focus on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4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621C-9B3D-6842-8A82-CFA60D0D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Recommendation to conservationists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5F9A-0EDC-924A-9DF5-F930CEE0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Overall the species in the national park seem to be well protected</a:t>
            </a:r>
            <a:r>
              <a:rPr lang="en-US" dirty="0"/>
              <a:t> indicated by the 97% of species that are not of concern</a:t>
            </a:r>
          </a:p>
          <a:p>
            <a:r>
              <a:rPr lang="en-US" dirty="0"/>
              <a:t>However, </a:t>
            </a:r>
            <a:r>
              <a:rPr lang="en-US" b="1" dirty="0"/>
              <a:t>some species are more vulnerable</a:t>
            </a:r>
            <a:r>
              <a:rPr lang="en-US" dirty="0"/>
              <a:t>. Therefore the conservation effort shall focus in particular on reptiles. </a:t>
            </a:r>
          </a:p>
          <a:p>
            <a:r>
              <a:rPr lang="en-US" dirty="0"/>
              <a:t>This can be done by increasing the </a:t>
            </a:r>
            <a:r>
              <a:rPr lang="en-US" b="1" dirty="0"/>
              <a:t>number of protected reptiles from today 8.9% to at least 15% </a:t>
            </a:r>
            <a:r>
              <a:rPr lang="en-US" dirty="0"/>
              <a:t>(equivalent of the bird protection rate)</a:t>
            </a:r>
          </a:p>
          <a:p>
            <a:r>
              <a:rPr lang="en-US" dirty="0"/>
              <a:t>The overall small number of reptiles (78 out of species) should be supportive of a concerted protection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8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A4F0-DD24-C14D-B091-258F3956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Description of sheep data from various national parks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F9703-4339-4C4F-8E03-050FF21D7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0" t="14723" r="7160" b="67677"/>
          <a:stretch/>
        </p:blipFill>
        <p:spPr>
          <a:xfrm>
            <a:off x="1009921" y="4165832"/>
            <a:ext cx="8623189" cy="242074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1C87CD-FD03-E94C-A8B4-83FA355EC904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916620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sheep sightings of 507 took place in the Yellowstone National Park</a:t>
            </a:r>
          </a:p>
          <a:p>
            <a:r>
              <a:rPr lang="en-US" dirty="0"/>
              <a:t>The least sheep sightings of 149 took place in the Great Smoky Mountains National Park </a:t>
            </a:r>
          </a:p>
          <a:p>
            <a:r>
              <a:rPr lang="en-US" dirty="0"/>
              <a:t>Conservationists therefore </a:t>
            </a:r>
            <a:r>
              <a:rPr lang="en-US" b="1" dirty="0"/>
              <a:t>best observe sheep in the Yellowstone National 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A4F0-DD24-C14D-B091-258F3956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Foot and Mouth Reduction Effort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1C87CD-FD03-E94C-A8B4-83FA355EC904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high number of sheep observations lends the Yellow Stone National Park as ideal for any disease control studies</a:t>
            </a:r>
          </a:p>
          <a:p>
            <a:r>
              <a:rPr lang="en-US" dirty="0"/>
              <a:t>In order to observe a 5% reduction of foot and mouth disease </a:t>
            </a:r>
            <a:r>
              <a:rPr lang="en-US" b="1" dirty="0"/>
              <a:t>510</a:t>
            </a:r>
            <a:r>
              <a:rPr lang="en-US" dirty="0"/>
              <a:t> </a:t>
            </a:r>
            <a:r>
              <a:rPr lang="en-US" b="1" dirty="0"/>
              <a:t> sheep have to be observed </a:t>
            </a:r>
            <a:r>
              <a:rPr lang="en-US" dirty="0"/>
              <a:t>in the Yellowstone National Park</a:t>
            </a:r>
          </a:p>
          <a:p>
            <a:r>
              <a:rPr lang="en-US" dirty="0"/>
              <a:t>This would take about </a:t>
            </a:r>
            <a:r>
              <a:rPr lang="en-US" b="1" dirty="0"/>
              <a:t>one week of observation </a:t>
            </a:r>
            <a:r>
              <a:rPr lang="en-US" dirty="0"/>
              <a:t>(or approximately two weeks in Bryce National Park)</a:t>
            </a:r>
          </a:p>
        </p:txBody>
      </p:sp>
    </p:spTree>
    <p:extLst>
      <p:ext uri="{BB962C8B-B14F-4D97-AF65-F5344CB8AC3E}">
        <p14:creationId xmlns:p14="http://schemas.microsoft.com/office/powerpoint/2010/main" val="3392981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246</TotalTime>
  <Words>542</Words>
  <Application>Microsoft Macintosh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Capstone Option 2 Project Biodiversity for the National Parks</vt:lpstr>
      <vt:lpstr>Content</vt:lpstr>
      <vt:lpstr>1. Description of species data</vt:lpstr>
      <vt:lpstr>1. Description of species data</vt:lpstr>
      <vt:lpstr>2. Significance calculations for endangered status between different species</vt:lpstr>
      <vt:lpstr>3. Recommendation to conservationists</vt:lpstr>
      <vt:lpstr>4. Description of sheep data from various national parks</vt:lpstr>
      <vt:lpstr>5. Foot and Mouth Reduction Effort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Option 2 Biodiversity for the National Parks</dc:title>
  <dc:creator>Alexander Brunner</dc:creator>
  <cp:lastModifiedBy>Alexander Brunner</cp:lastModifiedBy>
  <cp:revision>55</cp:revision>
  <cp:lastPrinted>2018-04-09T15:27:24Z</cp:lastPrinted>
  <dcterms:created xsi:type="dcterms:W3CDTF">2018-04-09T11:22:51Z</dcterms:created>
  <dcterms:modified xsi:type="dcterms:W3CDTF">2018-04-09T20:08:32Z</dcterms:modified>
</cp:coreProperties>
</file>