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21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31" r:id="rId19"/>
    <p:sldId id="411" r:id="rId20"/>
    <p:sldId id="412" r:id="rId21"/>
    <p:sldId id="413" r:id="rId22"/>
    <p:sldId id="414" r:id="rId23"/>
    <p:sldId id="415" r:id="rId24"/>
    <p:sldId id="416" r:id="rId25"/>
    <p:sldId id="422" r:id="rId26"/>
    <p:sldId id="417" r:id="rId27"/>
    <p:sldId id="423" r:id="rId28"/>
    <p:sldId id="418" r:id="rId29"/>
    <p:sldId id="424" r:id="rId30"/>
    <p:sldId id="419" r:id="rId31"/>
    <p:sldId id="425" r:id="rId32"/>
    <p:sldId id="420" r:id="rId33"/>
    <p:sldId id="426" r:id="rId34"/>
    <p:sldId id="427" r:id="rId35"/>
    <p:sldId id="428" r:id="rId36"/>
    <p:sldId id="429" r:id="rId37"/>
    <p:sldId id="430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Design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25127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8529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37159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 to the mandatory class (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42230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(Staff) to the mandatory class (Car).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65754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9962068" y="5474369"/>
            <a:ext cx="1058779" cy="594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7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2071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0859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3" name="Afrundet rektangulær billedforklaring 12"/>
          <p:cNvSpPr/>
          <p:nvPr/>
        </p:nvSpPr>
        <p:spPr>
          <a:xfrm>
            <a:off x="10702566" y="6042993"/>
            <a:ext cx="993181" cy="619627"/>
          </a:xfrm>
          <a:prstGeom prst="wedgeRoundRectCallout">
            <a:avLst>
              <a:gd name="adj1" fmla="val -79410"/>
              <a:gd name="adj2" fmla="val -7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2435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758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95057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Zero/One </a:t>
            </a:r>
            <a:r>
              <a:rPr lang="da-DK" smtClean="0"/>
              <a:t>to many </a:t>
            </a:r>
            <a:r>
              <a:rPr lang="da-DK" smtClean="0"/>
              <a:t>(0..1 </a:t>
            </a:r>
            <a:r>
              <a:rPr lang="da-DK" smtClean="0"/>
              <a:t>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The same as one-to-many…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…BUT we can then allow the just-added foreign key (</a:t>
            </a:r>
            <a:r>
              <a:rPr lang="da-DK" b="1" smtClean="0">
                <a:sym typeface="Wingdings" panose="05000000000000000000" pitchFamily="2" charset="2"/>
              </a:rPr>
              <a:t>store_id</a:t>
            </a:r>
            <a:r>
              <a:rPr lang="da-DK" smtClean="0">
                <a:sym typeface="Wingdings" panose="05000000000000000000" pitchFamily="2" charset="2"/>
              </a:rPr>
              <a:t>) to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  <a:endParaRPr lang="da-DK" b="1" i="1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5193" y="2772485"/>
            <a:ext cx="53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Afrundet rektangulær billedforklaring 11"/>
          <p:cNvSpPr/>
          <p:nvPr/>
        </p:nvSpPr>
        <p:spPr>
          <a:xfrm>
            <a:off x="10943198" y="3964619"/>
            <a:ext cx="993181" cy="619627"/>
          </a:xfrm>
          <a:prstGeom prst="wedgeRoundRectCallout">
            <a:avLst>
              <a:gd name="adj1" fmla="val -63661"/>
              <a:gd name="adj2" fmla="val 81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34981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10321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(Connolly &amp; Begg)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Fact-finding</a:t>
            </a:r>
            <a:r>
              <a:rPr lang="da-DK" smtClean="0"/>
              <a:t>: Collecting facts about systems, requirements and preferences. Done using various techniques like interviews, questionnaires, etc..</a:t>
            </a:r>
          </a:p>
          <a:p>
            <a:r>
              <a:rPr lang="da-DK" b="1" smtClean="0"/>
              <a:t>Entity-Relation (ER) modeling</a:t>
            </a:r>
            <a:r>
              <a:rPr lang="da-DK" smtClean="0"/>
              <a:t>: Capture most important </a:t>
            </a:r>
            <a:r>
              <a:rPr lang="da-DK" b="1" smtClean="0"/>
              <a:t>entities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ER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7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1209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90761"/>
              </p:ext>
            </p:extLst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/>
          </p:nvPr>
        </p:nvGraphicFramePr>
        <p:xfrm>
          <a:off x="7919904" y="564288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StaffHasTakenCourse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2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641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Requirement specification</a:t>
            </a:r>
            <a:r>
              <a:rPr lang="da-DK" smtClean="0"/>
              <a:t>: Collecting the requirements for the system, typically producing a sset of Use Cases</a:t>
            </a:r>
          </a:p>
          <a:p>
            <a:r>
              <a:rPr lang="da-DK" b="1" smtClean="0"/>
              <a:t>Domain modeling</a:t>
            </a:r>
            <a:r>
              <a:rPr lang="da-DK" smtClean="0"/>
              <a:t>: Capture most important </a:t>
            </a:r>
            <a:r>
              <a:rPr lang="da-DK" b="1" smtClean="0"/>
              <a:t>conceptual classes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8" name="Tabel 47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9" name="Tabel 48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6005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Checking the table design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tables using </a:t>
            </a:r>
            <a:r>
              <a:rPr lang="da-DK" b="1" smtClean="0"/>
              <a:t>normalisation</a:t>
            </a:r>
            <a:r>
              <a:rPr lang="da-DK" smtClean="0"/>
              <a:t>: are all tables in 3rd normal form?</a:t>
            </a:r>
          </a:p>
          <a:p>
            <a:r>
              <a:rPr lang="da-DK"/>
              <a:t>Check tables using </a:t>
            </a:r>
            <a:r>
              <a:rPr lang="da-DK" b="1" smtClean="0"/>
              <a:t>requirements </a:t>
            </a:r>
            <a:r>
              <a:rPr lang="da-DK" smtClean="0"/>
              <a:t>(user transactions): Can we perform all the actions needed to fulfill the requirements to the system?</a:t>
            </a:r>
          </a:p>
          <a:p>
            <a:r>
              <a:rPr lang="da-DK"/>
              <a:t>Check tables using </a:t>
            </a:r>
            <a:r>
              <a:rPr lang="da-DK" b="1" smtClean="0"/>
              <a:t>business rules: </a:t>
            </a:r>
            <a:r>
              <a:rPr lang="da-DK" smtClean="0"/>
              <a:t>Do the tables support business rules for data?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9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normalisation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that all tables are on 3rd normal form</a:t>
            </a:r>
          </a:p>
          <a:p>
            <a:r>
              <a:rPr lang="da-DK" smtClean="0"/>
              <a:t>If not, then</a:t>
            </a:r>
          </a:p>
          <a:p>
            <a:pPr lvl="1"/>
            <a:r>
              <a:rPr lang="da-DK" smtClean="0"/>
              <a:t>You may have found an error in the domain model (so fix it…)</a:t>
            </a:r>
            <a:endParaRPr lang="da-DK"/>
          </a:p>
          <a:p>
            <a:pPr lvl="1"/>
            <a:r>
              <a:rPr lang="da-DK"/>
              <a:t>You may have </a:t>
            </a:r>
            <a:r>
              <a:rPr lang="da-DK" smtClean="0"/>
              <a:t>introduced an </a:t>
            </a:r>
            <a:r>
              <a:rPr lang="da-DK"/>
              <a:t>error </a:t>
            </a:r>
            <a:r>
              <a:rPr lang="da-DK" smtClean="0"/>
              <a:t>when creating the tables from the </a:t>
            </a:r>
            <a:r>
              <a:rPr lang="da-DK"/>
              <a:t>domain model (so </a:t>
            </a:r>
            <a:r>
              <a:rPr lang="da-DK" smtClean="0"/>
              <a:t>do it again…)</a:t>
            </a:r>
          </a:p>
          <a:p>
            <a:r>
              <a:rPr lang="da-DK" smtClean="0"/>
              <a:t>Keep iterating until all tables are on 3rd normal form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5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requirements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I</a:t>
            </a:r>
            <a:r>
              <a:rPr lang="da-DK" smtClean="0"/>
              <a:t>s it – from a database perspective – possible to perform all actions needed?</a:t>
            </a:r>
          </a:p>
          <a:p>
            <a:r>
              <a:rPr lang="da-DK" smtClean="0"/>
              <a:t>Possible scenarios:</a:t>
            </a:r>
          </a:p>
          <a:p>
            <a:pPr lvl="1"/>
            <a:r>
              <a:rPr lang="da-DK" smtClean="0"/>
              <a:t>You need to create certain data… but there is no proper table(s) to store the data</a:t>
            </a:r>
          </a:p>
          <a:p>
            <a:pPr lvl="1"/>
            <a:r>
              <a:rPr lang="da-DK" smtClean="0"/>
              <a:t>You need to find certain data via a foreign key… but the table in question does not contain that key</a:t>
            </a:r>
          </a:p>
          <a:p>
            <a:pPr lvl="1"/>
            <a:r>
              <a:rPr lang="da-DK" smtClean="0"/>
              <a:t>…and so 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5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business rules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Various rules may apply to data, such as</a:t>
            </a:r>
          </a:p>
          <a:p>
            <a:pPr lvl="1"/>
            <a:r>
              <a:rPr lang="da-DK" smtClean="0"/>
              <a:t>Certain data may (or may not) be </a:t>
            </a:r>
            <a:r>
              <a:rPr lang="da-DK" b="1" i="1" smtClean="0"/>
              <a:t>null</a:t>
            </a:r>
          </a:p>
          <a:p>
            <a:pPr lvl="1"/>
            <a:r>
              <a:rPr lang="da-DK" smtClean="0"/>
              <a:t>Certain data may need to be within certain limits</a:t>
            </a:r>
          </a:p>
          <a:p>
            <a:pPr lvl="1"/>
            <a:r>
              <a:rPr lang="da-DK" smtClean="0"/>
              <a:t>If certain data is deleted, other dependent data should also be deleted</a:t>
            </a:r>
          </a:p>
          <a:p>
            <a:pPr lvl="1"/>
            <a:r>
              <a:rPr lang="da-DK" smtClean="0"/>
              <a:t>…and so on</a:t>
            </a:r>
          </a:p>
          <a:p>
            <a:r>
              <a:rPr lang="da-DK" smtClean="0"/>
              <a:t>Again, this will depend on where business rules are implemented (in database or e.g. in Model layer)</a:t>
            </a:r>
          </a:p>
        </p:txBody>
      </p:sp>
    </p:spTree>
    <p:extLst>
      <p:ext uri="{BB962C8B-B14F-4D97-AF65-F5344CB8AC3E}">
        <p14:creationId xmlns:p14="http://schemas.microsoft.com/office/powerpoint/2010/main" val="4259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 TIP: Free data models!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Connolly &amp; Begg have included a number of typical data models in their book!</a:t>
            </a:r>
          </a:p>
          <a:p>
            <a:r>
              <a:rPr lang="da-DK" smtClean="0"/>
              <a:t>Examples</a:t>
            </a:r>
          </a:p>
          <a:p>
            <a:pPr lvl="1"/>
            <a:r>
              <a:rPr lang="da-DK" smtClean="0"/>
              <a:t>Customer/Order</a:t>
            </a:r>
          </a:p>
          <a:p>
            <a:pPr lvl="1"/>
            <a:r>
              <a:rPr lang="da-DK" smtClean="0"/>
              <a:t>Course Management</a:t>
            </a:r>
          </a:p>
          <a:p>
            <a:pPr lvl="1"/>
            <a:r>
              <a:rPr lang="da-DK" smtClean="0"/>
              <a:t>Vehicle Rental</a:t>
            </a:r>
          </a:p>
          <a:p>
            <a:pPr lvl="1"/>
            <a:r>
              <a:rPr lang="da-DK" smtClean="0"/>
              <a:t>Library</a:t>
            </a:r>
          </a:p>
          <a:p>
            <a:pPr lvl="1"/>
            <a:r>
              <a:rPr lang="da-DK" smtClean="0"/>
              <a:t>Student Course Results</a:t>
            </a:r>
          </a:p>
          <a:p>
            <a:r>
              <a:rPr lang="da-DK" smtClean="0"/>
              <a:t>See </a:t>
            </a:r>
            <a:r>
              <a:rPr lang="da-DK" b="1" smtClean="0"/>
              <a:t>Appendix E</a:t>
            </a:r>
            <a:r>
              <a:rPr lang="da-DK" smtClean="0"/>
              <a:t> – definitely worth a look</a:t>
            </a:r>
          </a:p>
        </p:txBody>
      </p:sp>
    </p:spTree>
    <p:extLst>
      <p:ext uri="{BB962C8B-B14F-4D97-AF65-F5344CB8AC3E}">
        <p14:creationId xmlns:p14="http://schemas.microsoft.com/office/powerpoint/2010/main" val="2413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Requirement specification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Collecting the requirements for the system, typically producing a sset of Use Cases</a:t>
            </a:r>
          </a:p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Domain modeling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Capture most important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conceptual classes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real-world concept like Customer, Order, etc.) and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relations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4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05900" cy="4351338"/>
          </a:xfrm>
        </p:spPr>
        <p:txBody>
          <a:bodyPr/>
          <a:lstStyle/>
          <a:p>
            <a:r>
              <a:rPr lang="da-DK" smtClean="0"/>
              <a:t>Given a </a:t>
            </a:r>
            <a:r>
              <a:rPr lang="da-DK" b="1" smtClean="0"/>
              <a:t>Domain Model</a:t>
            </a:r>
            <a:r>
              <a:rPr lang="da-DK" smtClean="0"/>
              <a:t>, how do we create a corresponding set of </a:t>
            </a:r>
            <a:r>
              <a:rPr lang="da-DK" b="1" smtClean="0"/>
              <a:t>database tables</a:t>
            </a:r>
            <a:r>
              <a:rPr lang="da-DK" smtClean="0"/>
              <a:t>?</a:t>
            </a:r>
          </a:p>
          <a:p>
            <a:r>
              <a:rPr lang="da-DK" smtClean="0"/>
              <a:t>Follow well-defined rules for generating tables representing</a:t>
            </a:r>
          </a:p>
          <a:p>
            <a:pPr lvl="1"/>
            <a:r>
              <a:rPr lang="da-DK" smtClean="0"/>
              <a:t>Conceptual classes</a:t>
            </a:r>
          </a:p>
          <a:p>
            <a:pPr lvl="1"/>
            <a:r>
              <a:rPr lang="da-DK" smtClean="0"/>
              <a:t>Relations (with various multiplicities)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7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0774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(conceptual) </a:t>
            </a:r>
            <a:r>
              <a:rPr lang="da-DK" b="1" smtClean="0"/>
              <a:t>classes</a:t>
            </a:r>
          </a:p>
          <a:p>
            <a:pPr lvl="1"/>
            <a:r>
              <a:rPr lang="da-DK" smtClean="0"/>
              <a:t>For each class, create a table containing all simple (single-valued) attributes from the class. Each attribute will result in one column in the </a:t>
            </a:r>
            <a:r>
              <a:rPr lang="da-DK" smtClean="0"/>
              <a:t>table.</a:t>
            </a:r>
            <a:endParaRPr lang="da-DK" smtClean="0"/>
          </a:p>
          <a:p>
            <a:pPr lvl="1"/>
            <a:r>
              <a:rPr lang="da-DK" smtClean="0"/>
              <a:t>For composite attributes (e.g. </a:t>
            </a:r>
            <a:r>
              <a:rPr lang="da-DK" b="1"/>
              <a:t>a</a:t>
            </a:r>
            <a:r>
              <a:rPr lang="da-DK" b="1" smtClean="0"/>
              <a:t>ddress</a:t>
            </a:r>
            <a:r>
              <a:rPr lang="da-DK" smtClean="0"/>
              <a:t>), create single-valued columns for each element (e.g. </a:t>
            </a:r>
            <a:r>
              <a:rPr lang="da-DK" b="1"/>
              <a:t>s</a:t>
            </a:r>
            <a:r>
              <a:rPr lang="da-DK" b="1" smtClean="0"/>
              <a:t>treet</a:t>
            </a:r>
            <a:r>
              <a:rPr lang="da-DK" smtClean="0"/>
              <a:t>, </a:t>
            </a:r>
            <a:r>
              <a:rPr lang="da-DK" b="1"/>
              <a:t>c</a:t>
            </a:r>
            <a:r>
              <a:rPr lang="da-DK" b="1" smtClean="0"/>
              <a:t>ity</a:t>
            </a:r>
            <a:r>
              <a:rPr lang="da-DK" smtClean="0"/>
              <a:t>, </a:t>
            </a:r>
            <a:r>
              <a:rPr lang="da-DK" b="1" smtClean="0"/>
              <a:t>zip_code</a:t>
            </a:r>
            <a:r>
              <a:rPr lang="da-DK" smtClean="0"/>
              <a:t>, </a:t>
            </a:r>
            <a:r>
              <a:rPr lang="da-DK" smtClean="0"/>
              <a:t>etc</a:t>
            </a:r>
            <a:r>
              <a:rPr lang="da-DK" smtClean="0"/>
              <a:t>.).</a:t>
            </a:r>
            <a:endParaRPr lang="da-DK" smtClean="0"/>
          </a:p>
          <a:p>
            <a:pPr lvl="1"/>
            <a:r>
              <a:rPr lang="da-DK" smtClean="0"/>
              <a:t>Identify column(s) which will act as the primary </a:t>
            </a:r>
            <a:r>
              <a:rPr lang="da-DK" smtClean="0"/>
              <a:t>key. Alternatively, add a </a:t>
            </a:r>
            <a:r>
              <a:rPr lang="da-DK" u="sng" smtClean="0"/>
              <a:t>new</a:t>
            </a:r>
            <a:r>
              <a:rPr lang="da-DK" smtClean="0"/>
              <a:t> column (e.g. named </a:t>
            </a:r>
            <a:r>
              <a:rPr lang="da-DK" b="1" smtClean="0"/>
              <a:t>id</a:t>
            </a:r>
            <a:r>
              <a:rPr lang="da-DK" smtClean="0"/>
              <a:t>), which will be the primary key.</a:t>
            </a:r>
            <a:endParaRPr lang="da-DK" smtClean="0"/>
          </a:p>
          <a:p>
            <a:pPr lvl="1"/>
            <a:r>
              <a:rPr lang="da-DK" b="1" smtClean="0"/>
              <a:t>NB</a:t>
            </a:r>
            <a:r>
              <a:rPr lang="da-DK" smtClean="0"/>
              <a:t>: This step will </a:t>
            </a:r>
            <a:r>
              <a:rPr lang="da-DK" u="sng" smtClean="0"/>
              <a:t>not</a:t>
            </a:r>
            <a:r>
              <a:rPr lang="da-DK" smtClean="0"/>
              <a:t> always produce the complete set of columns in a table. Some columns may be added later when considering relations.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13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forbindelse 15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3" name="Lige forbindelse 2"/>
          <p:cNvCxnSpPr>
            <a:stCxn id="9" idx="2"/>
            <a:endCxn id="5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9" idx="3"/>
            <a:endCxn id="11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forbindelse 12"/>
          <p:cNvCxnSpPr>
            <a:stCxn id="10" idx="0"/>
            <a:endCxn id="11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sp>
        <p:nvSpPr>
          <p:cNvPr id="21" name="Tekstfelt 20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2" name="Tekstfelt 21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23" name="Tekstfelt 22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0" name="Tekstfelt 29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1" name="Tekstfelt 30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143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1819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35186"/>
              </p:ext>
            </p:extLst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27463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36582"/>
              </p:ext>
            </p:extLst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20100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</a:t>
            </a:r>
            <a:r>
              <a:rPr lang="da-DK" b="1" smtClean="0"/>
              <a:t>relations</a:t>
            </a:r>
          </a:p>
          <a:p>
            <a:r>
              <a:rPr lang="da-DK" smtClean="0"/>
              <a:t>This is the hard part </a:t>
            </a:r>
            <a:r>
              <a:rPr lang="da-DK" smtClean="0">
                <a:sym typeface="Wingdings" panose="05000000000000000000" pitchFamily="2" charset="2"/>
              </a:rPr>
              <a:t>. Several cases: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One-to-one, </a:t>
            </a:r>
            <a:r>
              <a:rPr lang="da-DK">
                <a:sym typeface="Wingdings" panose="05000000000000000000" pitchFamily="2" charset="2"/>
              </a:rPr>
              <a:t>both mandatory</a:t>
            </a:r>
            <a:r>
              <a:rPr lang="da-DK" smtClean="0">
                <a:sym typeface="Wingdings" panose="05000000000000000000" pitchFamily="2" charset="2"/>
              </a:rPr>
              <a:t>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</a:t>
            </a:r>
            <a:r>
              <a:rPr lang="da-DK" smtClean="0">
                <a:sym typeface="Wingdings" panose="05000000000000000000" pitchFamily="2" charset="2"/>
              </a:rPr>
              <a:t>one mandatory </a:t>
            </a:r>
            <a:r>
              <a:rPr lang="da-DK">
                <a:sym typeface="Wingdings" panose="05000000000000000000" pitchFamily="2" charset="2"/>
              </a:rPr>
              <a:t>(1 : </a:t>
            </a:r>
            <a:r>
              <a:rPr lang="da-DK" smtClean="0">
                <a:sym typeface="Wingdings" panose="05000000000000000000" pitchFamily="2" charset="2"/>
              </a:rPr>
              <a:t>0..1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</a:t>
            </a:r>
            <a:r>
              <a:rPr lang="da-DK" smtClean="0">
                <a:sym typeface="Wingdings" panose="05000000000000000000" pitchFamily="2" charset="2"/>
              </a:rPr>
              <a:t>optional (0..1 </a:t>
            </a:r>
            <a:r>
              <a:rPr lang="da-DK">
                <a:sym typeface="Wingdings" panose="05000000000000000000" pitchFamily="2" charset="2"/>
              </a:rPr>
              <a:t>: 1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Many-to-many (0..* : 0..*)</a:t>
            </a:r>
          </a:p>
        </p:txBody>
      </p:sp>
    </p:spTree>
    <p:extLst>
      <p:ext uri="{BB962C8B-B14F-4D97-AF65-F5344CB8AC3E}">
        <p14:creationId xmlns:p14="http://schemas.microsoft.com/office/powerpoint/2010/main" val="1450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2954</Words>
  <Application>Microsoft Office PowerPoint</Application>
  <PresentationFormat>Widescreen</PresentationFormat>
  <Paragraphs>981</Paragraphs>
  <Slides>37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Office-tema</vt:lpstr>
      <vt:lpstr>Databases  Design</vt:lpstr>
      <vt:lpstr>Database Design Process (Connolly &amp; Begg)</vt:lpstr>
      <vt:lpstr>Database Design Process (SWD/SWC)</vt:lpstr>
      <vt:lpstr>Database Design Process (SWD/SWC)</vt:lpstr>
      <vt:lpstr>Creating Tables from a Domain Model</vt:lpstr>
      <vt:lpstr>Creating Tables from a Domain Model</vt:lpstr>
      <vt:lpstr>PowerPoint-præsentation</vt:lpstr>
      <vt:lpstr>PowerPoint-præsentation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Checking the table design</vt:lpstr>
      <vt:lpstr>Check tables using normalisation</vt:lpstr>
      <vt:lpstr>Check tables using requirements</vt:lpstr>
      <vt:lpstr>Check tables using business rules</vt:lpstr>
      <vt:lpstr>PRO TIP: Free data models!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114</cp:revision>
  <dcterms:created xsi:type="dcterms:W3CDTF">2017-09-05T14:00:27Z</dcterms:created>
  <dcterms:modified xsi:type="dcterms:W3CDTF">2018-09-28T11:38:17Z</dcterms:modified>
</cp:coreProperties>
</file>