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3" r:id="rId3"/>
    <p:sldId id="414" r:id="rId4"/>
    <p:sldId id="415" r:id="rId5"/>
    <p:sldId id="418" r:id="rId6"/>
    <p:sldId id="416" r:id="rId7"/>
    <p:sldId id="530" r:id="rId8"/>
    <p:sldId id="531" r:id="rId9"/>
    <p:sldId id="532" r:id="rId10"/>
    <p:sldId id="533" r:id="rId11"/>
    <p:sldId id="422" r:id="rId12"/>
    <p:sldId id="425" r:id="rId13"/>
    <p:sldId id="426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439" r:id="rId28"/>
    <p:sldId id="440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450" r:id="rId38"/>
    <p:sldId id="555" r:id="rId39"/>
    <p:sldId id="452" r:id="rId40"/>
    <p:sldId id="453" r:id="rId41"/>
    <p:sldId id="556" r:id="rId42"/>
    <p:sldId id="454" r:id="rId43"/>
    <p:sldId id="457" r:id="rId44"/>
    <p:sldId id="458" r:id="rId45"/>
    <p:sldId id="557" r:id="rId46"/>
    <p:sldId id="558" r:id="rId47"/>
    <p:sldId id="559" r:id="rId48"/>
    <p:sldId id="464" r:id="rId49"/>
    <p:sldId id="465" r:id="rId50"/>
    <p:sldId id="560" r:id="rId51"/>
    <p:sldId id="561" r:id="rId52"/>
    <p:sldId id="562" r:id="rId53"/>
    <p:sldId id="469" r:id="rId54"/>
    <p:sldId id="563" r:id="rId55"/>
    <p:sldId id="471" r:id="rId5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smtClean="0"/>
              <a:t>Queries (single table)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prod_year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64999"/>
              </p:ext>
            </p:extLst>
          </p:nvPr>
        </p:nvGraphicFramePr>
        <p:xfrm>
          <a:off x="914398" y="473021"/>
          <a:ext cx="343131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[column list]</a:t>
            </a:r>
          </a:p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[table name]</a:t>
            </a:r>
          </a:p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WHERE</a:t>
            </a:r>
            <a:r>
              <a:rPr lang="da-DK" sz="4800" b="1" smtClean="0"/>
              <a:t> [condition]</a:t>
            </a:r>
            <a:endParaRPr lang="da-DK" sz="4800" b="1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7017172" y="535093"/>
            <a:ext cx="3346027" cy="1354667"/>
          </a:xfrm>
          <a:prstGeom prst="wedgeRoundRectCallout">
            <a:avLst>
              <a:gd name="adj1" fmla="val -77716"/>
              <a:gd name="adj2" fmla="val 66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Which </a:t>
            </a:r>
            <a:r>
              <a:rPr lang="da-DK" sz="3200" b="1" smtClean="0"/>
              <a:t>columns</a:t>
            </a:r>
            <a:r>
              <a:rPr lang="da-DK" sz="3200" smtClean="0"/>
              <a:t> do I want…</a:t>
            </a:r>
            <a:endParaRPr lang="da-DK" sz="3200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7521206" y="2140838"/>
            <a:ext cx="3346027" cy="1354667"/>
          </a:xfrm>
          <a:prstGeom prst="wedgeRoundRectCallout">
            <a:avLst>
              <a:gd name="adj1" fmla="val -92054"/>
              <a:gd name="adj2" fmla="val 87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…from this </a:t>
            </a:r>
            <a:r>
              <a:rPr lang="da-DK" sz="3200" b="1" smtClean="0"/>
              <a:t>table</a:t>
            </a:r>
            <a:r>
              <a:rPr lang="da-DK" sz="3200" smtClean="0"/>
              <a:t>…</a:t>
            </a:r>
            <a:endParaRPr lang="da-DK" sz="3200"/>
          </a:p>
        </p:txBody>
      </p:sp>
      <p:sp>
        <p:nvSpPr>
          <p:cNvPr id="6" name="Afrundet rektangulær billedforklaring 5"/>
          <p:cNvSpPr/>
          <p:nvPr/>
        </p:nvSpPr>
        <p:spPr>
          <a:xfrm>
            <a:off x="7432974" y="3875391"/>
            <a:ext cx="3346027" cy="1354667"/>
          </a:xfrm>
          <a:prstGeom prst="wedgeRoundRectCallout">
            <a:avLst>
              <a:gd name="adj1" fmla="val -99246"/>
              <a:gd name="adj2" fmla="val -51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…that fulfill this </a:t>
            </a:r>
            <a:r>
              <a:rPr lang="da-DK" sz="3200" b="1" smtClean="0"/>
              <a:t>condition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8828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 smtClean="0"/>
              <a:t>The condition is a </a:t>
            </a:r>
            <a:r>
              <a:rPr lang="da-DK" sz="3200" b="1" smtClean="0"/>
              <a:t>logical condition</a:t>
            </a:r>
            <a:r>
              <a:rPr lang="da-DK" sz="3200" smtClean="0"/>
              <a:t>, which can be either </a:t>
            </a:r>
            <a:r>
              <a:rPr lang="da-DK" sz="3200" b="1" smtClean="0"/>
              <a:t>true</a:t>
            </a:r>
            <a:r>
              <a:rPr lang="da-DK" sz="3200" smtClean="0"/>
              <a:t> or </a:t>
            </a:r>
            <a:r>
              <a:rPr lang="da-DK" sz="3200" b="1" smtClean="0"/>
              <a:t>false</a:t>
            </a:r>
          </a:p>
          <a:p>
            <a:pPr lvl="0"/>
            <a:r>
              <a:rPr lang="da-DK" sz="3200" smtClean="0"/>
              <a:t>Is a condition relating to the </a:t>
            </a:r>
            <a:r>
              <a:rPr lang="da-DK" sz="3200" u="sng" smtClean="0"/>
              <a:t>rows</a:t>
            </a:r>
            <a:r>
              <a:rPr lang="da-DK" sz="3200" smtClean="0"/>
              <a:t> in the tables</a:t>
            </a:r>
          </a:p>
          <a:p>
            <a:pPr lvl="0"/>
            <a:r>
              <a:rPr lang="da-DK" sz="3200" smtClean="0"/>
              <a:t>Condition is expressed as constraints on the </a:t>
            </a:r>
            <a:r>
              <a:rPr lang="da-DK" sz="3200" u="sng" smtClean="0"/>
              <a:t>columns</a:t>
            </a:r>
            <a:r>
              <a:rPr lang="da-DK" sz="3200" smtClean="0"/>
              <a:t> of the table</a:t>
            </a:r>
          </a:p>
          <a:p>
            <a:pPr lvl="0"/>
            <a:r>
              <a:rPr lang="da-DK" sz="3200" smtClean="0"/>
              <a:t>Will ”filter out” some of the rows in the table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2115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176712" cy="4351338"/>
          </a:xfrm>
        </p:spPr>
        <p:txBody>
          <a:bodyPr/>
          <a:lstStyle/>
          <a:p>
            <a:pPr lvl="0"/>
            <a:r>
              <a:rPr lang="da-DK" sz="3200" smtClean="0"/>
              <a:t>Types of conditions</a:t>
            </a:r>
          </a:p>
          <a:p>
            <a:pPr lvl="1"/>
            <a:r>
              <a:rPr lang="da-DK" sz="2800" b="1" smtClean="0"/>
              <a:t>Comparison</a:t>
            </a:r>
            <a:r>
              <a:rPr lang="da-DK" sz="2800" smtClean="0"/>
              <a:t> (&lt;, &gt;, =). </a:t>
            </a:r>
            <a:r>
              <a:rPr lang="da-DK" sz="2800" smtClean="0">
                <a:solidFill>
                  <a:srgbClr val="FF0000"/>
                </a:solidFill>
              </a:rPr>
              <a:t>NB</a:t>
            </a:r>
            <a:r>
              <a:rPr lang="da-DK" sz="2800" smtClean="0"/>
              <a:t>: Here we </a:t>
            </a:r>
            <a:r>
              <a:rPr lang="da-DK" sz="2800" u="sng" smtClean="0"/>
              <a:t>do</a:t>
            </a:r>
            <a:r>
              <a:rPr lang="da-DK" sz="2800" smtClean="0"/>
              <a:t> use single-equal (=)</a:t>
            </a:r>
          </a:p>
          <a:p>
            <a:pPr lvl="1"/>
            <a:r>
              <a:rPr lang="da-DK" sz="2800" b="1" smtClean="0"/>
              <a:t>Range</a:t>
            </a:r>
            <a:r>
              <a:rPr lang="da-DK" sz="2800" smtClean="0"/>
              <a:t> (&lt; </a:t>
            </a:r>
            <a:r>
              <a:rPr lang="da-DK" sz="2800" b="1" smtClean="0">
                <a:solidFill>
                  <a:srgbClr val="0070C0"/>
                </a:solidFill>
              </a:rPr>
              <a:t>AND</a:t>
            </a:r>
            <a:r>
              <a:rPr lang="da-DK" sz="2800" smtClean="0"/>
              <a:t> &gt;, </a:t>
            </a:r>
            <a:r>
              <a:rPr lang="da-DK" sz="2800" b="1" smtClean="0">
                <a:solidFill>
                  <a:srgbClr val="0070C0"/>
                </a:solidFill>
              </a:rPr>
              <a:t>BETWEEN</a:t>
            </a:r>
            <a:r>
              <a:rPr lang="da-DK" sz="2800" smtClean="0"/>
              <a:t>)</a:t>
            </a:r>
          </a:p>
          <a:p>
            <a:pPr lvl="1"/>
            <a:r>
              <a:rPr lang="da-DK" sz="2800" b="1" smtClean="0"/>
              <a:t>Set membership </a:t>
            </a:r>
            <a:r>
              <a:rPr lang="da-DK" sz="2800" smtClean="0"/>
              <a:t>(</a:t>
            </a:r>
            <a:r>
              <a:rPr lang="da-DK" sz="2800" b="1">
                <a:solidFill>
                  <a:srgbClr val="0070C0"/>
                </a:solidFill>
              </a:rPr>
              <a:t>IN</a:t>
            </a:r>
            <a:r>
              <a:rPr lang="da-DK" sz="2800" smtClean="0"/>
              <a:t>)</a:t>
            </a:r>
          </a:p>
          <a:p>
            <a:pPr lvl="1"/>
            <a:r>
              <a:rPr lang="da-DK" sz="2800" b="1" smtClean="0"/>
              <a:t>Pattern matching </a:t>
            </a:r>
            <a:r>
              <a:rPr lang="da-DK" sz="2800" smtClean="0"/>
              <a:t>(</a:t>
            </a:r>
            <a:r>
              <a:rPr lang="da-DK" sz="2800" b="1" smtClean="0">
                <a:solidFill>
                  <a:srgbClr val="0070C0"/>
                </a:solidFill>
              </a:rPr>
              <a:t>LIKE</a:t>
            </a:r>
            <a:r>
              <a:rPr lang="da-DK" sz="2800" smtClean="0"/>
              <a:t>), for strings</a:t>
            </a:r>
          </a:p>
          <a:p>
            <a:pPr lvl="1"/>
            <a:r>
              <a:rPr lang="da-DK" sz="2800" b="1" smtClean="0"/>
              <a:t>Null check </a:t>
            </a:r>
            <a:r>
              <a:rPr lang="da-DK" sz="2800" smtClean="0"/>
              <a:t>(</a:t>
            </a:r>
            <a:r>
              <a:rPr lang="da-DK" sz="2800" b="1" smtClean="0">
                <a:solidFill>
                  <a:srgbClr val="0070C0"/>
                </a:solidFill>
              </a:rPr>
              <a:t>IS NULL</a:t>
            </a:r>
            <a:r>
              <a:rPr lang="da-DK" sz="2800" smtClean="0"/>
              <a:t>)</a:t>
            </a:r>
          </a:p>
          <a:p>
            <a:r>
              <a:rPr lang="da-DK" sz="3200" smtClean="0"/>
              <a:t>Can prefix many of these with </a:t>
            </a:r>
            <a:r>
              <a:rPr lang="da-DK" sz="3200" b="1" smtClean="0">
                <a:solidFill>
                  <a:srgbClr val="0070C0"/>
                </a:solidFill>
              </a:rPr>
              <a:t>NOT</a:t>
            </a:r>
            <a:endParaRPr lang="da-DK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8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 smtClean="0"/>
              <a:t> prod_year &lt; 1990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2970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prod_year &lt; 1990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47302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4" name="Bølget fane 3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340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4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</a:t>
            </a:r>
            <a:r>
              <a:rPr lang="da-DK" sz="4800" b="1"/>
              <a:t>title, prod_year, genre</a:t>
            </a:r>
            <a:endParaRPr lang="da-DK" sz="4800" b="1" smtClean="0"/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/>
              <a:t>WHERE prod_year &lt; 1990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0426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prod_year,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prod_year &lt; 1990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1738"/>
              </p:ext>
            </p:extLst>
          </p:nvPr>
        </p:nvGraphicFramePr>
        <p:xfrm>
          <a:off x="914398" y="473021"/>
          <a:ext cx="5146965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</a:tblGrid>
              <a:tr h="270958">
                <a:tc gridSpan="3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4" name="Bølget fane 3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7772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912813" y="1666240"/>
            <a:ext cx="2255520" cy="2824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Movie</a:t>
            </a:r>
          </a:p>
          <a:p>
            <a:r>
              <a:rPr lang="da-DK" smtClean="0"/>
              <a:t>  movie_id</a:t>
            </a:r>
          </a:p>
          <a:p>
            <a:r>
              <a:rPr lang="da-DK"/>
              <a:t> </a:t>
            </a:r>
            <a:r>
              <a:rPr lang="da-DK" smtClean="0"/>
              <a:t> title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prod_year</a:t>
            </a:r>
          </a:p>
          <a:p>
            <a:r>
              <a:rPr lang="da-DK"/>
              <a:t> </a:t>
            </a:r>
            <a:r>
              <a:rPr lang="da-DK" smtClean="0"/>
              <a:t> genre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7751129" y="1673013"/>
            <a:ext cx="2255520" cy="2824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Actor</a:t>
            </a:r>
          </a:p>
          <a:p>
            <a:r>
              <a:rPr lang="da-DK" smtClean="0"/>
              <a:t>  actor_id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birth_year</a:t>
            </a:r>
          </a:p>
          <a:p>
            <a:r>
              <a:rPr lang="da-DK"/>
              <a:t> </a:t>
            </a:r>
            <a:r>
              <a:rPr lang="da-DK" smtClean="0"/>
              <a:t> alive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4331971" y="1666240"/>
            <a:ext cx="2255520" cy="282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Casting</a:t>
            </a:r>
          </a:p>
          <a:p>
            <a:r>
              <a:rPr lang="da-DK" smtClean="0"/>
              <a:t>  actor_id</a:t>
            </a:r>
          </a:p>
          <a:p>
            <a:r>
              <a:rPr lang="da-DK"/>
              <a:t> </a:t>
            </a:r>
            <a:r>
              <a:rPr lang="da-DK" smtClean="0"/>
              <a:t> movie_id</a:t>
            </a:r>
            <a:endParaRPr lang="da-DK"/>
          </a:p>
        </p:txBody>
      </p:sp>
      <p:sp>
        <p:nvSpPr>
          <p:cNvPr id="12" name="Afrundet rektangel 11"/>
          <p:cNvSpPr/>
          <p:nvPr/>
        </p:nvSpPr>
        <p:spPr>
          <a:xfrm>
            <a:off x="236379" y="1058333"/>
            <a:ext cx="3608387" cy="405384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39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</a:t>
            </a:r>
            <a:r>
              <a:rPr lang="da-DK" sz="4000" b="1"/>
              <a:t>title, prod_year, genre</a:t>
            </a:r>
            <a:endParaRPr lang="da-DK" sz="4000" b="1" smtClean="0"/>
          </a:p>
          <a:p>
            <a:pPr marL="0" indent="0">
              <a:spcBef>
                <a:spcPts val="600"/>
              </a:spcBef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 smtClean="0">
                <a:solidFill>
                  <a:srgbClr val="0070C0"/>
                </a:solidFill>
              </a:rPr>
              <a:t>WHERE </a:t>
            </a:r>
            <a:r>
              <a:rPr lang="da-DK" sz="4000" b="1" smtClean="0"/>
              <a:t>prod_year </a:t>
            </a:r>
            <a:r>
              <a:rPr lang="da-DK" sz="4000" b="1">
                <a:solidFill>
                  <a:srgbClr val="0070C0"/>
                </a:solidFill>
              </a:rPr>
              <a:t>BETWEEN</a:t>
            </a:r>
            <a:r>
              <a:rPr lang="da-DK" sz="4000" b="1"/>
              <a:t> 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Range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39805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title, prod_year,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prod_year </a:t>
            </a:r>
            <a:r>
              <a:rPr lang="da-DK" sz="4000" b="1">
                <a:solidFill>
                  <a:srgbClr val="0070C0"/>
                </a:solidFill>
              </a:rPr>
              <a:t>BETWEEN</a:t>
            </a:r>
            <a:r>
              <a:rPr lang="da-DK" sz="4000" b="1"/>
              <a:t> 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42444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Range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88293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4036595"/>
            <a:ext cx="10952747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title, prod_year,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prod_year </a:t>
            </a:r>
            <a:r>
              <a:rPr lang="da-DK" sz="4000" b="1">
                <a:solidFill>
                  <a:srgbClr val="0070C0"/>
                </a:solidFill>
              </a:rPr>
              <a:t>NOT</a:t>
            </a:r>
            <a:r>
              <a:rPr lang="da-DK" sz="4000" b="1" smtClean="0"/>
              <a:t> </a:t>
            </a:r>
            <a:r>
              <a:rPr lang="da-DK" sz="4000" b="1" smtClean="0">
                <a:solidFill>
                  <a:srgbClr val="0070C0"/>
                </a:solidFill>
              </a:rPr>
              <a:t>BETWEEN</a:t>
            </a:r>
            <a:r>
              <a:rPr lang="da-DK" sz="4000" b="1" smtClean="0"/>
              <a:t> </a:t>
            </a:r>
            <a:r>
              <a:rPr lang="da-DK" sz="4000" b="1"/>
              <a:t>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15985"/>
              </p:ext>
            </p:extLst>
          </p:nvPr>
        </p:nvGraphicFramePr>
        <p:xfrm>
          <a:off x="914398" y="473021"/>
          <a:ext cx="1029393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149538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Range</a:t>
            </a:r>
            <a:endParaRPr lang="da-DK" sz="3200" i="1"/>
          </a:p>
        </p:txBody>
      </p:sp>
      <p:sp>
        <p:nvSpPr>
          <p:cNvPr id="7" name="Ellipse 6"/>
          <p:cNvSpPr/>
          <p:nvPr/>
        </p:nvSpPr>
        <p:spPr>
          <a:xfrm>
            <a:off x="4758489" y="5139153"/>
            <a:ext cx="1239253" cy="8903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genre </a:t>
            </a:r>
            <a:r>
              <a:rPr lang="da-DK" sz="4000" b="1">
                <a:solidFill>
                  <a:srgbClr val="0070C0"/>
                </a:solidFill>
              </a:rPr>
              <a:t>IN</a:t>
            </a:r>
            <a:r>
              <a:rPr lang="da-DK" sz="4000" b="1"/>
              <a:t> (‘Action’, ‘Drama’)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Set membership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8629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genre </a:t>
            </a:r>
            <a:r>
              <a:rPr lang="da-DK" sz="4000" b="1">
                <a:solidFill>
                  <a:srgbClr val="0070C0"/>
                </a:solidFill>
              </a:rPr>
              <a:t>IN</a:t>
            </a:r>
            <a:r>
              <a:rPr lang="da-DK" sz="4000" b="1"/>
              <a:t> (‘Action’, ‘Drama’)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99340"/>
              </p:ext>
            </p:extLst>
          </p:nvPr>
        </p:nvGraphicFramePr>
        <p:xfrm>
          <a:off x="914398" y="473021"/>
          <a:ext cx="1029393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Set membership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3478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799096" cy="4351338"/>
          </a:xfrm>
        </p:spPr>
        <p:txBody>
          <a:bodyPr/>
          <a:lstStyle/>
          <a:p>
            <a:pPr lvl="0"/>
            <a:r>
              <a:rPr lang="da-DK" sz="3200" smtClean="0"/>
              <a:t>For colums containing string values, we can define queries using pattern matching</a:t>
            </a:r>
          </a:p>
          <a:p>
            <a:pPr lvl="0"/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smtClean="0"/>
              <a:t> name </a:t>
            </a:r>
            <a:r>
              <a:rPr lang="da-DK" sz="3200" b="1" smtClean="0">
                <a:solidFill>
                  <a:srgbClr val="0070C0"/>
                </a:solidFill>
              </a:rPr>
              <a:t>LIKE</a:t>
            </a:r>
            <a:r>
              <a:rPr lang="da-DK" sz="3200" smtClean="0"/>
              <a:t> [pattern] </a:t>
            </a:r>
          </a:p>
          <a:p>
            <a:pPr lvl="0"/>
            <a:r>
              <a:rPr lang="da-DK" sz="3200" smtClean="0"/>
              <a:t>Patterns can be defined using</a:t>
            </a:r>
          </a:p>
          <a:p>
            <a:pPr lvl="1"/>
            <a:r>
              <a:rPr lang="da-DK" sz="2800" b="1" smtClean="0"/>
              <a:t>% (wildcard)</a:t>
            </a:r>
            <a:r>
              <a:rPr lang="da-DK" sz="2800" smtClean="0"/>
              <a:t>: any sequence of characters, including the empty string</a:t>
            </a:r>
          </a:p>
          <a:p>
            <a:pPr lvl="1"/>
            <a:r>
              <a:rPr lang="da-DK" sz="2800" b="1" smtClean="0"/>
              <a:t>_</a:t>
            </a:r>
            <a:r>
              <a:rPr lang="da-DK" sz="2800" smtClean="0"/>
              <a:t>: any single character</a:t>
            </a:r>
          </a:p>
          <a:p>
            <a:pPr lvl="1"/>
            <a:r>
              <a:rPr lang="da-DK" sz="2800" smtClean="0"/>
              <a:t>Combinations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169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 – pattern matching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9155"/>
              </p:ext>
            </p:extLst>
          </p:nvPr>
        </p:nvGraphicFramePr>
        <p:xfrm>
          <a:off x="838200" y="1690688"/>
          <a:ext cx="8128000" cy="38770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8826">
                  <a:extLst>
                    <a:ext uri="{9D8B030D-6E8A-4147-A177-3AD203B41FA5}">
                      <a16:colId xmlns:a16="http://schemas.microsoft.com/office/drawing/2014/main" val="2357998531"/>
                    </a:ext>
                  </a:extLst>
                </a:gridCol>
                <a:gridCol w="6289174">
                  <a:extLst>
                    <a:ext uri="{9D8B030D-6E8A-4147-A177-3AD203B41FA5}">
                      <a16:colId xmlns:a16="http://schemas.microsoft.com/office/drawing/2014/main" val="284008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200" smtClean="0"/>
                        <a:t>Pattern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3200" smtClean="0"/>
                        <a:t>Meaning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5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‘s%’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starting with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(‘super’, ‘s’, ‘s123’, ‘s   123’)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1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‘s_ _ _’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starting with ‘s’, of length exactly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(‘such’, ‘s123’, ‘ssss’, ‘s  1’)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ending with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(‘Spurs’, ‘s’, ‘123s’, ‘   s’, ‘1 2s’)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‘%s%’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containing an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(‘Spurs’, ‘s’, ‘basin’, ‘   s  ’, ‘12s34’)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8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‘%s_ _ _%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You tell me…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0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51311"/>
              </p:ext>
            </p:extLst>
          </p:nvPr>
        </p:nvGraphicFramePr>
        <p:xfrm>
          <a:off x="914398" y="473020"/>
          <a:ext cx="10293930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6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Movie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movie_id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title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country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prod_year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genre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oscars_won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‘H%’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21001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‘H%’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06461"/>
              </p:ext>
            </p:extLst>
          </p:nvPr>
        </p:nvGraphicFramePr>
        <p:xfrm>
          <a:off x="914398" y="473021"/>
          <a:ext cx="1029393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308464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‘_ _ _ _’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35438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‘_ _ _ _’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98998"/>
              </p:ext>
            </p:extLst>
          </p:nvPr>
        </p:nvGraphicFramePr>
        <p:xfrm>
          <a:off x="914398" y="473021"/>
          <a:ext cx="1029393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69285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5356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9653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40949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2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country </a:t>
            </a:r>
            <a:r>
              <a:rPr lang="da-DK" sz="4000" b="1">
                <a:solidFill>
                  <a:srgbClr val="0070C0"/>
                </a:solidFill>
              </a:rPr>
              <a:t>IS NULL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71885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Null check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52556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country </a:t>
            </a:r>
            <a:r>
              <a:rPr lang="da-DK" sz="4000" b="1">
                <a:solidFill>
                  <a:srgbClr val="0070C0"/>
                </a:solidFill>
              </a:rPr>
              <a:t>IS NULL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72577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69285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262220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calculation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14775" cy="4351338"/>
          </a:xfrm>
        </p:spPr>
        <p:txBody>
          <a:bodyPr/>
          <a:lstStyle/>
          <a:p>
            <a:pPr lvl="0"/>
            <a:r>
              <a:rPr lang="da-DK" sz="3200" smtClean="0"/>
              <a:t>Recall that SQL is (formally) a transformation language</a:t>
            </a:r>
          </a:p>
          <a:p>
            <a:pPr lvl="0"/>
            <a:r>
              <a:rPr lang="da-DK" sz="3200" smtClean="0"/>
              <a:t>Transformation can be done at single-column level, or for a collection of column values</a:t>
            </a:r>
          </a:p>
          <a:p>
            <a:pPr lvl="0"/>
            <a:r>
              <a:rPr lang="da-DK" sz="3200" smtClean="0"/>
              <a:t>A number of built-in </a:t>
            </a:r>
            <a:r>
              <a:rPr lang="da-DK" sz="3200" b="1" smtClean="0"/>
              <a:t>aggregate functions</a:t>
            </a:r>
            <a:r>
              <a:rPr lang="da-DK" sz="3200" smtClean="0"/>
              <a:t> are available in SQL</a:t>
            </a:r>
          </a:p>
          <a:p>
            <a:pPr lvl="0"/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7384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5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198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title, (prod_year – 1900)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 smtClean="0"/>
              <a:t> short_year</a:t>
            </a:r>
          </a:p>
          <a:p>
            <a:pPr marL="0" indent="0"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</p:txBody>
      </p:sp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[column list]</a:t>
            </a:r>
          </a:p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[table name]</a:t>
            </a:r>
            <a:endParaRPr lang="da-DK" sz="4800" b="1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7017172" y="535093"/>
            <a:ext cx="3346027" cy="1354667"/>
          </a:xfrm>
          <a:prstGeom prst="wedgeRoundRectCallout">
            <a:avLst>
              <a:gd name="adj1" fmla="val -77716"/>
              <a:gd name="adj2" fmla="val 66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Which </a:t>
            </a:r>
            <a:r>
              <a:rPr lang="da-DK" sz="3200" b="1" smtClean="0"/>
              <a:t>columns</a:t>
            </a:r>
            <a:r>
              <a:rPr lang="da-DK" sz="3200" smtClean="0"/>
              <a:t> do I want…</a:t>
            </a:r>
            <a:endParaRPr lang="da-DK" sz="3200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817359" y="3356028"/>
            <a:ext cx="3346027" cy="1354667"/>
          </a:xfrm>
          <a:prstGeom prst="wedgeRoundRectCallout">
            <a:avLst>
              <a:gd name="adj1" fmla="val -77311"/>
              <a:gd name="adj2" fmla="val -77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…from this </a:t>
            </a:r>
            <a:r>
              <a:rPr lang="da-DK" sz="3200" b="1" smtClean="0"/>
              <a:t>table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22152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5"/>
            <a:ext cx="10515600" cy="198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title, (prod_year – 1900) </a:t>
            </a:r>
            <a:r>
              <a:rPr lang="da-DK" sz="4000" b="1" smtClean="0">
                <a:solidFill>
                  <a:srgbClr val="0070C0"/>
                </a:solidFill>
              </a:rPr>
              <a:t>AS</a:t>
            </a:r>
            <a:r>
              <a:rPr lang="da-DK" sz="4000" b="1" smtClean="0"/>
              <a:t> short_year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86707"/>
              </p:ext>
            </p:extLst>
          </p:nvPr>
        </p:nvGraphicFramePr>
        <p:xfrm>
          <a:off x="838200" y="479571"/>
          <a:ext cx="343131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short_year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352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84504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6353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424255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7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198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</a:t>
            </a:r>
            <a:r>
              <a:rPr lang="da-DK" sz="4000" b="1">
                <a:solidFill>
                  <a:srgbClr val="0070C0"/>
                </a:solidFill>
              </a:rPr>
              <a:t>MIN</a:t>
            </a:r>
            <a:r>
              <a:rPr lang="da-DK" sz="4000" b="1"/>
              <a:t>(prod_year)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year_oldest_movie</a:t>
            </a:r>
          </a:p>
          <a:p>
            <a:pPr marL="0" indent="0"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</p:txBody>
      </p:sp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5"/>
            <a:ext cx="10515600" cy="198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</a:t>
            </a:r>
            <a:r>
              <a:rPr lang="da-DK" sz="4000" b="1" smtClean="0">
                <a:solidFill>
                  <a:srgbClr val="0070C0"/>
                </a:solidFill>
              </a:rPr>
              <a:t>MIN</a:t>
            </a:r>
            <a:r>
              <a:rPr lang="da-DK" sz="4000" b="1" smtClean="0"/>
              <a:t>(prod_year) </a:t>
            </a:r>
            <a:r>
              <a:rPr lang="da-DK" sz="4000" b="1" smtClean="0">
                <a:solidFill>
                  <a:srgbClr val="0070C0"/>
                </a:solidFill>
              </a:rPr>
              <a:t>AS</a:t>
            </a:r>
            <a:r>
              <a:rPr lang="da-DK" sz="4000" b="1" smtClean="0"/>
              <a:t> year_oldest_movie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0389"/>
              </p:ext>
            </p:extLst>
          </p:nvPr>
        </p:nvGraphicFramePr>
        <p:xfrm>
          <a:off x="838200" y="567268"/>
          <a:ext cx="3431310" cy="1188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31310">
                  <a:extLst>
                    <a:ext uri="{9D8B030D-6E8A-4147-A177-3AD203B41FA5}">
                      <a16:colId xmlns:a16="http://schemas.microsoft.com/office/drawing/2014/main" val="2048461182"/>
                    </a:ext>
                  </a:extLst>
                </a:gridCol>
              </a:tblGrid>
              <a:tr h="270958">
                <a:tc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328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r>
                        <a:rPr lang="da-DK" b="1" smtClean="0"/>
                        <a:t>year_oldest_movie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3246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r>
                        <a:rPr lang="da-DK" smtClean="0"/>
                        <a:t>1966</a:t>
                      </a:r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92644"/>
                  </a:ext>
                </a:extLst>
              </a:tr>
            </a:tbl>
          </a:graphicData>
        </a:graphic>
      </p:graphicFrame>
      <p:sp>
        <p:nvSpPr>
          <p:cNvPr id="5" name="Afrundet rektangulær billedforklaring 4"/>
          <p:cNvSpPr/>
          <p:nvPr/>
        </p:nvSpPr>
        <p:spPr>
          <a:xfrm>
            <a:off x="5681667" y="437727"/>
            <a:ext cx="3498428" cy="1354667"/>
          </a:xfrm>
          <a:prstGeom prst="wedgeRoundRectCallout">
            <a:avLst>
              <a:gd name="adj1" fmla="val -93068"/>
              <a:gd name="adj2" fmla="val -348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This is also a (very small) table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85817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 – aggregate functions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96363"/>
              </p:ext>
            </p:extLst>
          </p:nvPr>
        </p:nvGraphicFramePr>
        <p:xfrm>
          <a:off x="838199" y="1690688"/>
          <a:ext cx="10291012" cy="36575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62101">
                  <a:extLst>
                    <a:ext uri="{9D8B030D-6E8A-4147-A177-3AD203B41FA5}">
                      <a16:colId xmlns:a16="http://schemas.microsoft.com/office/drawing/2014/main" val="2357998531"/>
                    </a:ext>
                  </a:extLst>
                </a:gridCol>
                <a:gridCol w="3447047">
                  <a:extLst>
                    <a:ext uri="{9D8B030D-6E8A-4147-A177-3AD203B41FA5}">
                      <a16:colId xmlns:a16="http://schemas.microsoft.com/office/drawing/2014/main" val="2840085438"/>
                    </a:ext>
                  </a:extLst>
                </a:gridCol>
                <a:gridCol w="2640932">
                  <a:extLst>
                    <a:ext uri="{9D8B030D-6E8A-4147-A177-3AD203B41FA5}">
                      <a16:colId xmlns:a16="http://schemas.microsoft.com/office/drawing/2014/main" val="1846559023"/>
                    </a:ext>
                  </a:extLst>
                </a:gridCol>
                <a:gridCol w="2640932">
                  <a:extLst>
                    <a:ext uri="{9D8B030D-6E8A-4147-A177-3AD203B41FA5}">
                      <a16:colId xmlns:a16="http://schemas.microsoft.com/office/drawing/2014/main" val="386431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smtClean="0"/>
                        <a:t>Function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smtClean="0"/>
                        <a:t>Returned value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smtClean="0"/>
                        <a:t>Works for numbers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/>
                        <a:t>Works for strings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5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1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SUM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Sum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AVG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Average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MIN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Minimum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8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Maximum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0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ordering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14775" cy="4351338"/>
          </a:xfrm>
        </p:spPr>
        <p:txBody>
          <a:bodyPr/>
          <a:lstStyle/>
          <a:p>
            <a:pPr lvl="0"/>
            <a:r>
              <a:rPr lang="da-DK" sz="3200" smtClean="0"/>
              <a:t>A query result is by default not ordered in any particular order</a:t>
            </a:r>
          </a:p>
          <a:p>
            <a:pPr lvl="0"/>
            <a:r>
              <a:rPr lang="da-DK" sz="3200" smtClean="0"/>
              <a:t>You can specify an ordering by adding an </a:t>
            </a:r>
            <a:r>
              <a:rPr lang="da-DK" sz="3200" b="1" smtClean="0">
                <a:solidFill>
                  <a:srgbClr val="0070C0"/>
                </a:solidFill>
              </a:rPr>
              <a:t>ORDER BY </a:t>
            </a:r>
            <a:r>
              <a:rPr lang="da-DK" sz="3200" smtClean="0"/>
              <a:t>section to a query</a:t>
            </a:r>
          </a:p>
          <a:p>
            <a:pPr lvl="0"/>
            <a:r>
              <a:rPr lang="da-DK" sz="3200" smtClean="0"/>
              <a:t>You can order by</a:t>
            </a:r>
          </a:p>
          <a:p>
            <a:pPr lvl="1"/>
            <a:r>
              <a:rPr lang="da-DK" sz="2800" smtClean="0"/>
              <a:t>One or several columns</a:t>
            </a:r>
          </a:p>
          <a:p>
            <a:pPr lvl="1"/>
            <a:r>
              <a:rPr lang="da-DK" sz="2800" smtClean="0"/>
              <a:t>In ascending or descending order</a:t>
            </a:r>
          </a:p>
          <a:p>
            <a:pPr lvl="0"/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2717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2352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 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ORDER BY</a:t>
            </a:r>
            <a:r>
              <a:rPr lang="da-DK" sz="4000" b="1"/>
              <a:t> title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Ordering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778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05979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Pladsholder til indhold 2"/>
          <p:cNvSpPr txBox="1">
            <a:spLocks/>
          </p:cNvSpPr>
          <p:nvPr/>
        </p:nvSpPr>
        <p:spPr>
          <a:xfrm>
            <a:off x="838200" y="4193005"/>
            <a:ext cx="10515600" cy="235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*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ORDER BY</a:t>
            </a:r>
            <a:r>
              <a:rPr lang="da-DK" sz="4000" b="1" smtClean="0"/>
              <a:t> title</a:t>
            </a:r>
            <a:endParaRPr lang="da-DK" sz="4000" b="1"/>
          </a:p>
        </p:txBody>
      </p:sp>
      <p:sp>
        <p:nvSpPr>
          <p:cNvPr id="7" name="Bølget fane 6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Ordering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287656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289474" cy="2081357"/>
          </a:xfrm>
        </p:spPr>
        <p:txBody>
          <a:bodyPr/>
          <a:lstStyle/>
          <a:p>
            <a:pPr lvl="0"/>
            <a:r>
              <a:rPr lang="da-DK" sz="3200" smtClean="0"/>
              <a:t>It can be useful to be able to evaluate e.g. an aggregate function for a specific ”group” of rows</a:t>
            </a:r>
          </a:p>
          <a:p>
            <a:pPr lvl="0"/>
            <a:r>
              <a:rPr lang="da-DK" sz="3200" smtClean="0"/>
              <a:t>In principle possible – but clumsy – just by using the </a:t>
            </a:r>
            <a:r>
              <a:rPr lang="da-DK" sz="3200" b="1" smtClean="0"/>
              <a:t>WHERE</a:t>
            </a:r>
            <a:r>
              <a:rPr lang="da-DK" sz="3200" smtClean="0"/>
              <a:t> part of the query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movie_count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country = ‘USA’</a:t>
            </a:r>
            <a:endParaRPr lang="da-DK" sz="3200" b="1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705598" y="5122140"/>
            <a:ext cx="3325091" cy="1136073"/>
          </a:xfrm>
          <a:prstGeom prst="wedgeRoundRectCallout">
            <a:avLst>
              <a:gd name="adj1" fmla="val -88750"/>
              <a:gd name="adj2" fmla="val -204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What if we have 100+ countries…?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4505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081357"/>
          </a:xfrm>
        </p:spPr>
        <p:txBody>
          <a:bodyPr/>
          <a:lstStyle/>
          <a:p>
            <a:pPr lvl="0"/>
            <a:r>
              <a:rPr lang="da-DK" sz="3200" smtClean="0"/>
              <a:t>A better alternative is to use the </a:t>
            </a:r>
            <a:r>
              <a:rPr lang="da-DK" sz="3200" b="1">
                <a:solidFill>
                  <a:srgbClr val="0070C0"/>
                </a:solidFill>
              </a:rPr>
              <a:t>GROUP BY </a:t>
            </a:r>
            <a:r>
              <a:rPr lang="da-DK" sz="3200" smtClean="0"/>
              <a:t>functionality</a:t>
            </a:r>
          </a:p>
          <a:p>
            <a:pPr lvl="0"/>
            <a:r>
              <a:rPr lang="da-DK" sz="3200" smtClean="0"/>
              <a:t>Evaluates the function for each ”group” specified in the </a:t>
            </a:r>
            <a:r>
              <a:rPr lang="da-DK" sz="3200" b="1">
                <a:solidFill>
                  <a:srgbClr val="0070C0"/>
                </a:solidFill>
              </a:rPr>
              <a:t>GROUP BY </a:t>
            </a:r>
            <a:r>
              <a:rPr lang="da-DK" sz="3200" smtClean="0"/>
              <a:t>part: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country,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GROUP BY </a:t>
            </a:r>
            <a:r>
              <a:rPr lang="da-DK" sz="3200" b="1" smtClean="0"/>
              <a:t>country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1548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95648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1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2352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 country, </a:t>
            </a:r>
            <a:r>
              <a:rPr lang="da-DK" sz="4000" b="1">
                <a:solidFill>
                  <a:srgbClr val="0070C0"/>
                </a:solidFill>
              </a:rPr>
              <a:t>COUNT</a:t>
            </a:r>
            <a:r>
              <a:rPr lang="da-DK" sz="4000" b="1"/>
              <a:t>(*)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movie_count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GROUP BY </a:t>
            </a:r>
            <a:r>
              <a:rPr lang="da-DK" sz="4000" b="1"/>
              <a:t>country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Grouping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423432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4"/>
            <a:ext cx="10515600" cy="243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 country, </a:t>
            </a:r>
            <a:r>
              <a:rPr lang="da-DK" sz="4000" b="1">
                <a:solidFill>
                  <a:srgbClr val="0070C0"/>
                </a:solidFill>
              </a:rPr>
              <a:t>COUNT</a:t>
            </a:r>
            <a:r>
              <a:rPr lang="da-DK" sz="4000" b="1"/>
              <a:t>(*)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movie_count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GROUP BY </a:t>
            </a:r>
            <a:r>
              <a:rPr lang="da-DK" sz="4000" b="1"/>
              <a:t>country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77859"/>
              </p:ext>
            </p:extLst>
          </p:nvPr>
        </p:nvGraphicFramePr>
        <p:xfrm>
          <a:off x="838200" y="479571"/>
          <a:ext cx="3431310" cy="265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movie_count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352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84504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63537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Grouping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3837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081357"/>
          </a:xfrm>
        </p:spPr>
        <p:txBody>
          <a:bodyPr/>
          <a:lstStyle/>
          <a:p>
            <a:pPr lvl="0"/>
            <a:r>
              <a:rPr lang="da-DK" sz="3200" smtClean="0"/>
              <a:t>You can filter out specific groups by adding a filtering criterion in a </a:t>
            </a:r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 smtClean="0"/>
              <a:t> part of the query</a:t>
            </a:r>
          </a:p>
          <a:p>
            <a:pPr lvl="0"/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 smtClean="0"/>
              <a:t> can </a:t>
            </a:r>
            <a:r>
              <a:rPr lang="da-DK" sz="3200" u="sng" smtClean="0"/>
              <a:t>only</a:t>
            </a:r>
            <a:r>
              <a:rPr lang="da-DK" sz="3200" smtClean="0"/>
              <a:t> be used with a </a:t>
            </a:r>
            <a:r>
              <a:rPr lang="da-DK" sz="3200" b="1">
                <a:solidFill>
                  <a:srgbClr val="0070C0"/>
                </a:solidFill>
              </a:rPr>
              <a:t>GROUP BY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22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SELECT</a:t>
            </a:r>
            <a:r>
              <a:rPr lang="da-DK" b="1" smtClean="0"/>
              <a:t>  country, </a:t>
            </a:r>
            <a:r>
              <a:rPr lang="da-DK" b="1" smtClean="0">
                <a:solidFill>
                  <a:srgbClr val="0070C0"/>
                </a:solidFill>
              </a:rPr>
              <a:t>COUNT</a:t>
            </a:r>
            <a:r>
              <a:rPr lang="da-DK" b="1" smtClean="0"/>
              <a:t>(*) </a:t>
            </a:r>
            <a:r>
              <a:rPr lang="da-DK" b="1">
                <a:solidFill>
                  <a:srgbClr val="0070C0"/>
                </a:solidFill>
              </a:rPr>
              <a:t>AS</a:t>
            </a:r>
            <a:r>
              <a:rPr lang="da-DK" b="1" smtClean="0"/>
              <a:t> </a:t>
            </a:r>
            <a:r>
              <a:rPr lang="da-DK" b="1"/>
              <a:t>movie_count</a:t>
            </a:r>
            <a:endParaRPr lang="da-DK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FROM</a:t>
            </a:r>
            <a:r>
              <a:rPr lang="da-DK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GROUP BY </a:t>
            </a:r>
            <a:r>
              <a:rPr lang="da-DK" b="1" smtClean="0"/>
              <a:t>country</a:t>
            </a:r>
          </a:p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HAVING </a:t>
            </a:r>
            <a:r>
              <a:rPr lang="da-DK" b="1" smtClean="0"/>
              <a:t>(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</a:t>
            </a:r>
            <a:r>
              <a:rPr lang="da-DK" b="1" smtClean="0"/>
              <a:t>&gt; 1)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408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78302"/>
              </p:ext>
            </p:extLst>
          </p:nvPr>
        </p:nvGraphicFramePr>
        <p:xfrm>
          <a:off x="838200" y="479571"/>
          <a:ext cx="343131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movie_count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Grouping</a:t>
            </a:r>
            <a:endParaRPr lang="da-DK" sz="3200" i="1"/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1177636" y="4041919"/>
            <a:ext cx="10176164" cy="22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SELECT</a:t>
            </a:r>
            <a:r>
              <a:rPr lang="da-DK" b="1" smtClean="0"/>
              <a:t>  country, </a:t>
            </a:r>
            <a:r>
              <a:rPr lang="da-DK" b="1" smtClean="0">
                <a:solidFill>
                  <a:srgbClr val="0070C0"/>
                </a:solidFill>
              </a:rPr>
              <a:t>COUNT</a:t>
            </a:r>
            <a:r>
              <a:rPr lang="da-DK" b="1" smtClean="0"/>
              <a:t>(*) </a:t>
            </a:r>
            <a:r>
              <a:rPr lang="da-DK" b="1">
                <a:solidFill>
                  <a:srgbClr val="0070C0"/>
                </a:solidFill>
              </a:rPr>
              <a:t>AS</a:t>
            </a:r>
            <a:r>
              <a:rPr lang="da-DK" b="1" smtClean="0"/>
              <a:t> </a:t>
            </a:r>
            <a:r>
              <a:rPr lang="da-DK" b="1"/>
              <a:t>movie_count</a:t>
            </a:r>
            <a:endParaRPr lang="da-DK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FROM</a:t>
            </a:r>
            <a:r>
              <a:rPr lang="da-DK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GROUP BY </a:t>
            </a:r>
            <a:r>
              <a:rPr lang="da-DK" b="1" smtClean="0"/>
              <a:t>country</a:t>
            </a:r>
          </a:p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HAVING </a:t>
            </a:r>
            <a:r>
              <a:rPr lang="da-DK" b="1" smtClean="0"/>
              <a:t>(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</a:t>
            </a:r>
            <a:r>
              <a:rPr lang="da-DK" b="1" smtClean="0"/>
              <a:t>&gt; 1)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93406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704264"/>
          </a:xfrm>
        </p:spPr>
        <p:txBody>
          <a:bodyPr/>
          <a:lstStyle/>
          <a:p>
            <a:pPr lvl="0"/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 smtClean="0"/>
              <a:t> and </a:t>
            </a: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 smtClean="0"/>
              <a:t> may seem identical, but…</a:t>
            </a:r>
          </a:p>
          <a:p>
            <a:pPr lvl="0"/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smtClean="0"/>
              <a:t>selects </a:t>
            </a:r>
            <a:r>
              <a:rPr lang="da-DK" sz="3200" u="sng" smtClean="0"/>
              <a:t>rows</a:t>
            </a:r>
            <a:r>
              <a:rPr lang="da-DK" sz="3200" smtClean="0"/>
              <a:t> that fulfill a criterion</a:t>
            </a:r>
          </a:p>
          <a:p>
            <a:r>
              <a:rPr lang="da-DK" sz="3200" b="1" smtClean="0">
                <a:solidFill>
                  <a:srgbClr val="0070C0"/>
                </a:solidFill>
              </a:rPr>
              <a:t>HAVING </a:t>
            </a:r>
            <a:r>
              <a:rPr lang="da-DK" sz="3200"/>
              <a:t>selects </a:t>
            </a:r>
            <a:r>
              <a:rPr lang="da-DK" sz="3200" u="sng" smtClean="0"/>
              <a:t>groups</a:t>
            </a:r>
            <a:r>
              <a:rPr lang="da-DK" sz="3200" smtClean="0"/>
              <a:t> </a:t>
            </a:r>
            <a:r>
              <a:rPr lang="da-DK" sz="3200"/>
              <a:t>that fulfill a </a:t>
            </a:r>
            <a:r>
              <a:rPr lang="da-DK" sz="3200" smtClean="0"/>
              <a:t>criterion</a:t>
            </a:r>
          </a:p>
          <a:p>
            <a:r>
              <a:rPr lang="da-DK" sz="3200" smtClean="0"/>
              <a:t>You can use </a:t>
            </a:r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/>
              <a:t> and </a:t>
            </a: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/>
              <a:t> </a:t>
            </a:r>
            <a:r>
              <a:rPr lang="da-DK" sz="3200" smtClean="0"/>
              <a:t>in the same query</a:t>
            </a:r>
          </a:p>
          <a:p>
            <a:pPr lvl="0"/>
            <a:endParaRPr lang="da-DK" sz="3200" b="1">
              <a:solidFill>
                <a:srgbClr val="0070C0"/>
              </a:solidFill>
            </a:endParaRP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355432"/>
            <a:ext cx="10176164" cy="194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b="1" smtClean="0">
                <a:solidFill>
                  <a:srgbClr val="0070C0"/>
                </a:solidFill>
              </a:rPr>
              <a:t>SELECT</a:t>
            </a:r>
            <a:r>
              <a:rPr lang="da-DK" sz="1800" b="1" smtClean="0"/>
              <a:t>  country, </a:t>
            </a:r>
            <a:r>
              <a:rPr lang="da-DK" sz="1800" b="1" smtClean="0">
                <a:solidFill>
                  <a:srgbClr val="0070C0"/>
                </a:solidFill>
              </a:rPr>
              <a:t>COUNT</a:t>
            </a:r>
            <a:r>
              <a:rPr lang="da-DK" sz="1800" b="1" smtClean="0"/>
              <a:t>(*) </a:t>
            </a:r>
            <a:r>
              <a:rPr lang="da-DK" sz="1800" b="1">
                <a:solidFill>
                  <a:srgbClr val="0070C0"/>
                </a:solidFill>
              </a:rPr>
              <a:t>AS</a:t>
            </a:r>
            <a:r>
              <a:rPr lang="da-DK" sz="1800" b="1" smtClean="0"/>
              <a:t> </a:t>
            </a:r>
            <a:r>
              <a:rPr lang="da-DK" sz="1800" b="1"/>
              <a:t>movie_count</a:t>
            </a:r>
            <a:endParaRPr lang="da-DK" sz="18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800" b="1" smtClean="0">
                <a:solidFill>
                  <a:srgbClr val="0070C0"/>
                </a:solidFill>
              </a:rPr>
              <a:t>FROM</a:t>
            </a:r>
            <a:r>
              <a:rPr lang="da-DK" sz="1800" b="1" smtClean="0"/>
              <a:t> Movie</a:t>
            </a:r>
          </a:p>
          <a:p>
            <a:pPr marL="0" indent="0">
              <a:buNone/>
            </a:pPr>
            <a:r>
              <a:rPr lang="da-DK" sz="1800" b="1" smtClean="0">
                <a:solidFill>
                  <a:srgbClr val="0070C0"/>
                </a:solidFill>
              </a:rPr>
              <a:t>WHERE </a:t>
            </a:r>
            <a:r>
              <a:rPr lang="da-DK" sz="1800" b="1" smtClean="0"/>
              <a:t>prod_year &gt; 1990</a:t>
            </a:r>
            <a:endParaRPr lang="da-DK" sz="1800" b="1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800" b="1" smtClean="0">
                <a:solidFill>
                  <a:srgbClr val="0070C0"/>
                </a:solidFill>
              </a:rPr>
              <a:t>GROUP BY </a:t>
            </a:r>
            <a:r>
              <a:rPr lang="da-DK" sz="1800" b="1" smtClean="0"/>
              <a:t>country</a:t>
            </a:r>
          </a:p>
          <a:p>
            <a:pPr marL="0" indent="0">
              <a:buNone/>
            </a:pPr>
            <a:r>
              <a:rPr lang="da-DK" sz="1800" b="1" smtClean="0">
                <a:solidFill>
                  <a:srgbClr val="0070C0"/>
                </a:solidFill>
              </a:rPr>
              <a:t>HAVING </a:t>
            </a:r>
            <a:r>
              <a:rPr lang="da-DK" sz="1800" b="1" smtClean="0"/>
              <a:t>(</a:t>
            </a:r>
            <a:r>
              <a:rPr lang="da-DK" sz="1800" b="1">
                <a:solidFill>
                  <a:srgbClr val="0070C0"/>
                </a:solidFill>
              </a:rPr>
              <a:t>COUNT</a:t>
            </a:r>
            <a:r>
              <a:rPr lang="da-DK" sz="1800" b="1"/>
              <a:t>(*) </a:t>
            </a:r>
            <a:r>
              <a:rPr lang="da-DK" sz="1800" b="1" smtClean="0"/>
              <a:t>&gt; 1)</a:t>
            </a:r>
            <a:endParaRPr lang="da-DK" sz="1800" b="1"/>
          </a:p>
        </p:txBody>
      </p:sp>
    </p:spTree>
    <p:extLst>
      <p:ext uri="{BB962C8B-B14F-4D97-AF65-F5344CB8AC3E}">
        <p14:creationId xmlns:p14="http://schemas.microsoft.com/office/powerpoint/2010/main" val="35632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  <a:endParaRPr lang="da-DK" sz="4800" b="1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5602527" y="4422586"/>
            <a:ext cx="3346027" cy="1354667"/>
          </a:xfrm>
          <a:prstGeom prst="wedgeRoundRectCallout">
            <a:avLst>
              <a:gd name="adj1" fmla="val -74072"/>
              <a:gd name="adj2" fmla="val -5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Select </a:t>
            </a:r>
            <a:r>
              <a:rPr lang="da-DK" sz="3200" u="sng" smtClean="0"/>
              <a:t>everything</a:t>
            </a:r>
            <a:r>
              <a:rPr lang="da-DK" sz="3200" smtClean="0"/>
              <a:t> from </a:t>
            </a:r>
            <a:r>
              <a:rPr lang="da-DK" sz="3200" b="1" smtClean="0"/>
              <a:t>Movie</a:t>
            </a:r>
            <a:r>
              <a:rPr lang="da-DK" sz="3200" smtClean="0"/>
              <a:t> table</a:t>
            </a:r>
            <a:endParaRPr lang="da-DK" sz="320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30698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44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8306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7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title, prod_year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Afrundet rektangulær billedforklaring 5"/>
          <p:cNvSpPr/>
          <p:nvPr/>
        </p:nvSpPr>
        <p:spPr>
          <a:xfrm>
            <a:off x="7513320" y="4734426"/>
            <a:ext cx="3840480" cy="1565086"/>
          </a:xfrm>
          <a:prstGeom prst="wedgeRoundRectCallout">
            <a:avLst>
              <a:gd name="adj1" fmla="val -86823"/>
              <a:gd name="adj2" fmla="val -463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Select </a:t>
            </a:r>
            <a:r>
              <a:rPr lang="da-DK" sz="3200" u="sng" smtClean="0"/>
              <a:t>two specific columns</a:t>
            </a:r>
            <a:r>
              <a:rPr lang="da-DK" sz="3200" smtClean="0"/>
              <a:t> from </a:t>
            </a:r>
            <a:r>
              <a:rPr lang="da-DK" sz="3200" b="1" smtClean="0"/>
              <a:t>Movie</a:t>
            </a:r>
            <a:r>
              <a:rPr lang="da-DK" sz="3200" smtClean="0"/>
              <a:t> table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0081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2703</Words>
  <Application>Microsoft Office PowerPoint</Application>
  <PresentationFormat>Widescreen</PresentationFormat>
  <Paragraphs>1804</Paragraphs>
  <Slides>55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Office-tema</vt:lpstr>
      <vt:lpstr>Databases  Queries (single table)</vt:lpstr>
      <vt:lpstr>PowerPoint-præsentation</vt:lpstr>
      <vt:lpstr>PowerPoint-præsentation</vt:lpstr>
      <vt:lpstr>SQL Query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</vt:lpstr>
      <vt:lpstr>SQL Query</vt:lpstr>
      <vt:lpstr>SQL Query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</vt:lpstr>
      <vt:lpstr>SQL query – pattern matching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 - calculation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 – aggregate functions</vt:lpstr>
      <vt:lpstr>SQL Query - ordering</vt:lpstr>
      <vt:lpstr>PowerPoint-præsentation</vt:lpstr>
      <vt:lpstr>PowerPoint-præsentation</vt:lpstr>
      <vt:lpstr>PowerPoint-præsentation</vt:lpstr>
      <vt:lpstr>SQL Query - grouping</vt:lpstr>
      <vt:lpstr>SQL Query - grouping</vt:lpstr>
      <vt:lpstr>PowerPoint-præsentation</vt:lpstr>
      <vt:lpstr>PowerPoint-præsentation</vt:lpstr>
      <vt:lpstr>PowerPoint-præsentation</vt:lpstr>
      <vt:lpstr>SQL Query - grouping</vt:lpstr>
      <vt:lpstr>PowerPoint-præsentation</vt:lpstr>
      <vt:lpstr>SQL Query - grouping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159</cp:revision>
  <dcterms:created xsi:type="dcterms:W3CDTF">2017-09-05T14:00:27Z</dcterms:created>
  <dcterms:modified xsi:type="dcterms:W3CDTF">2018-09-25T10:02:32Z</dcterms:modified>
</cp:coreProperties>
</file>