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77" r:id="rId3"/>
    <p:sldId id="376" r:id="rId4"/>
    <p:sldId id="368" r:id="rId5"/>
    <p:sldId id="395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10" r:id="rId19"/>
    <p:sldId id="411" r:id="rId20"/>
    <p:sldId id="412" r:id="rId21"/>
    <p:sldId id="414" r:id="rId22"/>
    <p:sldId id="413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9" r:id="rId37"/>
    <p:sldId id="430" r:id="rId38"/>
    <p:sldId id="431" r:id="rId39"/>
    <p:sldId id="435" r:id="rId40"/>
    <p:sldId id="438" r:id="rId41"/>
    <p:sldId id="439" r:id="rId42"/>
    <p:sldId id="448" r:id="rId43"/>
    <p:sldId id="436" r:id="rId44"/>
    <p:sldId id="440" r:id="rId45"/>
    <p:sldId id="441" r:id="rId46"/>
    <p:sldId id="442" r:id="rId47"/>
    <p:sldId id="443" r:id="rId48"/>
    <p:sldId id="445" r:id="rId49"/>
    <p:sldId id="446" r:id="rId50"/>
    <p:sldId id="447" r:id="rId5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yst layout 2 - Markerin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llemlayout 1 - Markerin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llemlayout 1 - Markering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yst layout 2 - Markerin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Mellemlayout 1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27-09-2018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27-09-2018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27-09-2018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4"/>
            <a:ext cx="9144000" cy="3976777"/>
          </a:xfrm>
        </p:spPr>
        <p:txBody>
          <a:bodyPr>
            <a:normAutofit/>
          </a:bodyPr>
          <a:lstStyle/>
          <a:p>
            <a:r>
              <a:rPr lang="da-DK" sz="9600" b="1" smtClean="0"/>
              <a:t>Databases</a:t>
            </a:r>
            <a:br>
              <a:rPr lang="da-DK" sz="9600" b="1" smtClean="0"/>
            </a:br>
            <a:r>
              <a:rPr lang="da-DK" sz="9600" smtClean="0"/>
              <a:t/>
            </a:r>
            <a:br>
              <a:rPr lang="da-DK" sz="9600" smtClean="0"/>
            </a:br>
            <a:r>
              <a:rPr lang="da-DK" smtClean="0"/>
              <a:t>The Relational Model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Structural (example)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05920"/>
              </p:ext>
            </p:extLst>
          </p:nvPr>
        </p:nvGraphicFramePr>
        <p:xfrm>
          <a:off x="3121192" y="3205167"/>
          <a:ext cx="5807242" cy="370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027001"/>
              </p:ext>
            </p:extLst>
          </p:nvPr>
        </p:nvGraphicFramePr>
        <p:xfrm>
          <a:off x="3121192" y="3732460"/>
          <a:ext cx="5807242" cy="370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30265"/>
              </p:ext>
            </p:extLst>
          </p:nvPr>
        </p:nvGraphicFramePr>
        <p:xfrm>
          <a:off x="3121192" y="4255495"/>
          <a:ext cx="5807242" cy="370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34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Structural (example)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268723"/>
              </p:ext>
            </p:extLst>
          </p:nvPr>
        </p:nvGraphicFramePr>
        <p:xfrm>
          <a:off x="2663257" y="3302177"/>
          <a:ext cx="7159792" cy="187915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2378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65127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959481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42717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82533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Name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Address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ZipCode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PhoneNr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DateOfBirth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  <p:sp>
        <p:nvSpPr>
          <p:cNvPr id="3" name="Venstre klammeparentes 2"/>
          <p:cNvSpPr/>
          <p:nvPr/>
        </p:nvSpPr>
        <p:spPr>
          <a:xfrm>
            <a:off x="2080705" y="3795025"/>
            <a:ext cx="454882" cy="1386304"/>
          </a:xfrm>
          <a:prstGeom prst="leftBrace">
            <a:avLst>
              <a:gd name="adj1" fmla="val 22569"/>
              <a:gd name="adj2" fmla="val 45395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Venstre klammeparentes 7"/>
          <p:cNvSpPr/>
          <p:nvPr/>
        </p:nvSpPr>
        <p:spPr>
          <a:xfrm rot="5400000">
            <a:off x="6015712" y="-743817"/>
            <a:ext cx="454882" cy="7159792"/>
          </a:xfrm>
          <a:prstGeom prst="leftBrace">
            <a:avLst>
              <a:gd name="adj1" fmla="val 22569"/>
              <a:gd name="adj2" fmla="val 51260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ekstfelt 8"/>
          <p:cNvSpPr txBox="1"/>
          <p:nvPr/>
        </p:nvSpPr>
        <p:spPr>
          <a:xfrm>
            <a:off x="232654" y="3977907"/>
            <a:ext cx="15488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Rows</a:t>
            </a:r>
            <a:endParaRPr lang="da-DK" sz="4800" b="1"/>
          </a:p>
        </p:txBody>
      </p:sp>
      <p:sp>
        <p:nvSpPr>
          <p:cNvPr id="10" name="Tekstfelt 9"/>
          <p:cNvSpPr txBox="1"/>
          <p:nvPr/>
        </p:nvSpPr>
        <p:spPr>
          <a:xfrm>
            <a:off x="4925461" y="138870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Columns</a:t>
            </a:r>
            <a:endParaRPr lang="da-DK" sz="4800" b="1"/>
          </a:p>
        </p:txBody>
      </p:sp>
      <p:sp>
        <p:nvSpPr>
          <p:cNvPr id="11" name="Afrundet rektangel 10"/>
          <p:cNvSpPr/>
          <p:nvPr/>
        </p:nvSpPr>
        <p:spPr>
          <a:xfrm>
            <a:off x="6460958" y="4692314"/>
            <a:ext cx="1594184" cy="1290499"/>
          </a:xfrm>
          <a:prstGeom prst="round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a-DK" sz="4800" b="1" smtClean="0">
                <a:solidFill>
                  <a:schemeClr val="tx1"/>
                </a:solidFill>
              </a:rPr>
              <a:t>Cell</a:t>
            </a:r>
            <a:endParaRPr lang="da-DK" sz="4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0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/>
      <p:bldP spid="10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Structural (example)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224336" cy="4351338"/>
          </a:xfrm>
        </p:spPr>
        <p:txBody>
          <a:bodyPr/>
          <a:lstStyle/>
          <a:p>
            <a:pPr lvl="0"/>
            <a:r>
              <a:rPr lang="da-DK" sz="3200" smtClean="0"/>
              <a:t>A </a:t>
            </a:r>
            <a:r>
              <a:rPr lang="da-DK" sz="3200" b="1" smtClean="0"/>
              <a:t>Column</a:t>
            </a:r>
            <a:r>
              <a:rPr lang="da-DK" sz="3200" smtClean="0"/>
              <a:t> is part of the </a:t>
            </a:r>
            <a:r>
              <a:rPr lang="da-DK" sz="3200" b="1" smtClean="0"/>
              <a:t>definition</a:t>
            </a:r>
            <a:r>
              <a:rPr lang="da-DK" sz="3200" smtClean="0"/>
              <a:t> of a table</a:t>
            </a:r>
          </a:p>
          <a:p>
            <a:pPr lvl="0"/>
            <a:r>
              <a:rPr lang="da-DK" sz="3200" smtClean="0"/>
              <a:t>A </a:t>
            </a:r>
            <a:r>
              <a:rPr lang="da-DK" sz="3200" b="1" smtClean="0"/>
              <a:t>Row</a:t>
            </a:r>
            <a:r>
              <a:rPr lang="da-DK" sz="3200" smtClean="0"/>
              <a:t> represents </a:t>
            </a:r>
            <a:r>
              <a:rPr lang="da-DK" sz="3200" b="1" smtClean="0"/>
              <a:t>actual data</a:t>
            </a:r>
          </a:p>
          <a:p>
            <a:pPr lvl="0"/>
            <a:r>
              <a:rPr lang="da-DK" sz="3200" smtClean="0"/>
              <a:t>Once defined, the columns of a table should </a:t>
            </a:r>
            <a:r>
              <a:rPr lang="da-DK" sz="3200" u="sng" smtClean="0"/>
              <a:t>not</a:t>
            </a:r>
            <a:r>
              <a:rPr lang="da-DK" sz="3200" smtClean="0"/>
              <a:t> change over time</a:t>
            </a:r>
          </a:p>
          <a:p>
            <a:pPr lvl="0"/>
            <a:r>
              <a:rPr lang="da-DK" sz="3200" smtClean="0"/>
              <a:t>The number of rows in a table will usually change over time</a:t>
            </a:r>
          </a:p>
          <a:p>
            <a:pPr lvl="0"/>
            <a:r>
              <a:rPr lang="da-DK" sz="3200" smtClean="0"/>
              <a:t>A </a:t>
            </a:r>
            <a:r>
              <a:rPr lang="da-DK" sz="3200" b="1" smtClean="0"/>
              <a:t>row</a:t>
            </a:r>
            <a:r>
              <a:rPr lang="da-DK" sz="3200" smtClean="0"/>
              <a:t> can also be called a </a:t>
            </a:r>
            <a:r>
              <a:rPr lang="da-DK" sz="3200" b="1" smtClean="0"/>
              <a:t>record</a:t>
            </a:r>
          </a:p>
        </p:txBody>
      </p:sp>
      <p:pic>
        <p:nvPicPr>
          <p:cNvPr id="1028" name="Picture 4" descr="Billedresultat for exclamation mark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748" y="1956887"/>
            <a:ext cx="3547560" cy="354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60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Structural (example)</a:t>
            </a:r>
            <a:endParaRPr lang="da-DK" b="1"/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21095"/>
              </p:ext>
            </p:extLst>
          </p:nvPr>
        </p:nvGraphicFramePr>
        <p:xfrm>
          <a:off x="3849103" y="2513454"/>
          <a:ext cx="4008522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</a:t>
                      </a:r>
                      <a:r>
                        <a:rPr lang="da-DK" sz="1800" baseline="0" smtClean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705935"/>
              </p:ext>
            </p:extLst>
          </p:nvPr>
        </p:nvGraphicFramePr>
        <p:xfrm>
          <a:off x="3849103" y="2009209"/>
          <a:ext cx="4008522" cy="370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 45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778088"/>
              </p:ext>
            </p:extLst>
          </p:nvPr>
        </p:nvGraphicFramePr>
        <p:xfrm>
          <a:off x="2516104" y="3404446"/>
          <a:ext cx="6411141" cy="14093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45438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950345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409329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606029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RestaurantId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RestaurantName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Address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ZipCode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</a:t>
                      </a:r>
                      <a:r>
                        <a:rPr lang="da-DK" sz="1800" baseline="0" smtClean="0"/>
                        <a:t> 45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 33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3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Structural (example)</a:t>
            </a:r>
            <a:endParaRPr lang="da-DK" b="1"/>
          </a:p>
        </p:txBody>
      </p:sp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62534"/>
              </p:ext>
            </p:extLst>
          </p:nvPr>
        </p:nvGraphicFramePr>
        <p:xfrm>
          <a:off x="3593276" y="3699220"/>
          <a:ext cx="3395783" cy="187915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45438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950345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RestaurantId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PhoneNr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17648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42390"/>
              </p:ext>
            </p:extLst>
          </p:nvPr>
        </p:nvGraphicFramePr>
        <p:xfrm>
          <a:off x="4444666" y="1828507"/>
          <a:ext cx="1693005" cy="370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0744"/>
              </p:ext>
            </p:extLst>
          </p:nvPr>
        </p:nvGraphicFramePr>
        <p:xfrm>
          <a:off x="4444666" y="2362147"/>
          <a:ext cx="1693005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018375"/>
              </p:ext>
            </p:extLst>
          </p:nvPr>
        </p:nvGraphicFramePr>
        <p:xfrm>
          <a:off x="4444666" y="2895787"/>
          <a:ext cx="1693005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32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Structural (example)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2596815" cy="4351338"/>
          </a:xfrm>
        </p:spPr>
        <p:txBody>
          <a:bodyPr/>
          <a:lstStyle/>
          <a:p>
            <a:pPr lvl="0"/>
            <a:r>
              <a:rPr lang="da-DK" sz="3200" smtClean="0"/>
              <a:t>Three tables</a:t>
            </a:r>
          </a:p>
          <a:p>
            <a:pPr lvl="1"/>
            <a:r>
              <a:rPr lang="da-DK" sz="2800" b="1" smtClean="0"/>
              <a:t>Employee</a:t>
            </a:r>
          </a:p>
          <a:p>
            <a:pPr lvl="1"/>
            <a:r>
              <a:rPr lang="da-DK" sz="2800" b="1" smtClean="0"/>
              <a:t>Restaurant</a:t>
            </a:r>
          </a:p>
          <a:p>
            <a:pPr lvl="1"/>
            <a:r>
              <a:rPr lang="da-DK" sz="2800" b="1" smtClean="0"/>
              <a:t>WorksAt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341528"/>
              </p:ext>
            </p:extLst>
          </p:nvPr>
        </p:nvGraphicFramePr>
        <p:xfrm>
          <a:off x="4194008" y="1690688"/>
          <a:ext cx="7159792" cy="187915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2378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65127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959481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42717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82533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Name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Address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ZipCode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PhoneNr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DateOfBirth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161298"/>
              </p:ext>
            </p:extLst>
          </p:nvPr>
        </p:nvGraphicFramePr>
        <p:xfrm>
          <a:off x="5637798" y="3296612"/>
          <a:ext cx="6411141" cy="14093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45438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950345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409329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606029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RestaurantId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RestaurantName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Address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ZipCode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</a:t>
                      </a:r>
                      <a:r>
                        <a:rPr lang="da-DK" sz="1800" baseline="0" smtClean="0"/>
                        <a:t> 45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 33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110487"/>
              </p:ext>
            </p:extLst>
          </p:nvPr>
        </p:nvGraphicFramePr>
        <p:xfrm>
          <a:off x="4878806" y="4311471"/>
          <a:ext cx="3395783" cy="187915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45438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950345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RestaurantId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PhoneNr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17648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39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Structural (example)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161420" cy="4351338"/>
          </a:xfrm>
        </p:spPr>
        <p:txBody>
          <a:bodyPr/>
          <a:lstStyle/>
          <a:p>
            <a:pPr lvl="0"/>
            <a:r>
              <a:rPr lang="da-DK" sz="3200" b="1" smtClean="0"/>
              <a:t>Employee</a:t>
            </a:r>
            <a:r>
              <a:rPr lang="da-DK" sz="3200" smtClean="0"/>
              <a:t> table (5 columns):</a:t>
            </a:r>
          </a:p>
          <a:p>
            <a:pPr lvl="1"/>
            <a:r>
              <a:rPr lang="da-DK" sz="2800" b="1" smtClean="0"/>
              <a:t>Name</a:t>
            </a:r>
            <a:r>
              <a:rPr lang="da-DK" sz="2800" smtClean="0"/>
              <a:t> (</a:t>
            </a:r>
            <a:r>
              <a:rPr lang="da-DK" sz="2800" b="1" smtClean="0"/>
              <a:t>Domain</a:t>
            </a:r>
            <a:r>
              <a:rPr lang="da-DK" sz="2800" smtClean="0"/>
              <a:t>: </a:t>
            </a:r>
            <a:r>
              <a:rPr lang="da-DK" sz="2800" i="1" smtClean="0"/>
              <a:t>string</a:t>
            </a:r>
            <a:r>
              <a:rPr lang="da-DK" sz="2800" smtClean="0"/>
              <a:t>, at most 50 characters)</a:t>
            </a:r>
          </a:p>
          <a:p>
            <a:pPr lvl="1"/>
            <a:r>
              <a:rPr lang="da-DK" sz="2800" b="1" smtClean="0"/>
              <a:t>Address</a:t>
            </a:r>
            <a:r>
              <a:rPr lang="da-DK" sz="2800"/>
              <a:t> (</a:t>
            </a:r>
            <a:r>
              <a:rPr lang="da-DK" sz="2800" b="1"/>
              <a:t>Domain</a:t>
            </a:r>
            <a:r>
              <a:rPr lang="da-DK" sz="2800"/>
              <a:t>: </a:t>
            </a:r>
            <a:r>
              <a:rPr lang="da-DK" sz="2800" i="1"/>
              <a:t>string</a:t>
            </a:r>
            <a:r>
              <a:rPr lang="da-DK" sz="2800"/>
              <a:t>, at most 50 characters)</a:t>
            </a:r>
            <a:endParaRPr lang="da-DK" sz="2800" b="1" smtClean="0"/>
          </a:p>
          <a:p>
            <a:pPr lvl="1"/>
            <a:r>
              <a:rPr lang="da-DK" sz="2800" b="1" smtClean="0"/>
              <a:t>ZipCode </a:t>
            </a:r>
            <a:r>
              <a:rPr lang="da-DK" sz="2800"/>
              <a:t>(</a:t>
            </a:r>
            <a:r>
              <a:rPr lang="da-DK" sz="2800" b="1"/>
              <a:t>Domain</a:t>
            </a:r>
            <a:r>
              <a:rPr lang="da-DK" sz="2800"/>
              <a:t>: </a:t>
            </a:r>
            <a:r>
              <a:rPr lang="da-DK" sz="2800" i="1" smtClean="0"/>
              <a:t>numeric</a:t>
            </a:r>
            <a:r>
              <a:rPr lang="da-DK" sz="2800" smtClean="0"/>
              <a:t>, value between 1000 and 9999)</a:t>
            </a:r>
            <a:endParaRPr lang="da-DK" sz="2800" b="1" smtClean="0"/>
          </a:p>
          <a:p>
            <a:pPr lvl="1"/>
            <a:r>
              <a:rPr lang="da-DK" sz="2800" b="1" smtClean="0"/>
              <a:t>PhoneNr </a:t>
            </a:r>
            <a:r>
              <a:rPr lang="da-DK" sz="2800"/>
              <a:t>(</a:t>
            </a:r>
            <a:r>
              <a:rPr lang="da-DK" sz="2800" b="1"/>
              <a:t>Domain</a:t>
            </a:r>
            <a:r>
              <a:rPr lang="da-DK" sz="2800"/>
              <a:t>: </a:t>
            </a:r>
            <a:r>
              <a:rPr lang="da-DK" sz="2800" i="1"/>
              <a:t>numeric</a:t>
            </a:r>
            <a:r>
              <a:rPr lang="da-DK" sz="2800"/>
              <a:t>, value between </a:t>
            </a:r>
            <a:r>
              <a:rPr lang="da-DK" sz="2800" smtClean="0"/>
              <a:t>10000000 </a:t>
            </a:r>
            <a:r>
              <a:rPr lang="da-DK" sz="2800"/>
              <a:t>and </a:t>
            </a:r>
            <a:r>
              <a:rPr lang="da-DK" sz="2800" smtClean="0"/>
              <a:t>99999999)</a:t>
            </a:r>
            <a:endParaRPr lang="da-DK" sz="2800" b="1" smtClean="0"/>
          </a:p>
          <a:p>
            <a:pPr lvl="1"/>
            <a:r>
              <a:rPr lang="da-DK" sz="2800" b="1" smtClean="0"/>
              <a:t>DateOfBirth</a:t>
            </a:r>
            <a:r>
              <a:rPr lang="da-DK" sz="2800"/>
              <a:t> (</a:t>
            </a:r>
            <a:r>
              <a:rPr lang="da-DK" sz="2800" b="1"/>
              <a:t>Domain</a:t>
            </a:r>
            <a:r>
              <a:rPr lang="da-DK" sz="2800"/>
              <a:t>: </a:t>
            </a:r>
            <a:r>
              <a:rPr lang="da-DK" sz="2800" i="1" smtClean="0"/>
              <a:t>date</a:t>
            </a:r>
            <a:r>
              <a:rPr lang="da-DK" sz="2800" smtClean="0"/>
              <a:t>, </a:t>
            </a:r>
            <a:r>
              <a:rPr lang="da-DK" sz="2800"/>
              <a:t>value between </a:t>
            </a:r>
            <a:r>
              <a:rPr lang="da-DK" sz="2800" smtClean="0"/>
              <a:t>01-01-1900 </a:t>
            </a:r>
            <a:r>
              <a:rPr lang="da-DK" sz="2800"/>
              <a:t>and </a:t>
            </a:r>
            <a:r>
              <a:rPr lang="da-DK" sz="2800" smtClean="0"/>
              <a:t>31-12-2018)</a:t>
            </a:r>
            <a:endParaRPr lang="da-DK" sz="2800" b="1" smtClean="0"/>
          </a:p>
        </p:txBody>
      </p:sp>
    </p:spTree>
    <p:extLst>
      <p:ext uri="{BB962C8B-B14F-4D97-AF65-F5344CB8AC3E}">
        <p14:creationId xmlns:p14="http://schemas.microsoft.com/office/powerpoint/2010/main" val="16008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Properties of a (relational) table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356476" cy="4351338"/>
          </a:xfrm>
        </p:spPr>
        <p:txBody>
          <a:bodyPr/>
          <a:lstStyle/>
          <a:p>
            <a:pPr lvl="0"/>
            <a:r>
              <a:rPr lang="da-DK" sz="3200" smtClean="0"/>
              <a:t>Has its own </a:t>
            </a:r>
            <a:r>
              <a:rPr lang="da-DK" sz="3200" b="1" smtClean="0"/>
              <a:t>unique name </a:t>
            </a:r>
            <a:r>
              <a:rPr lang="da-DK" sz="3200" smtClean="0"/>
              <a:t>(within the database in question)</a:t>
            </a:r>
          </a:p>
          <a:p>
            <a:pPr lvl="0"/>
            <a:r>
              <a:rPr lang="da-DK" sz="3200" smtClean="0"/>
              <a:t>Each </a:t>
            </a:r>
            <a:r>
              <a:rPr lang="da-DK" sz="3200" b="1" smtClean="0"/>
              <a:t>column</a:t>
            </a:r>
            <a:r>
              <a:rPr lang="da-DK" sz="3200" smtClean="0"/>
              <a:t> has its own </a:t>
            </a:r>
            <a:r>
              <a:rPr lang="da-DK" sz="3200" b="1" smtClean="0"/>
              <a:t>unique name </a:t>
            </a:r>
            <a:r>
              <a:rPr lang="da-DK" sz="3200" smtClean="0"/>
              <a:t>(within the table)</a:t>
            </a:r>
          </a:p>
          <a:p>
            <a:pPr lvl="0"/>
            <a:r>
              <a:rPr lang="da-DK" sz="3200" smtClean="0"/>
              <a:t>Each </a:t>
            </a:r>
            <a:r>
              <a:rPr lang="da-DK" sz="3200" b="1" smtClean="0"/>
              <a:t>cell</a:t>
            </a:r>
            <a:r>
              <a:rPr lang="da-DK" sz="3200" smtClean="0"/>
              <a:t> contains </a:t>
            </a:r>
            <a:r>
              <a:rPr lang="da-DK" sz="3200" b="1" smtClean="0"/>
              <a:t>exactly one value</a:t>
            </a:r>
          </a:p>
          <a:p>
            <a:pPr lvl="0"/>
            <a:r>
              <a:rPr lang="da-DK" sz="3200" smtClean="0"/>
              <a:t>All </a:t>
            </a:r>
            <a:r>
              <a:rPr lang="da-DK" sz="3200" b="1" smtClean="0"/>
              <a:t>values</a:t>
            </a:r>
            <a:r>
              <a:rPr lang="da-DK" sz="3200" smtClean="0"/>
              <a:t> in a </a:t>
            </a:r>
            <a:r>
              <a:rPr lang="da-DK" sz="3200" b="1" smtClean="0"/>
              <a:t>column</a:t>
            </a:r>
            <a:r>
              <a:rPr lang="da-DK" sz="3200" smtClean="0"/>
              <a:t> are from the </a:t>
            </a:r>
            <a:r>
              <a:rPr lang="da-DK" sz="3200" b="1" smtClean="0"/>
              <a:t>same domain</a:t>
            </a:r>
          </a:p>
          <a:p>
            <a:pPr lvl="0"/>
            <a:r>
              <a:rPr lang="da-DK" sz="3200" smtClean="0"/>
              <a:t>Each </a:t>
            </a:r>
            <a:r>
              <a:rPr lang="da-DK" sz="3200" b="1" smtClean="0"/>
              <a:t>row</a:t>
            </a:r>
            <a:r>
              <a:rPr lang="da-DK" sz="3200" smtClean="0"/>
              <a:t> (i.e. record) is </a:t>
            </a:r>
            <a:r>
              <a:rPr lang="da-DK" sz="3200" b="1" smtClean="0"/>
              <a:t>unique</a:t>
            </a:r>
            <a:r>
              <a:rPr lang="da-DK" sz="3200" smtClean="0"/>
              <a:t> (no duplicates)</a:t>
            </a:r>
          </a:p>
          <a:p>
            <a:pPr lvl="0"/>
            <a:r>
              <a:rPr lang="da-DK" sz="3200" smtClean="0"/>
              <a:t>The </a:t>
            </a:r>
            <a:r>
              <a:rPr lang="da-DK" sz="3200" b="1" smtClean="0"/>
              <a:t>order</a:t>
            </a:r>
            <a:r>
              <a:rPr lang="da-DK" sz="3200" smtClean="0"/>
              <a:t> of </a:t>
            </a:r>
            <a:r>
              <a:rPr lang="da-DK" sz="3200" b="1" smtClean="0"/>
              <a:t>columns</a:t>
            </a:r>
            <a:r>
              <a:rPr lang="da-DK" sz="3200" smtClean="0"/>
              <a:t> has </a:t>
            </a:r>
            <a:r>
              <a:rPr lang="da-DK" sz="3200" b="1" smtClean="0"/>
              <a:t>no significance</a:t>
            </a:r>
          </a:p>
          <a:p>
            <a:pPr lvl="0"/>
            <a:r>
              <a:rPr lang="da-DK" sz="3200"/>
              <a:t>T</a:t>
            </a:r>
            <a:r>
              <a:rPr lang="da-DK" sz="3200" smtClean="0"/>
              <a:t>he </a:t>
            </a:r>
            <a:r>
              <a:rPr lang="da-DK" sz="3200" b="1" smtClean="0"/>
              <a:t>order</a:t>
            </a:r>
            <a:r>
              <a:rPr lang="da-DK" sz="3200" smtClean="0"/>
              <a:t> of </a:t>
            </a:r>
            <a:r>
              <a:rPr lang="da-DK" sz="3200" b="1" smtClean="0"/>
              <a:t>rows</a:t>
            </a:r>
            <a:r>
              <a:rPr lang="da-DK" sz="3200" smtClean="0"/>
              <a:t> has </a:t>
            </a:r>
            <a:r>
              <a:rPr lang="da-DK" sz="3200" b="1" smtClean="0"/>
              <a:t>no significance</a:t>
            </a:r>
            <a:endParaRPr lang="da-DK" sz="2800" b="1" smtClean="0"/>
          </a:p>
        </p:txBody>
      </p:sp>
    </p:spTree>
    <p:extLst>
      <p:ext uri="{BB962C8B-B14F-4D97-AF65-F5344CB8AC3E}">
        <p14:creationId xmlns:p14="http://schemas.microsoft.com/office/powerpoint/2010/main" val="29969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24918" cy="4351338"/>
          </a:xfrm>
        </p:spPr>
        <p:txBody>
          <a:bodyPr/>
          <a:lstStyle/>
          <a:p>
            <a:pPr lvl="0"/>
            <a:r>
              <a:rPr lang="da-DK" sz="3200" smtClean="0"/>
              <a:t>Records in a table must be unique….</a:t>
            </a:r>
          </a:p>
          <a:p>
            <a:pPr lvl="0"/>
            <a:r>
              <a:rPr lang="da-DK" sz="3200" smtClean="0"/>
              <a:t>…so, some set of columns must also contain unique values for each row</a:t>
            </a:r>
          </a:p>
          <a:p>
            <a:pPr lvl="0"/>
            <a:r>
              <a:rPr lang="da-DK" sz="3200" smtClean="0"/>
              <a:t>Such a set of columns form a </a:t>
            </a:r>
            <a:r>
              <a:rPr lang="da-DK" sz="3200" b="1" smtClean="0"/>
              <a:t>key</a:t>
            </a:r>
            <a:endParaRPr lang="da-DK" sz="2800" b="1" smtClean="0"/>
          </a:p>
        </p:txBody>
      </p:sp>
    </p:spTree>
    <p:extLst>
      <p:ext uri="{BB962C8B-B14F-4D97-AF65-F5344CB8AC3E}">
        <p14:creationId xmlns:p14="http://schemas.microsoft.com/office/powerpoint/2010/main" val="420177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99639"/>
              </p:ext>
            </p:extLst>
          </p:nvPr>
        </p:nvGraphicFramePr>
        <p:xfrm>
          <a:off x="2516104" y="2134406"/>
          <a:ext cx="7159792" cy="18791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378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65127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959481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42717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82533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Name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Address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ZipCode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PhoneNr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DateOfBirth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48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903921"/>
              </p:ext>
            </p:extLst>
          </p:nvPr>
        </p:nvGraphicFramePr>
        <p:xfrm>
          <a:off x="2695075" y="1706378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359234"/>
              </p:ext>
            </p:extLst>
          </p:nvPr>
        </p:nvGraphicFramePr>
        <p:xfrm>
          <a:off x="3244516" y="3882047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06643"/>
              </p:ext>
            </p:extLst>
          </p:nvPr>
        </p:nvGraphicFramePr>
        <p:xfrm>
          <a:off x="2819401" y="4551805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448232"/>
              </p:ext>
            </p:extLst>
          </p:nvPr>
        </p:nvGraphicFramePr>
        <p:xfrm>
          <a:off x="2939716" y="2661101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</a:t>
                      </a:r>
                      <a:r>
                        <a:rPr lang="da-DK" sz="1800" baseline="0" smtClean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60512"/>
              </p:ext>
            </p:extLst>
          </p:nvPr>
        </p:nvGraphicFramePr>
        <p:xfrm>
          <a:off x="4283242" y="3226242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 45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983691"/>
              </p:ext>
            </p:extLst>
          </p:nvPr>
        </p:nvGraphicFramePr>
        <p:xfrm>
          <a:off x="3386889" y="5264617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179131"/>
              </p:ext>
            </p:extLst>
          </p:nvPr>
        </p:nvGraphicFramePr>
        <p:xfrm>
          <a:off x="7166811" y="2263194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76393"/>
              </p:ext>
            </p:extLst>
          </p:nvPr>
        </p:nvGraphicFramePr>
        <p:xfrm>
          <a:off x="4594498" y="1039434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7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13961"/>
              </p:ext>
            </p:extLst>
          </p:nvPr>
        </p:nvGraphicFramePr>
        <p:xfrm>
          <a:off x="2516104" y="2134406"/>
          <a:ext cx="7159792" cy="18791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378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65127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959481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42717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82533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ZipCode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PhoneNr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DateOfBirth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96" y="213440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85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budstavle 5"/>
          <p:cNvSpPr/>
          <p:nvPr/>
        </p:nvSpPr>
        <p:spPr>
          <a:xfrm>
            <a:off x="10268996" y="2134406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606896"/>
              </p:ext>
            </p:extLst>
          </p:nvPr>
        </p:nvGraphicFramePr>
        <p:xfrm>
          <a:off x="2516104" y="2134406"/>
          <a:ext cx="7159792" cy="18791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378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65127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959481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42717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82533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Name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Address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ZipCode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PhoneNr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DateOfBirth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45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816373"/>
              </p:ext>
            </p:extLst>
          </p:nvPr>
        </p:nvGraphicFramePr>
        <p:xfrm>
          <a:off x="2516104" y="2134406"/>
          <a:ext cx="7159792" cy="18791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378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65127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959481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42717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82533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ZipCode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PhoneNr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DateOfBirth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96" y="213440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836" y="199398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06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560963"/>
              </p:ext>
            </p:extLst>
          </p:nvPr>
        </p:nvGraphicFramePr>
        <p:xfrm>
          <a:off x="2516104" y="2134406"/>
          <a:ext cx="7159792" cy="18791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378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65127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959481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42717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82533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Name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Address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ZipCode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PhoneNr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DateOfBirth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96" y="213440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4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061647"/>
              </p:ext>
            </p:extLst>
          </p:nvPr>
        </p:nvGraphicFramePr>
        <p:xfrm>
          <a:off x="1467853" y="2134406"/>
          <a:ext cx="8208043" cy="18791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23473">
                  <a:extLst>
                    <a:ext uri="{9D8B030D-6E8A-4147-A177-3AD203B41FA5}">
                      <a16:colId xmlns:a16="http://schemas.microsoft.com/office/drawing/2014/main" val="1956239865"/>
                    </a:ext>
                  </a:extLst>
                </a:gridCol>
                <a:gridCol w="1072857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4135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214729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10415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45210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EmployeeId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Name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Address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ZipCode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PhoneNr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DateOfBirth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96" y="213440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6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335879" cy="4351338"/>
          </a:xfrm>
        </p:spPr>
        <p:txBody>
          <a:bodyPr/>
          <a:lstStyle/>
          <a:p>
            <a:pPr lvl="0"/>
            <a:r>
              <a:rPr lang="da-DK" sz="3200" b="1" smtClean="0"/>
              <a:t>Superkey</a:t>
            </a:r>
            <a:r>
              <a:rPr lang="da-DK" sz="3200" smtClean="0"/>
              <a:t>: A set of columns which is unique for each row</a:t>
            </a:r>
          </a:p>
          <a:p>
            <a:pPr lvl="0"/>
            <a:r>
              <a:rPr lang="da-DK" sz="3200" b="1" smtClean="0"/>
              <a:t>Candidate key: </a:t>
            </a:r>
            <a:r>
              <a:rPr lang="da-DK" sz="3200"/>
              <a:t>A </a:t>
            </a:r>
            <a:r>
              <a:rPr lang="da-DK" sz="3200" u="sng"/>
              <a:t>minimal</a:t>
            </a:r>
            <a:r>
              <a:rPr lang="da-DK" sz="3200"/>
              <a:t> set of columns which is unique for each </a:t>
            </a:r>
            <a:r>
              <a:rPr lang="da-DK" sz="3200" smtClean="0"/>
              <a:t>row (no column can be removed without breaking uniqueness)</a:t>
            </a:r>
          </a:p>
          <a:p>
            <a:pPr lvl="0"/>
            <a:r>
              <a:rPr lang="da-DK" sz="3200" b="1" smtClean="0"/>
              <a:t>Primary key</a:t>
            </a:r>
            <a:r>
              <a:rPr lang="da-DK" sz="3200" smtClean="0"/>
              <a:t>: Candidate key selected to identify records uniquely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7878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1467853" y="2134406"/>
          <a:ext cx="8208043" cy="18791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23473">
                  <a:extLst>
                    <a:ext uri="{9D8B030D-6E8A-4147-A177-3AD203B41FA5}">
                      <a16:colId xmlns:a16="http://schemas.microsoft.com/office/drawing/2014/main" val="1956239865"/>
                    </a:ext>
                  </a:extLst>
                </a:gridCol>
                <a:gridCol w="1072857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4135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214729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10415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45210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EmployeeId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Name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Address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ZipCode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PhoneNr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DateOfBirth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6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442114"/>
              </p:ext>
            </p:extLst>
          </p:nvPr>
        </p:nvGraphicFramePr>
        <p:xfrm>
          <a:off x="2196766" y="2478465"/>
          <a:ext cx="6411141" cy="14093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45438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950345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409329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606029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RestaurantId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RestaurantName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Address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ZipCode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</a:t>
                      </a:r>
                      <a:r>
                        <a:rPr lang="da-DK" sz="1800" baseline="0" smtClean="0"/>
                        <a:t> 45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 33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0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623118"/>
              </p:ext>
            </p:extLst>
          </p:nvPr>
        </p:nvGraphicFramePr>
        <p:xfrm>
          <a:off x="2279985" y="2199929"/>
          <a:ext cx="3395783" cy="187915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45438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950345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RestaurantId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EmployeeId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7648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14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717632" cy="4351338"/>
          </a:xfrm>
        </p:spPr>
        <p:txBody>
          <a:bodyPr/>
          <a:lstStyle/>
          <a:p>
            <a:pPr lvl="0"/>
            <a:r>
              <a:rPr lang="da-DK" sz="3200" smtClean="0"/>
              <a:t>This table does </a:t>
            </a:r>
            <a:r>
              <a:rPr lang="da-DK" sz="3200" u="sng" smtClean="0"/>
              <a:t>not</a:t>
            </a:r>
            <a:r>
              <a:rPr lang="da-DK" sz="3200" smtClean="0"/>
              <a:t> contain any single-columns candidate keys (</a:t>
            </a:r>
            <a:r>
              <a:rPr lang="da-DK" sz="3200" i="1" smtClean="0"/>
              <a:t>or does it…? Can an employee work at more than one restaurant?</a:t>
            </a:r>
            <a:r>
              <a:rPr lang="da-DK" sz="3200" smtClean="0"/>
              <a:t>)</a:t>
            </a:r>
          </a:p>
          <a:p>
            <a:pPr lvl="0"/>
            <a:r>
              <a:rPr lang="da-DK" sz="3200" smtClean="0"/>
              <a:t>It is the </a:t>
            </a:r>
            <a:r>
              <a:rPr lang="da-DK" sz="3200" u="sng" smtClean="0"/>
              <a:t>combination</a:t>
            </a:r>
            <a:r>
              <a:rPr lang="da-DK" sz="3200" smtClean="0"/>
              <a:t> of the two </a:t>
            </a:r>
            <a:r>
              <a:rPr lang="da-DK" sz="3200" b="1" smtClean="0"/>
              <a:t>…Id</a:t>
            </a:r>
            <a:r>
              <a:rPr lang="da-DK" sz="3200" smtClean="0"/>
              <a:t> columns which is unique (</a:t>
            </a:r>
            <a:r>
              <a:rPr lang="da-DK" sz="3200" i="1" smtClean="0"/>
              <a:t>at least we assume so…</a:t>
            </a:r>
            <a:r>
              <a:rPr lang="da-DK" sz="3200" smtClean="0"/>
              <a:t>)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1240"/>
              </p:ext>
            </p:extLst>
          </p:nvPr>
        </p:nvGraphicFramePr>
        <p:xfrm>
          <a:off x="8247648" y="1825625"/>
          <a:ext cx="3395783" cy="187915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45438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950345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RestaurantId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EmployeeId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7648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6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3752490"/>
          </a:xfrm>
        </p:spPr>
        <p:txBody>
          <a:bodyPr>
            <a:normAutofit/>
          </a:bodyPr>
          <a:lstStyle/>
          <a:p>
            <a:r>
              <a:rPr lang="da-DK" sz="9600" b="1" smtClean="0"/>
              <a:t>What is a </a:t>
            </a:r>
            <a:br>
              <a:rPr lang="da-DK" sz="9600" b="1" smtClean="0"/>
            </a:br>
            <a:r>
              <a:rPr lang="da-DK" sz="9600" b="1" smtClean="0">
                <a:solidFill>
                  <a:srgbClr val="FF0000"/>
                </a:solidFill>
              </a:rPr>
              <a:t>Data Model</a:t>
            </a:r>
            <a:r>
              <a:rPr lang="da-DK" sz="9600" b="1" smtClean="0"/>
              <a:t>?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66228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048500" cy="4351338"/>
          </a:xfrm>
        </p:spPr>
        <p:txBody>
          <a:bodyPr/>
          <a:lstStyle/>
          <a:p>
            <a:pPr lvl="0"/>
            <a:r>
              <a:rPr lang="da-DK" sz="3200" smtClean="0"/>
              <a:t>The key (</a:t>
            </a:r>
            <a:r>
              <a:rPr lang="da-DK" sz="3200" b="1" smtClean="0"/>
              <a:t>RestaurantId</a:t>
            </a:r>
            <a:r>
              <a:rPr lang="da-DK" sz="3200" smtClean="0"/>
              <a:t>, </a:t>
            </a:r>
            <a:r>
              <a:rPr lang="da-DK" sz="3200" b="1" smtClean="0"/>
              <a:t>EmployeeId</a:t>
            </a:r>
            <a:r>
              <a:rPr lang="da-DK" sz="3200" smtClean="0"/>
              <a:t>) is a </a:t>
            </a:r>
            <a:r>
              <a:rPr lang="da-DK" sz="3200" b="1" smtClean="0"/>
              <a:t>primary key</a:t>
            </a:r>
            <a:r>
              <a:rPr lang="da-DK" sz="3200" smtClean="0"/>
              <a:t>, since it is unique</a:t>
            </a:r>
          </a:p>
          <a:p>
            <a:pPr lvl="0"/>
            <a:r>
              <a:rPr lang="da-DK" sz="3200" smtClean="0"/>
              <a:t>It is also a </a:t>
            </a:r>
            <a:r>
              <a:rPr lang="da-DK" sz="3200" b="1" smtClean="0"/>
              <a:t>composite key</a:t>
            </a:r>
            <a:r>
              <a:rPr lang="da-DK" sz="3200" smtClean="0"/>
              <a:t>, since it con-sists of more than one column</a:t>
            </a:r>
          </a:p>
          <a:p>
            <a:pPr lvl="0"/>
            <a:r>
              <a:rPr lang="da-DK" sz="3200" b="1" smtClean="0"/>
              <a:t>RestaurantId</a:t>
            </a:r>
            <a:r>
              <a:rPr lang="da-DK" sz="3200" smtClean="0"/>
              <a:t> and </a:t>
            </a:r>
            <a:r>
              <a:rPr lang="da-DK" sz="3200" b="1"/>
              <a:t>EmployeeId </a:t>
            </a:r>
            <a:r>
              <a:rPr lang="da-DK" sz="3200" smtClean="0"/>
              <a:t>are – in the context of this table – called </a:t>
            </a:r>
            <a:r>
              <a:rPr lang="da-DK" sz="3200" b="1" smtClean="0"/>
              <a:t>foreign keys</a:t>
            </a:r>
            <a:r>
              <a:rPr lang="da-DK" sz="3200" smtClean="0"/>
              <a:t>, since they are primary keys in other tables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8247648" y="1825625"/>
          <a:ext cx="3395783" cy="187915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45438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950345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RestaurantId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EmployeeId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7648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0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Data Model – </a:t>
            </a:r>
            <a:r>
              <a:rPr lang="da-DK" b="1" smtClean="0"/>
              <a:t>Complete (structural) definition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33314"/>
              </p:ext>
            </p:extLst>
          </p:nvPr>
        </p:nvGraphicFramePr>
        <p:xfrm>
          <a:off x="896353" y="2092296"/>
          <a:ext cx="10094493" cy="1879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6079">
                  <a:extLst>
                    <a:ext uri="{9D8B030D-6E8A-4147-A177-3AD203B41FA5}">
                      <a16:colId xmlns:a16="http://schemas.microsoft.com/office/drawing/2014/main" val="1182729630"/>
                    </a:ext>
                  </a:extLst>
                </a:gridCol>
                <a:gridCol w="1383631">
                  <a:extLst>
                    <a:ext uri="{9D8B030D-6E8A-4147-A177-3AD203B41FA5}">
                      <a16:colId xmlns:a16="http://schemas.microsoft.com/office/drawing/2014/main" val="1956239865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245268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9941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91914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 gridSpan="7">
                  <a:txBody>
                    <a:bodyPr/>
                    <a:lstStyle/>
                    <a:p>
                      <a:r>
                        <a:rPr lang="da-DK" sz="2400" b="1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da-DK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1645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da-DK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u="sng" smtClean="0">
                          <a:solidFill>
                            <a:schemeClr val="tx1"/>
                          </a:solidFill>
                        </a:rPr>
                        <a:t>EmployeeId</a:t>
                      </a:r>
                      <a:endParaRPr lang="da-DK" sz="1800" u="sng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Name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Address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ZipCode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PhoneNr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DateOfBirth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Domain</a:t>
                      </a:r>
                      <a:endParaRPr lang="da-DK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numeric(10)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string(50)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string(50)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numeric(4)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numeric(8)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date</a:t>
                      </a:r>
                      <a:endParaRPr lang="da-DK" sz="18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Part of Primary Key</a:t>
                      </a:r>
                      <a:endParaRPr lang="da-DK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yes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no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no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no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no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no</a:t>
                      </a:r>
                      <a:endParaRPr lang="da-DK" sz="18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33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Data Model – </a:t>
            </a:r>
            <a:r>
              <a:rPr lang="da-DK" b="1" smtClean="0"/>
              <a:t>Complete (structural) definition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103330"/>
              </p:ext>
            </p:extLst>
          </p:nvPr>
        </p:nvGraphicFramePr>
        <p:xfrm>
          <a:off x="896353" y="2092296"/>
          <a:ext cx="9342520" cy="1879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8031">
                  <a:extLst>
                    <a:ext uri="{9D8B030D-6E8A-4147-A177-3AD203B41FA5}">
                      <a16:colId xmlns:a16="http://schemas.microsoft.com/office/drawing/2014/main" val="1182729630"/>
                    </a:ext>
                  </a:extLst>
                </a:gridCol>
                <a:gridCol w="1961148">
                  <a:extLst>
                    <a:ext uri="{9D8B030D-6E8A-4147-A177-3AD203B41FA5}">
                      <a16:colId xmlns:a16="http://schemas.microsoft.com/office/drawing/2014/main" val="1956239865"/>
                    </a:ext>
                  </a:extLst>
                </a:gridCol>
                <a:gridCol w="2273968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54895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454478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</a:tblGrid>
              <a:tr h="469788">
                <a:tc gridSpan="5">
                  <a:txBody>
                    <a:bodyPr/>
                    <a:lstStyle/>
                    <a:p>
                      <a:r>
                        <a:rPr lang="da-DK" sz="2400" b="1" smtClean="0">
                          <a:solidFill>
                            <a:schemeClr val="tx1"/>
                          </a:solidFill>
                        </a:rPr>
                        <a:t>Restaurant</a:t>
                      </a:r>
                      <a:endParaRPr lang="da-DK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1645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da-DK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u="sng" smtClean="0">
                          <a:solidFill>
                            <a:schemeClr val="tx1"/>
                          </a:solidFill>
                        </a:rPr>
                        <a:t>RestaurantId</a:t>
                      </a:r>
                      <a:endParaRPr lang="da-DK" sz="1800" u="sng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RestaurantName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Address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ZipCode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Domain</a:t>
                      </a:r>
                      <a:endParaRPr lang="da-DK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numeric(10)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string(50)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string(50)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numeric(4)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Part of Primary Key</a:t>
                      </a:r>
                      <a:endParaRPr lang="da-DK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yes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no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no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no</a:t>
                      </a:r>
                      <a:endParaRPr lang="da-DK" sz="18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2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Data Model – </a:t>
            </a:r>
            <a:r>
              <a:rPr lang="da-DK" b="1" smtClean="0"/>
              <a:t>Complete (structural) definition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205930"/>
              </p:ext>
            </p:extLst>
          </p:nvPr>
        </p:nvGraphicFramePr>
        <p:xfrm>
          <a:off x="896353" y="2092296"/>
          <a:ext cx="6533147" cy="1879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8031">
                  <a:extLst>
                    <a:ext uri="{9D8B030D-6E8A-4147-A177-3AD203B41FA5}">
                      <a16:colId xmlns:a16="http://schemas.microsoft.com/office/drawing/2014/main" val="1182729630"/>
                    </a:ext>
                  </a:extLst>
                </a:gridCol>
                <a:gridCol w="1961148">
                  <a:extLst>
                    <a:ext uri="{9D8B030D-6E8A-4147-A177-3AD203B41FA5}">
                      <a16:colId xmlns:a16="http://schemas.microsoft.com/office/drawing/2014/main" val="1956239865"/>
                    </a:ext>
                  </a:extLst>
                </a:gridCol>
                <a:gridCol w="2273968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</a:tblGrid>
              <a:tr h="469788">
                <a:tc gridSpan="3">
                  <a:txBody>
                    <a:bodyPr/>
                    <a:lstStyle/>
                    <a:p>
                      <a:r>
                        <a:rPr lang="da-DK" sz="2400" b="1" smtClean="0">
                          <a:solidFill>
                            <a:schemeClr val="tx1"/>
                          </a:solidFill>
                        </a:rPr>
                        <a:t>WorksAt</a:t>
                      </a:r>
                      <a:endParaRPr lang="da-DK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1645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da-DK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u="sng" smtClean="0">
                          <a:solidFill>
                            <a:schemeClr val="tx1"/>
                          </a:solidFill>
                        </a:rPr>
                        <a:t>EmployeeId</a:t>
                      </a:r>
                      <a:endParaRPr lang="da-DK" sz="1800" u="sng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u="sng" smtClean="0">
                          <a:solidFill>
                            <a:schemeClr val="tx1"/>
                          </a:solidFill>
                        </a:rPr>
                        <a:t>RestaurantId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Domain</a:t>
                      </a:r>
                      <a:endParaRPr lang="da-DK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numeric(10)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numeric(10)</a:t>
                      </a:r>
                      <a:endParaRPr lang="da-DK" sz="18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Part of Primary Key</a:t>
                      </a:r>
                      <a:endParaRPr lang="da-DK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yes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yes</a:t>
                      </a:r>
                      <a:endParaRPr lang="da-DK" sz="18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0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571873" cy="4351338"/>
          </a:xfrm>
        </p:spPr>
        <p:txBody>
          <a:bodyPr/>
          <a:lstStyle/>
          <a:p>
            <a:pPr lvl="0"/>
            <a:r>
              <a:rPr lang="da-DK" sz="3200" smtClean="0"/>
              <a:t>For a given </a:t>
            </a:r>
            <a:r>
              <a:rPr lang="da-DK" sz="3200" u="sng" smtClean="0"/>
              <a:t>record</a:t>
            </a:r>
            <a:r>
              <a:rPr lang="da-DK" sz="3200" smtClean="0"/>
              <a:t>, we may allow certain values to be optional</a:t>
            </a:r>
          </a:p>
          <a:p>
            <a:pPr lvl="0"/>
            <a:r>
              <a:rPr lang="da-DK" sz="3200" smtClean="0"/>
              <a:t>However, the </a:t>
            </a:r>
            <a:r>
              <a:rPr lang="da-DK" sz="3200" u="sng" smtClean="0"/>
              <a:t>column</a:t>
            </a:r>
            <a:r>
              <a:rPr lang="da-DK" sz="3200" smtClean="0"/>
              <a:t> holding an optional value will always be present…</a:t>
            </a:r>
          </a:p>
          <a:p>
            <a:pPr lvl="0"/>
            <a:r>
              <a:rPr lang="da-DK" sz="3200" smtClean="0"/>
              <a:t>What do we put in that particular column?</a:t>
            </a:r>
          </a:p>
          <a:p>
            <a:pPr lvl="0"/>
            <a:r>
              <a:rPr lang="da-DK" sz="3200" smtClean="0"/>
              <a:t>We put a </a:t>
            </a:r>
            <a:r>
              <a:rPr lang="da-DK" sz="3200" b="1" i="1" smtClean="0"/>
              <a:t>null</a:t>
            </a:r>
            <a:r>
              <a:rPr lang="da-DK" sz="3200" smtClean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83935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6627394" cy="4351338"/>
          </a:xfrm>
        </p:spPr>
        <p:txBody>
          <a:bodyPr/>
          <a:lstStyle/>
          <a:p>
            <a:pPr lvl="0"/>
            <a:r>
              <a:rPr lang="da-DK" sz="3200" smtClean="0"/>
              <a:t>A </a:t>
            </a:r>
            <a:r>
              <a:rPr lang="da-DK" sz="3200" b="1" i="1" smtClean="0"/>
              <a:t>null</a:t>
            </a:r>
            <a:r>
              <a:rPr lang="da-DK" sz="3200" smtClean="0"/>
              <a:t> value should be understood as ”not present”</a:t>
            </a:r>
          </a:p>
          <a:p>
            <a:pPr lvl="0"/>
            <a:r>
              <a:rPr lang="da-DK" sz="3200" smtClean="0"/>
              <a:t>A </a:t>
            </a:r>
            <a:r>
              <a:rPr lang="da-DK" sz="3200" b="1" i="1" smtClean="0"/>
              <a:t>null</a:t>
            </a:r>
            <a:r>
              <a:rPr lang="da-DK" sz="3200" smtClean="0"/>
              <a:t> value is </a:t>
            </a:r>
            <a:r>
              <a:rPr lang="da-DK" sz="3200" u="sng" smtClean="0"/>
              <a:t>not</a:t>
            </a:r>
            <a:r>
              <a:rPr lang="da-DK" sz="3200" smtClean="0"/>
              <a:t> equal to 0 (zero) for numeric types</a:t>
            </a:r>
          </a:p>
          <a:p>
            <a:r>
              <a:rPr lang="da-DK" sz="3200" smtClean="0"/>
              <a:t>A </a:t>
            </a:r>
            <a:r>
              <a:rPr lang="da-DK" sz="3200" b="1" i="1" smtClean="0"/>
              <a:t>null</a:t>
            </a:r>
            <a:r>
              <a:rPr lang="da-DK" sz="3200" smtClean="0"/>
              <a:t> </a:t>
            </a:r>
            <a:r>
              <a:rPr lang="da-DK" sz="3200"/>
              <a:t>value is </a:t>
            </a:r>
            <a:r>
              <a:rPr lang="da-DK" sz="3200" u="sng"/>
              <a:t>not</a:t>
            </a:r>
            <a:r>
              <a:rPr lang="da-DK" sz="3200"/>
              <a:t> equal to </a:t>
            </a:r>
            <a:r>
              <a:rPr lang="da-DK" sz="3200" smtClean="0"/>
              <a:t>”” (the empty string) </a:t>
            </a:r>
            <a:r>
              <a:rPr lang="da-DK" sz="3200"/>
              <a:t>for </a:t>
            </a:r>
            <a:r>
              <a:rPr lang="da-DK" sz="3200" smtClean="0"/>
              <a:t>string types</a:t>
            </a:r>
          </a:p>
          <a:p>
            <a:r>
              <a:rPr lang="da-DK" sz="3200" smtClean="0"/>
              <a:t>Which colums can be allowed to have the value </a:t>
            </a:r>
            <a:r>
              <a:rPr lang="da-DK" sz="3200" b="1" i="1" smtClean="0"/>
              <a:t>null</a:t>
            </a:r>
            <a:r>
              <a:rPr lang="da-DK" sz="3200" smtClean="0"/>
              <a:t>?</a:t>
            </a:r>
            <a:endParaRPr lang="da-DK" sz="3200"/>
          </a:p>
          <a:p>
            <a:pPr lvl="0"/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8325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>
                <a:solidFill>
                  <a:srgbClr val="00B050"/>
                </a:solidFill>
              </a:rPr>
              <a:t>Fun fact – nullable types in C#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9322466" cy="737101"/>
          </a:xfrm>
        </p:spPr>
        <p:txBody>
          <a:bodyPr/>
          <a:lstStyle/>
          <a:p>
            <a:pPr lvl="0"/>
            <a:r>
              <a:rPr lang="da-DK" sz="3200" smtClean="0"/>
              <a:t>C# contains ”nullable” versions of all simple types!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838201" y="2987182"/>
            <a:ext cx="4997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 smtClean="0">
                <a:latin typeface="Consolas" panose="020B0609020204030204" pitchFamily="49" charset="0"/>
              </a:rPr>
              <a:t> </a:t>
            </a:r>
            <a:r>
              <a:rPr lang="da-DK" sz="4800" b="1">
                <a:latin typeface="Consolas" panose="020B0609020204030204" pitchFamily="49" charset="0"/>
              </a:rPr>
              <a:t>a</a:t>
            </a:r>
            <a:r>
              <a:rPr lang="da-DK" sz="4800" b="1" smtClean="0">
                <a:latin typeface="Consolas" panose="020B0609020204030204" pitchFamily="49" charset="0"/>
              </a:rPr>
              <a:t> </a:t>
            </a:r>
            <a:r>
              <a:rPr lang="da-DK" sz="4800" b="1">
                <a:latin typeface="Consolas" panose="020B0609020204030204" pitchFamily="49" charset="0"/>
              </a:rPr>
              <a:t>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4800" b="1" smtClean="0">
                <a:latin typeface="Consolas" panose="020B0609020204030204" pitchFamily="49" charset="0"/>
              </a:rPr>
              <a:t>;</a:t>
            </a:r>
          </a:p>
          <a:p>
            <a:endParaRPr lang="da-DK" sz="4800" b="1">
              <a:latin typeface="Consolas" panose="020B0609020204030204" pitchFamily="49" charset="0"/>
            </a:endParaRPr>
          </a:p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int?</a:t>
            </a:r>
            <a:r>
              <a:rPr lang="da-DK" sz="4800" b="1" smtClean="0">
                <a:latin typeface="Consolas" panose="020B0609020204030204" pitchFamily="49" charset="0"/>
              </a:rPr>
              <a:t> </a:t>
            </a:r>
            <a:r>
              <a:rPr lang="da-DK" sz="4800" b="1">
                <a:latin typeface="Consolas" panose="020B0609020204030204" pitchFamily="49" charset="0"/>
              </a:rPr>
              <a:t>a 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4800" b="1" smtClean="0">
                <a:latin typeface="Consolas" panose="020B0609020204030204" pitchFamily="49" charset="0"/>
              </a:rPr>
              <a:t>;</a:t>
            </a:r>
            <a:endParaRPr lang="da-DK" sz="4800" b="1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786" y="443845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rbudstavle 5"/>
          <p:cNvSpPr/>
          <p:nvPr/>
        </p:nvSpPr>
        <p:spPr>
          <a:xfrm>
            <a:off x="5997786" y="2989299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6627394" cy="4351338"/>
          </a:xfrm>
        </p:spPr>
        <p:txBody>
          <a:bodyPr/>
          <a:lstStyle/>
          <a:p>
            <a:r>
              <a:rPr lang="da-DK" sz="3200" smtClean="0"/>
              <a:t>Which columns can be allowed to have the value </a:t>
            </a:r>
            <a:r>
              <a:rPr lang="da-DK" sz="3200" b="1" i="1" smtClean="0"/>
              <a:t>null</a:t>
            </a:r>
            <a:r>
              <a:rPr lang="da-DK" sz="3200" smtClean="0"/>
              <a:t>?</a:t>
            </a:r>
          </a:p>
          <a:p>
            <a:pPr lvl="1"/>
            <a:r>
              <a:rPr lang="da-DK" sz="2800" smtClean="0"/>
              <a:t>A column which is part of a </a:t>
            </a:r>
            <a:r>
              <a:rPr lang="da-DK" sz="2800" b="1" smtClean="0"/>
              <a:t>primary key</a:t>
            </a:r>
            <a:r>
              <a:rPr lang="da-DK" sz="2800" smtClean="0"/>
              <a:t> can </a:t>
            </a:r>
            <a:r>
              <a:rPr lang="da-DK" sz="2800" u="sng" smtClean="0"/>
              <a:t>never</a:t>
            </a:r>
            <a:r>
              <a:rPr lang="da-DK" sz="2800" smtClean="0"/>
              <a:t> be set to </a:t>
            </a:r>
            <a:r>
              <a:rPr lang="da-DK" sz="2800" b="1" i="1" smtClean="0"/>
              <a:t>null</a:t>
            </a:r>
          </a:p>
          <a:p>
            <a:pPr lvl="1"/>
            <a:r>
              <a:rPr lang="da-DK" sz="2800" smtClean="0"/>
              <a:t>All other columns may be set to </a:t>
            </a:r>
            <a:r>
              <a:rPr lang="da-DK" sz="2800" b="1" i="1" smtClean="0"/>
              <a:t>null</a:t>
            </a:r>
            <a:r>
              <a:rPr lang="da-DK" sz="2800" smtClean="0"/>
              <a:t>, if it is in correspondence with business rules for the data model</a:t>
            </a:r>
          </a:p>
          <a:p>
            <a:r>
              <a:rPr lang="da-DK" sz="3200" smtClean="0"/>
              <a:t>This is known as </a:t>
            </a:r>
            <a:r>
              <a:rPr lang="da-DK" sz="3200" b="1" smtClean="0"/>
              <a:t>entity integrity</a:t>
            </a:r>
            <a:endParaRPr lang="da-DK" sz="3200" b="1"/>
          </a:p>
          <a:p>
            <a:pPr lvl="0"/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14373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10585782" cy="1218364"/>
          </a:xfrm>
        </p:spPr>
        <p:txBody>
          <a:bodyPr/>
          <a:lstStyle/>
          <a:p>
            <a:r>
              <a:rPr lang="da-DK" sz="3200" smtClean="0"/>
              <a:t>Suppose that an employee can </a:t>
            </a:r>
            <a:r>
              <a:rPr lang="da-DK" sz="3200" u="sng" smtClean="0"/>
              <a:t>only</a:t>
            </a:r>
            <a:r>
              <a:rPr lang="da-DK" sz="3200" smtClean="0"/>
              <a:t> work at one restaurant</a:t>
            </a:r>
          </a:p>
          <a:p>
            <a:r>
              <a:rPr lang="da-DK" sz="3200" smtClean="0"/>
              <a:t>We then add a </a:t>
            </a:r>
            <a:r>
              <a:rPr lang="da-DK" sz="3200" b="1" smtClean="0"/>
              <a:t>RestaurantId</a:t>
            </a:r>
            <a:r>
              <a:rPr lang="da-DK" sz="3200" smtClean="0"/>
              <a:t> column to the </a:t>
            </a:r>
            <a:r>
              <a:rPr lang="da-DK" sz="3200" b="1" smtClean="0"/>
              <a:t>Employee</a:t>
            </a:r>
            <a:r>
              <a:rPr lang="da-DK" sz="3200" smtClean="0"/>
              <a:t> table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33084"/>
              </p:ext>
            </p:extLst>
          </p:nvPr>
        </p:nvGraphicFramePr>
        <p:xfrm>
          <a:off x="1006640" y="3638353"/>
          <a:ext cx="8612606" cy="1402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45209">
                  <a:extLst>
                    <a:ext uri="{9D8B030D-6E8A-4147-A177-3AD203B41FA5}">
                      <a16:colId xmlns:a16="http://schemas.microsoft.com/office/drawing/2014/main" val="1956239865"/>
                    </a:ext>
                  </a:extLst>
                </a:gridCol>
                <a:gridCol w="92834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160686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051112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306970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510140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  <a:gridCol w="1510140">
                  <a:extLst>
                    <a:ext uri="{9D8B030D-6E8A-4147-A177-3AD203B41FA5}">
                      <a16:colId xmlns:a16="http://schemas.microsoft.com/office/drawing/2014/main" val="813530149"/>
                    </a:ext>
                  </a:extLst>
                </a:gridCol>
              </a:tblGrid>
              <a:tr h="350720">
                <a:tc>
                  <a:txBody>
                    <a:bodyPr/>
                    <a:lstStyle/>
                    <a:p>
                      <a:r>
                        <a:rPr lang="da-DK" sz="1400" smtClean="0">
                          <a:solidFill>
                            <a:schemeClr val="tx1"/>
                          </a:solidFill>
                        </a:rPr>
                        <a:t>EmployeeId</a:t>
                      </a:r>
                      <a:endParaRPr lang="da-DK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Name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Address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ZipCode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PhoneNr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DateOfBirth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RestaurantId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350720">
                <a:tc>
                  <a:txBody>
                    <a:bodyPr/>
                    <a:lstStyle/>
                    <a:p>
                      <a:r>
                        <a:rPr lang="da-DK" sz="1400" smtClean="0"/>
                        <a:t>1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Jonas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Solvej 5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3400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23411244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17-09-1993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2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350720">
                <a:tc>
                  <a:txBody>
                    <a:bodyPr/>
                    <a:lstStyle/>
                    <a:p>
                      <a:r>
                        <a:rPr lang="da-DK" sz="1400" smtClean="0"/>
                        <a:t>2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Helle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Algade 22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3000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43092174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02-03-1995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2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350720">
                <a:tc>
                  <a:txBody>
                    <a:bodyPr/>
                    <a:lstStyle/>
                    <a:p>
                      <a:r>
                        <a:rPr lang="da-DK" sz="1400" smtClean="0"/>
                        <a:t>3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Allan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Egevej 81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3000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42775426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30-12-1990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0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8528382" cy="1218364"/>
          </a:xfrm>
        </p:spPr>
        <p:txBody>
          <a:bodyPr/>
          <a:lstStyle/>
          <a:p>
            <a:r>
              <a:rPr lang="da-DK" sz="3200" smtClean="0"/>
              <a:t>Recall that </a:t>
            </a:r>
            <a:r>
              <a:rPr lang="da-DK" sz="3200" b="1"/>
              <a:t>RestaurantId</a:t>
            </a:r>
            <a:r>
              <a:rPr lang="da-DK" sz="3200"/>
              <a:t> </a:t>
            </a:r>
            <a:r>
              <a:rPr lang="da-DK" sz="3200" smtClean="0"/>
              <a:t>is the </a:t>
            </a:r>
            <a:r>
              <a:rPr lang="da-DK" sz="3200" b="1" smtClean="0"/>
              <a:t>primary key </a:t>
            </a:r>
            <a:r>
              <a:rPr lang="da-DK" sz="3200" smtClean="0"/>
              <a:t>in the  </a:t>
            </a:r>
            <a:r>
              <a:rPr lang="da-DK" sz="3200" b="1" smtClean="0"/>
              <a:t>Restaurant</a:t>
            </a:r>
            <a:r>
              <a:rPr lang="da-DK" sz="3200" smtClean="0"/>
              <a:t> table 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724997"/>
              </p:ext>
            </p:extLst>
          </p:nvPr>
        </p:nvGraphicFramePr>
        <p:xfrm>
          <a:off x="838200" y="3585371"/>
          <a:ext cx="6411141" cy="14093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45438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950345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409329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606029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RestaurantId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RestaurantName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Address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ZipCode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</a:t>
                      </a:r>
                      <a:r>
                        <a:rPr lang="da-DK" sz="1800" baseline="0" smtClean="0"/>
                        <a:t> 45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 33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22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is a </a:t>
            </a:r>
            <a:r>
              <a:rPr lang="da-DK" b="1" smtClean="0">
                <a:solidFill>
                  <a:srgbClr val="FF0000"/>
                </a:solidFill>
              </a:rPr>
              <a:t>Data Model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930063" cy="4351338"/>
          </a:xfrm>
        </p:spPr>
        <p:txBody>
          <a:bodyPr/>
          <a:lstStyle/>
          <a:p>
            <a:pPr lvl="0"/>
            <a:r>
              <a:rPr lang="da-DK" sz="3200" smtClean="0"/>
              <a:t>An integrated collection of concepts for describing</a:t>
            </a:r>
          </a:p>
          <a:p>
            <a:pPr lvl="1"/>
            <a:r>
              <a:rPr lang="da-DK" sz="2800" smtClean="0"/>
              <a:t>Data itself</a:t>
            </a:r>
          </a:p>
          <a:p>
            <a:pPr lvl="1"/>
            <a:r>
              <a:rPr lang="da-DK" sz="2800" smtClean="0"/>
              <a:t>Relations between data</a:t>
            </a:r>
          </a:p>
          <a:p>
            <a:pPr lvl="1"/>
            <a:r>
              <a:rPr lang="da-DK" sz="2800" smtClean="0"/>
              <a:t>Constraints on data</a:t>
            </a:r>
          </a:p>
          <a:p>
            <a:r>
              <a:rPr lang="da-DK" sz="3200" smtClean="0"/>
              <a:t>Should represent real-world objects and concepts</a:t>
            </a:r>
          </a:p>
          <a:p>
            <a:pPr lvl="1"/>
            <a:r>
              <a:rPr lang="da-DK" sz="2800" smtClean="0"/>
              <a:t>Objects: </a:t>
            </a:r>
            <a:r>
              <a:rPr lang="da-DK" sz="2800" b="1" smtClean="0"/>
              <a:t>Product</a:t>
            </a:r>
            <a:r>
              <a:rPr lang="da-DK" sz="2800" smtClean="0"/>
              <a:t>, </a:t>
            </a:r>
            <a:r>
              <a:rPr lang="da-DK" sz="2800" b="1" smtClean="0"/>
              <a:t>Customer</a:t>
            </a:r>
            <a:r>
              <a:rPr lang="da-DK" sz="2800" smtClean="0"/>
              <a:t>, </a:t>
            </a:r>
            <a:r>
              <a:rPr lang="da-DK" sz="2800" b="1" smtClean="0"/>
              <a:t>Employee</a:t>
            </a:r>
          </a:p>
          <a:p>
            <a:pPr lvl="1"/>
            <a:r>
              <a:rPr lang="da-DK" sz="2800" smtClean="0"/>
              <a:t>Concepts: </a:t>
            </a:r>
            <a:r>
              <a:rPr lang="da-DK" sz="2800" b="1" smtClean="0"/>
              <a:t>Order</a:t>
            </a:r>
            <a:r>
              <a:rPr lang="da-DK" sz="2800" smtClean="0"/>
              <a:t>, </a:t>
            </a:r>
            <a:r>
              <a:rPr lang="da-DK" sz="2800" b="1" smtClean="0"/>
              <a:t>Skill</a:t>
            </a:r>
            <a:r>
              <a:rPr lang="da-DK" sz="2800" smtClean="0"/>
              <a:t>, </a:t>
            </a:r>
            <a:r>
              <a:rPr lang="da-DK" sz="2800" b="1" smtClean="0"/>
              <a:t>Teaches</a:t>
            </a:r>
          </a:p>
          <a:p>
            <a:r>
              <a:rPr lang="da-DK" sz="3200" b="1" smtClean="0"/>
              <a:t>We already know about Data Models (Domain Model)! </a:t>
            </a:r>
          </a:p>
        </p:txBody>
      </p:sp>
    </p:spTree>
    <p:extLst>
      <p:ext uri="{BB962C8B-B14F-4D97-AF65-F5344CB8AC3E}">
        <p14:creationId xmlns:p14="http://schemas.microsoft.com/office/powerpoint/2010/main" val="227724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10585782" cy="1218364"/>
          </a:xfrm>
        </p:spPr>
        <p:txBody>
          <a:bodyPr/>
          <a:lstStyle/>
          <a:p>
            <a:r>
              <a:rPr lang="da-DK" sz="3200" smtClean="0"/>
              <a:t>It must then hold that </a:t>
            </a:r>
            <a:r>
              <a:rPr lang="da-DK" sz="3200" u="sng" smtClean="0"/>
              <a:t>all</a:t>
            </a:r>
            <a:r>
              <a:rPr lang="da-DK" sz="3200" smtClean="0"/>
              <a:t> values of </a:t>
            </a:r>
            <a:r>
              <a:rPr lang="da-DK" sz="3200" b="1" smtClean="0"/>
              <a:t>RestaurantId</a:t>
            </a:r>
            <a:r>
              <a:rPr lang="da-DK" sz="3200" smtClean="0"/>
              <a:t> in </a:t>
            </a:r>
            <a:r>
              <a:rPr lang="da-DK" sz="3200" b="1" smtClean="0"/>
              <a:t>Employee</a:t>
            </a:r>
            <a:r>
              <a:rPr lang="da-DK" sz="3200" smtClean="0"/>
              <a:t> must match an existing value for </a:t>
            </a:r>
            <a:r>
              <a:rPr lang="da-DK" sz="3200" b="1"/>
              <a:t>RestaurantId</a:t>
            </a:r>
            <a:r>
              <a:rPr lang="da-DK" sz="3200"/>
              <a:t> </a:t>
            </a:r>
            <a:r>
              <a:rPr lang="da-DK" sz="3200" smtClean="0"/>
              <a:t>in </a:t>
            </a:r>
            <a:r>
              <a:rPr lang="da-DK" sz="3200" b="1" smtClean="0"/>
              <a:t>Restaurant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1006640" y="3638353"/>
          <a:ext cx="8612606" cy="1402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45209">
                  <a:extLst>
                    <a:ext uri="{9D8B030D-6E8A-4147-A177-3AD203B41FA5}">
                      <a16:colId xmlns:a16="http://schemas.microsoft.com/office/drawing/2014/main" val="1956239865"/>
                    </a:ext>
                  </a:extLst>
                </a:gridCol>
                <a:gridCol w="92834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160686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051112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306970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510140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  <a:gridCol w="1510140">
                  <a:extLst>
                    <a:ext uri="{9D8B030D-6E8A-4147-A177-3AD203B41FA5}">
                      <a16:colId xmlns:a16="http://schemas.microsoft.com/office/drawing/2014/main" val="813530149"/>
                    </a:ext>
                  </a:extLst>
                </a:gridCol>
              </a:tblGrid>
              <a:tr h="350720">
                <a:tc>
                  <a:txBody>
                    <a:bodyPr/>
                    <a:lstStyle/>
                    <a:p>
                      <a:r>
                        <a:rPr lang="da-DK" sz="1400" smtClean="0">
                          <a:solidFill>
                            <a:schemeClr val="tx1"/>
                          </a:solidFill>
                        </a:rPr>
                        <a:t>EmployeeId</a:t>
                      </a:r>
                      <a:endParaRPr lang="da-DK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Name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Address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ZipCode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PhoneNr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DateOfBirth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RestaurantId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350720">
                <a:tc>
                  <a:txBody>
                    <a:bodyPr/>
                    <a:lstStyle/>
                    <a:p>
                      <a:r>
                        <a:rPr lang="da-DK" sz="1400" smtClean="0"/>
                        <a:t>1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Jonas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Solvej 5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3400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23411244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17-09-1993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2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350720">
                <a:tc>
                  <a:txBody>
                    <a:bodyPr/>
                    <a:lstStyle/>
                    <a:p>
                      <a:r>
                        <a:rPr lang="da-DK" sz="1400" smtClean="0"/>
                        <a:t>2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Helle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Algade 22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3000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43092174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02-03-1995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2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350720">
                <a:tc>
                  <a:txBody>
                    <a:bodyPr/>
                    <a:lstStyle/>
                    <a:p>
                      <a:r>
                        <a:rPr lang="da-DK" sz="1400" smtClean="0"/>
                        <a:t>3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Allan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Egevej 81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3000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42775426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30-12-1990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207" y="38897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27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budstavle 5"/>
          <p:cNvSpPr/>
          <p:nvPr/>
        </p:nvSpPr>
        <p:spPr>
          <a:xfrm>
            <a:off x="9968207" y="3889793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10585782" cy="1218364"/>
          </a:xfrm>
        </p:spPr>
        <p:txBody>
          <a:bodyPr/>
          <a:lstStyle/>
          <a:p>
            <a:r>
              <a:rPr lang="da-DK" sz="3200" smtClean="0"/>
              <a:t>It must then hold that </a:t>
            </a:r>
            <a:r>
              <a:rPr lang="da-DK" sz="3200" u="sng" smtClean="0"/>
              <a:t>all</a:t>
            </a:r>
            <a:r>
              <a:rPr lang="da-DK" sz="3200" smtClean="0"/>
              <a:t> values of </a:t>
            </a:r>
            <a:r>
              <a:rPr lang="da-DK" sz="3200" b="1" smtClean="0"/>
              <a:t>RestaurantId</a:t>
            </a:r>
            <a:r>
              <a:rPr lang="da-DK" sz="3200" smtClean="0"/>
              <a:t> in </a:t>
            </a:r>
            <a:r>
              <a:rPr lang="da-DK" sz="3200" b="1" smtClean="0"/>
              <a:t>Employee</a:t>
            </a:r>
            <a:r>
              <a:rPr lang="da-DK" sz="3200" smtClean="0"/>
              <a:t> must match an existing value for </a:t>
            </a:r>
            <a:r>
              <a:rPr lang="da-DK" sz="3200" b="1"/>
              <a:t>RestaurantId</a:t>
            </a:r>
            <a:r>
              <a:rPr lang="da-DK" sz="3200"/>
              <a:t> </a:t>
            </a:r>
            <a:r>
              <a:rPr lang="da-DK" sz="3200" smtClean="0"/>
              <a:t>in </a:t>
            </a:r>
            <a:r>
              <a:rPr lang="da-DK" sz="3200" b="1" smtClean="0"/>
              <a:t>Restaurant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139712"/>
              </p:ext>
            </p:extLst>
          </p:nvPr>
        </p:nvGraphicFramePr>
        <p:xfrm>
          <a:off x="1006640" y="3638353"/>
          <a:ext cx="8612606" cy="1402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45209">
                  <a:extLst>
                    <a:ext uri="{9D8B030D-6E8A-4147-A177-3AD203B41FA5}">
                      <a16:colId xmlns:a16="http://schemas.microsoft.com/office/drawing/2014/main" val="1956239865"/>
                    </a:ext>
                  </a:extLst>
                </a:gridCol>
                <a:gridCol w="92834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160686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051112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306970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510140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  <a:gridCol w="1510140">
                  <a:extLst>
                    <a:ext uri="{9D8B030D-6E8A-4147-A177-3AD203B41FA5}">
                      <a16:colId xmlns:a16="http://schemas.microsoft.com/office/drawing/2014/main" val="813530149"/>
                    </a:ext>
                  </a:extLst>
                </a:gridCol>
              </a:tblGrid>
              <a:tr h="350720">
                <a:tc>
                  <a:txBody>
                    <a:bodyPr/>
                    <a:lstStyle/>
                    <a:p>
                      <a:r>
                        <a:rPr lang="da-DK" sz="1400" smtClean="0">
                          <a:solidFill>
                            <a:schemeClr val="tx1"/>
                          </a:solidFill>
                        </a:rPr>
                        <a:t>EmployeeId</a:t>
                      </a:r>
                      <a:endParaRPr lang="da-DK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Name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Address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ZipCode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PhoneNr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DateOfBirth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RestaurantId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350720">
                <a:tc>
                  <a:txBody>
                    <a:bodyPr/>
                    <a:lstStyle/>
                    <a:p>
                      <a:r>
                        <a:rPr lang="da-DK" sz="1400" smtClean="0"/>
                        <a:t>1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Jonas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Solvej 5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3400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23411244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17-09-1993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2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350720">
                <a:tc>
                  <a:txBody>
                    <a:bodyPr/>
                    <a:lstStyle/>
                    <a:p>
                      <a:r>
                        <a:rPr lang="da-DK" sz="1400" smtClean="0"/>
                        <a:t>2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Helle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Algade 22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3000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43092174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02-03-1995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5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350720">
                <a:tc>
                  <a:txBody>
                    <a:bodyPr/>
                    <a:lstStyle/>
                    <a:p>
                      <a:r>
                        <a:rPr lang="da-DK" sz="1400" smtClean="0"/>
                        <a:t>3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Allan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Egevej 81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3000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42775426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30-12-1990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6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35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10645586" cy="1218364"/>
          </a:xfrm>
        </p:spPr>
        <p:txBody>
          <a:bodyPr/>
          <a:lstStyle/>
          <a:p>
            <a:r>
              <a:rPr lang="da-DK" sz="3200"/>
              <a:t>Now we close the restaurant with </a:t>
            </a:r>
            <a:r>
              <a:rPr lang="da-DK" sz="3200" b="1"/>
              <a:t>RestaurantId</a:t>
            </a:r>
            <a:r>
              <a:rPr lang="da-DK" sz="3200"/>
              <a:t> = 3…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838200" y="3585371"/>
          <a:ext cx="6411141" cy="14093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45438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950345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409329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606029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RestaurantId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RestaurantName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Address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ZipCode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</a:t>
                      </a:r>
                      <a:r>
                        <a:rPr lang="da-DK" sz="1800" baseline="0" smtClean="0"/>
                        <a:t> 45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 33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14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10515598" cy="1218364"/>
          </a:xfrm>
        </p:spPr>
        <p:txBody>
          <a:bodyPr/>
          <a:lstStyle/>
          <a:p>
            <a:r>
              <a:rPr lang="da-DK" sz="3200" smtClean="0"/>
              <a:t>Now we close the restaurant with </a:t>
            </a:r>
            <a:r>
              <a:rPr lang="da-DK" sz="3200" b="1" smtClean="0"/>
              <a:t>RestaurantId</a:t>
            </a:r>
            <a:r>
              <a:rPr lang="da-DK" sz="3200" smtClean="0"/>
              <a:t> = 3…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23030"/>
              </p:ext>
            </p:extLst>
          </p:nvPr>
        </p:nvGraphicFramePr>
        <p:xfrm>
          <a:off x="838200" y="3585371"/>
          <a:ext cx="6411141" cy="93957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45438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950345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409329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606029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RestaurantId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RestaurantName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Address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ZipCode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</a:t>
                      </a:r>
                      <a:r>
                        <a:rPr lang="da-DK" sz="1800" baseline="0" smtClean="0"/>
                        <a:t> 45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8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4"/>
            <a:ext cx="10585782" cy="1591343"/>
          </a:xfrm>
        </p:spPr>
        <p:txBody>
          <a:bodyPr/>
          <a:lstStyle/>
          <a:p>
            <a:r>
              <a:rPr lang="da-DK" sz="3200" smtClean="0"/>
              <a:t>For all records in </a:t>
            </a:r>
            <a:r>
              <a:rPr lang="da-DK" sz="3200" b="1" smtClean="0"/>
              <a:t>Employee</a:t>
            </a:r>
            <a:r>
              <a:rPr lang="da-DK" sz="3200" smtClean="0"/>
              <a:t> where </a:t>
            </a:r>
            <a:r>
              <a:rPr lang="da-DK" sz="3200" b="1" smtClean="0"/>
              <a:t>RestaurantId</a:t>
            </a:r>
            <a:r>
              <a:rPr lang="da-DK" sz="3200" smtClean="0"/>
              <a:t> = 3, we must</a:t>
            </a:r>
          </a:p>
          <a:p>
            <a:pPr lvl="1"/>
            <a:r>
              <a:rPr lang="da-DK" sz="2800" smtClean="0"/>
              <a:t>Update </a:t>
            </a:r>
            <a:r>
              <a:rPr lang="da-DK" sz="2800" b="1"/>
              <a:t>RestaurantId </a:t>
            </a:r>
            <a:r>
              <a:rPr lang="da-DK" sz="2800" smtClean="0"/>
              <a:t>to an existing value (employee is moved), or</a:t>
            </a:r>
          </a:p>
          <a:p>
            <a:pPr lvl="1"/>
            <a:r>
              <a:rPr lang="da-DK" sz="2800" smtClean="0"/>
              <a:t>Set </a:t>
            </a:r>
            <a:r>
              <a:rPr lang="da-DK" sz="2800" b="1"/>
              <a:t>RestaurantId </a:t>
            </a:r>
            <a:r>
              <a:rPr lang="da-DK" sz="2800"/>
              <a:t>to </a:t>
            </a:r>
            <a:r>
              <a:rPr lang="da-DK" sz="2800" b="1" i="1" smtClean="0"/>
              <a:t>null</a:t>
            </a:r>
            <a:r>
              <a:rPr lang="da-DK" sz="2800" smtClean="0"/>
              <a:t> (employee is not assigned yet)</a:t>
            </a:r>
          </a:p>
          <a:p>
            <a:endParaRPr lang="da-DK" sz="3200" b="1" smtClean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843496"/>
              </p:ext>
            </p:extLst>
          </p:nvPr>
        </p:nvGraphicFramePr>
        <p:xfrm>
          <a:off x="1006640" y="3638353"/>
          <a:ext cx="8612606" cy="1402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45209">
                  <a:extLst>
                    <a:ext uri="{9D8B030D-6E8A-4147-A177-3AD203B41FA5}">
                      <a16:colId xmlns:a16="http://schemas.microsoft.com/office/drawing/2014/main" val="1956239865"/>
                    </a:ext>
                  </a:extLst>
                </a:gridCol>
                <a:gridCol w="92834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160686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051112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306970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510140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  <a:gridCol w="1510140">
                  <a:extLst>
                    <a:ext uri="{9D8B030D-6E8A-4147-A177-3AD203B41FA5}">
                      <a16:colId xmlns:a16="http://schemas.microsoft.com/office/drawing/2014/main" val="813530149"/>
                    </a:ext>
                  </a:extLst>
                </a:gridCol>
              </a:tblGrid>
              <a:tr h="350720">
                <a:tc>
                  <a:txBody>
                    <a:bodyPr/>
                    <a:lstStyle/>
                    <a:p>
                      <a:r>
                        <a:rPr lang="da-DK" sz="1400" smtClean="0">
                          <a:solidFill>
                            <a:schemeClr val="tx1"/>
                          </a:solidFill>
                        </a:rPr>
                        <a:t>EmployeeId</a:t>
                      </a:r>
                      <a:endParaRPr lang="da-DK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Name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Address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ZipCode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PhoneNr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DateOfBirth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RestaurantId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350720">
                <a:tc>
                  <a:txBody>
                    <a:bodyPr/>
                    <a:lstStyle/>
                    <a:p>
                      <a:r>
                        <a:rPr lang="da-DK" sz="1400" smtClean="0"/>
                        <a:t>1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Jonas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Solvej 5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3400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23411244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17-09-1993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2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350720">
                <a:tc>
                  <a:txBody>
                    <a:bodyPr/>
                    <a:lstStyle/>
                    <a:p>
                      <a:r>
                        <a:rPr lang="da-DK" sz="1400" smtClean="0"/>
                        <a:t>2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Helle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Algade 22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3000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43092174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02-03-1995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2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350720">
                <a:tc>
                  <a:txBody>
                    <a:bodyPr/>
                    <a:lstStyle/>
                    <a:p>
                      <a:r>
                        <a:rPr lang="da-DK" sz="1400" smtClean="0"/>
                        <a:t>3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Allan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Egevej 81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3000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42775426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30-12-1990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b="1" i="1" smtClean="0"/>
                        <a:t>null</a:t>
                      </a:r>
                      <a:endParaRPr lang="da-DK" sz="1400" b="1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207" y="38897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73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137357" cy="4351338"/>
          </a:xfrm>
        </p:spPr>
        <p:txBody>
          <a:bodyPr/>
          <a:lstStyle/>
          <a:p>
            <a:r>
              <a:rPr lang="da-DK" sz="3200" smtClean="0"/>
              <a:t>Making sure that foreign key values match primary key values (or are set to </a:t>
            </a:r>
            <a:r>
              <a:rPr lang="da-DK" sz="3200" b="1" i="1" smtClean="0"/>
              <a:t>null</a:t>
            </a:r>
            <a:r>
              <a:rPr lang="da-DK" sz="3200" smtClean="0"/>
              <a:t>) is known as </a:t>
            </a:r>
            <a:r>
              <a:rPr lang="da-DK" sz="3200" b="1" smtClean="0"/>
              <a:t>referential integrity</a:t>
            </a:r>
          </a:p>
          <a:p>
            <a:r>
              <a:rPr lang="da-DK" sz="3200" smtClean="0"/>
              <a:t>Whether or not </a:t>
            </a:r>
            <a:r>
              <a:rPr lang="da-DK" sz="3200" b="1" i="1" smtClean="0"/>
              <a:t>null</a:t>
            </a:r>
            <a:r>
              <a:rPr lang="da-DK" sz="3200" smtClean="0"/>
              <a:t> is allowed will depend on specific business rules</a:t>
            </a:r>
          </a:p>
          <a:p>
            <a:r>
              <a:rPr lang="da-DK" sz="3200" smtClean="0"/>
              <a:t>When defining a table, you can specify if a column may be set to </a:t>
            </a:r>
            <a:r>
              <a:rPr lang="da-DK" sz="3200" b="1" i="1" smtClean="0"/>
              <a:t>null</a:t>
            </a:r>
            <a:endParaRPr lang="da-DK" sz="3200" b="1" i="1"/>
          </a:p>
          <a:p>
            <a:pPr lvl="0"/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396920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9972173" cy="4351338"/>
          </a:xfrm>
        </p:spPr>
        <p:txBody>
          <a:bodyPr/>
          <a:lstStyle/>
          <a:p>
            <a:r>
              <a:rPr lang="da-DK" sz="3200" smtClean="0"/>
              <a:t>Other business rules may apply to the data model, e.g.:</a:t>
            </a:r>
          </a:p>
          <a:p>
            <a:pPr lvl="1"/>
            <a:r>
              <a:rPr lang="da-DK" sz="2800" smtClean="0"/>
              <a:t>A employee may </a:t>
            </a:r>
            <a:r>
              <a:rPr lang="da-DK" sz="2800" u="sng" smtClean="0"/>
              <a:t>at most </a:t>
            </a:r>
            <a:r>
              <a:rPr lang="da-DK" sz="2800" smtClean="0"/>
              <a:t>work at three restaurants</a:t>
            </a:r>
          </a:p>
          <a:p>
            <a:pPr lvl="1"/>
            <a:r>
              <a:rPr lang="da-DK" sz="2800" smtClean="0"/>
              <a:t>Employees under 18 </a:t>
            </a:r>
            <a:r>
              <a:rPr lang="da-DK" sz="2800"/>
              <a:t>may </a:t>
            </a:r>
            <a:r>
              <a:rPr lang="da-DK" sz="2800" u="sng" smtClean="0"/>
              <a:t>only</a:t>
            </a:r>
            <a:r>
              <a:rPr lang="da-DK" sz="2800" smtClean="0"/>
              <a:t> work </a:t>
            </a:r>
            <a:r>
              <a:rPr lang="da-DK" sz="2800"/>
              <a:t>at </a:t>
            </a:r>
            <a:r>
              <a:rPr lang="da-DK" sz="2800" smtClean="0"/>
              <a:t>a single restaurant</a:t>
            </a:r>
          </a:p>
          <a:p>
            <a:pPr lvl="1"/>
            <a:r>
              <a:rPr lang="da-DK" sz="2800" smtClean="0"/>
              <a:t>If a restaurant is deleted, then all employees </a:t>
            </a:r>
            <a:r>
              <a:rPr lang="da-DK" sz="2800" u="sng" smtClean="0"/>
              <a:t>must</a:t>
            </a:r>
            <a:r>
              <a:rPr lang="da-DK" sz="2800" smtClean="0"/>
              <a:t> be assigned to other restaurants</a:t>
            </a:r>
          </a:p>
          <a:p>
            <a:pPr lvl="1"/>
            <a:r>
              <a:rPr lang="da-DK" sz="2800" smtClean="0"/>
              <a:t>…etc.</a:t>
            </a:r>
          </a:p>
          <a:p>
            <a:r>
              <a:rPr lang="da-DK" sz="3200" smtClean="0"/>
              <a:t>Can be difficult/impossible to implement certain business rules directly in database</a:t>
            </a:r>
          </a:p>
          <a:p>
            <a:pPr lvl="1"/>
            <a:endParaRPr lang="da-DK" sz="2800"/>
          </a:p>
          <a:p>
            <a:pPr lvl="0"/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308957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smtClean="0"/>
              <a:t>Where do we implement business rules?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5658852" cy="4351338"/>
          </a:xfrm>
        </p:spPr>
        <p:txBody>
          <a:bodyPr/>
          <a:lstStyle/>
          <a:p>
            <a:r>
              <a:rPr lang="da-DK" sz="3200" smtClean="0"/>
              <a:t>General problem: Are business rules implemented in</a:t>
            </a:r>
          </a:p>
          <a:p>
            <a:pPr lvl="1"/>
            <a:r>
              <a:rPr lang="da-DK" sz="2800" smtClean="0"/>
              <a:t>The database itself</a:t>
            </a:r>
          </a:p>
          <a:p>
            <a:pPr lvl="1"/>
            <a:r>
              <a:rPr lang="da-DK" sz="2800" smtClean="0"/>
              <a:t>The database client</a:t>
            </a:r>
          </a:p>
          <a:p>
            <a:r>
              <a:rPr lang="da-DK" sz="3200" smtClean="0"/>
              <a:t>No clear-cut answer…</a:t>
            </a:r>
          </a:p>
          <a:p>
            <a:pPr lvl="1"/>
            <a:endParaRPr lang="da-DK" sz="2800"/>
          </a:p>
          <a:p>
            <a:pPr lvl="0"/>
            <a:endParaRPr lang="da-DK" sz="3200" smtClean="0"/>
          </a:p>
        </p:txBody>
      </p:sp>
      <p:sp>
        <p:nvSpPr>
          <p:cNvPr id="4" name="Afrundet rektangel 3"/>
          <p:cNvSpPr/>
          <p:nvPr/>
        </p:nvSpPr>
        <p:spPr>
          <a:xfrm>
            <a:off x="7648474" y="4283241"/>
            <a:ext cx="2975410" cy="189372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/>
              <a:t>DBMS</a:t>
            </a:r>
            <a:endParaRPr lang="da-DK" sz="3200"/>
          </a:p>
        </p:txBody>
      </p:sp>
      <p:sp>
        <p:nvSpPr>
          <p:cNvPr id="5" name="Magnetpladelager 4"/>
          <p:cNvSpPr/>
          <p:nvPr/>
        </p:nvSpPr>
        <p:spPr>
          <a:xfrm>
            <a:off x="8166458" y="4937864"/>
            <a:ext cx="1909191" cy="10232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Database</a:t>
            </a:r>
            <a:endParaRPr lang="da-DK" sz="3200"/>
          </a:p>
        </p:txBody>
      </p:sp>
      <p:sp>
        <p:nvSpPr>
          <p:cNvPr id="6" name="Afrundet rektangel 5"/>
          <p:cNvSpPr/>
          <p:nvPr/>
        </p:nvSpPr>
        <p:spPr>
          <a:xfrm>
            <a:off x="8004949" y="1825625"/>
            <a:ext cx="2161614" cy="14984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Model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243633" y="2601762"/>
            <a:ext cx="1754842" cy="52700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Catalog</a:t>
            </a:r>
            <a:endParaRPr lang="da-DK" sz="2400">
              <a:solidFill>
                <a:srgbClr val="FFFF00"/>
              </a:solidFill>
            </a:endParaRPr>
          </a:p>
        </p:txBody>
      </p:sp>
      <p:cxnSp>
        <p:nvCxnSpPr>
          <p:cNvPr id="8" name="Lige pilforbindelse 7"/>
          <p:cNvCxnSpPr/>
          <p:nvPr/>
        </p:nvCxnSpPr>
        <p:spPr>
          <a:xfrm>
            <a:off x="9115037" y="3348102"/>
            <a:ext cx="12032" cy="91107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34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583679" y="1998133"/>
            <a:ext cx="4253653" cy="348149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 smtClean="0"/>
              <a:t>DBMS</a:t>
            </a:r>
            <a:endParaRPr lang="da-DK" sz="4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Where do we implement business rules?</a:t>
            </a:r>
          </a:p>
        </p:txBody>
      </p:sp>
      <p:sp>
        <p:nvSpPr>
          <p:cNvPr id="4" name="Magnetpladelager 3"/>
          <p:cNvSpPr/>
          <p:nvPr/>
        </p:nvSpPr>
        <p:spPr>
          <a:xfrm>
            <a:off x="7361141" y="3019347"/>
            <a:ext cx="2805631" cy="18235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Database</a:t>
            </a:r>
            <a:endParaRPr lang="da-DK" sz="4800"/>
          </a:p>
        </p:txBody>
      </p:sp>
      <p:sp>
        <p:nvSpPr>
          <p:cNvPr id="16" name="Afrundet rektangel 15"/>
          <p:cNvSpPr/>
          <p:nvPr/>
        </p:nvSpPr>
        <p:spPr>
          <a:xfrm>
            <a:off x="829362" y="1998133"/>
            <a:ext cx="4184984" cy="34814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Model</a:t>
            </a:r>
            <a:endParaRPr lang="da-DK" sz="2800">
              <a:solidFill>
                <a:srgbClr val="FFFF00"/>
              </a:solidFill>
            </a:endParaRPr>
          </a:p>
        </p:txBody>
      </p:sp>
      <p:cxnSp>
        <p:nvCxnSpPr>
          <p:cNvPr id="10" name="Lige pilforbindelse 9"/>
          <p:cNvCxnSpPr/>
          <p:nvPr/>
        </p:nvCxnSpPr>
        <p:spPr>
          <a:xfrm>
            <a:off x="5077326" y="3922295"/>
            <a:ext cx="1443373" cy="708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2337311" y="2372152"/>
            <a:ext cx="1754842" cy="5878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Catalog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2337311" y="3060660"/>
            <a:ext cx="1754842" cy="5878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Catalog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2337311" y="3749168"/>
            <a:ext cx="1754842" cy="5878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Catalog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2337311" y="4437676"/>
            <a:ext cx="1754842" cy="5878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…</a:t>
            </a:r>
            <a:endParaRPr lang="da-DK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0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smtClean="0"/>
              <a:t>Where do we implement business rules?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9948109" cy="4351338"/>
          </a:xfrm>
        </p:spPr>
        <p:txBody>
          <a:bodyPr/>
          <a:lstStyle/>
          <a:p>
            <a:r>
              <a:rPr lang="da-DK" sz="3200" b="1" smtClean="0"/>
              <a:t>Business rules in Model layer in client</a:t>
            </a:r>
          </a:p>
          <a:p>
            <a:r>
              <a:rPr lang="da-DK" sz="3200" b="1" smtClean="0">
                <a:solidFill>
                  <a:srgbClr val="00B050"/>
                </a:solidFill>
              </a:rPr>
              <a:t>Pro:</a:t>
            </a:r>
            <a:endParaRPr lang="da-DK" sz="3200" b="1" smtClean="0"/>
          </a:p>
          <a:p>
            <a:pPr lvl="1"/>
            <a:r>
              <a:rPr lang="da-DK" sz="2800" smtClean="0"/>
              <a:t>Client focuses on business logic</a:t>
            </a:r>
          </a:p>
          <a:p>
            <a:pPr lvl="1"/>
            <a:r>
              <a:rPr lang="da-DK" sz="2800" smtClean="0"/>
              <a:t>Simpler database definition</a:t>
            </a:r>
          </a:p>
          <a:p>
            <a:pPr lvl="1"/>
            <a:r>
              <a:rPr lang="da-DK" sz="2800" smtClean="0"/>
              <a:t>Client does not need to handle errors from DBMS</a:t>
            </a:r>
          </a:p>
          <a:p>
            <a:r>
              <a:rPr lang="da-DK" sz="3200" b="1" smtClean="0">
                <a:solidFill>
                  <a:srgbClr val="FF0000"/>
                </a:solidFill>
              </a:rPr>
              <a:t>Con:</a:t>
            </a:r>
          </a:p>
          <a:p>
            <a:pPr lvl="1"/>
            <a:r>
              <a:rPr lang="da-DK" sz="2800" smtClean="0"/>
              <a:t>What if another client enters invalid data?</a:t>
            </a:r>
          </a:p>
          <a:p>
            <a:pPr lvl="1"/>
            <a:endParaRPr lang="da-DK" sz="2800"/>
          </a:p>
          <a:p>
            <a:pPr lvl="0"/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7300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is a </a:t>
            </a:r>
            <a:r>
              <a:rPr lang="da-DK" b="1" smtClean="0">
                <a:solidFill>
                  <a:srgbClr val="FF0000"/>
                </a:solidFill>
              </a:rPr>
              <a:t>Data Model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930063" cy="4351338"/>
          </a:xfrm>
        </p:spPr>
        <p:txBody>
          <a:bodyPr/>
          <a:lstStyle/>
          <a:p>
            <a:pPr lvl="0"/>
            <a:r>
              <a:rPr lang="da-DK" sz="3200" b="1" smtClean="0"/>
              <a:t>Structural</a:t>
            </a:r>
            <a:r>
              <a:rPr lang="da-DK" sz="3200" smtClean="0"/>
              <a:t>: Rules for the structure of the database</a:t>
            </a:r>
          </a:p>
          <a:p>
            <a:pPr lvl="0"/>
            <a:r>
              <a:rPr lang="da-DK" sz="3200" b="1" smtClean="0"/>
              <a:t>Manipulative</a:t>
            </a:r>
            <a:r>
              <a:rPr lang="da-DK" sz="3200" smtClean="0"/>
              <a:t>: Operations (transactions) that can be performed on the data</a:t>
            </a:r>
          </a:p>
          <a:p>
            <a:pPr lvl="0"/>
            <a:r>
              <a:rPr lang="da-DK" sz="3200" b="1" smtClean="0"/>
              <a:t>Integrity</a:t>
            </a:r>
            <a:r>
              <a:rPr lang="da-DK" sz="3200" smtClean="0"/>
              <a:t>: Rules enforcing that data is meaningful</a:t>
            </a:r>
          </a:p>
          <a:p>
            <a:pPr lvl="0"/>
            <a:r>
              <a:rPr lang="da-DK" sz="3200" smtClean="0"/>
              <a:t>We will mainly focus on the structural part</a:t>
            </a:r>
          </a:p>
        </p:txBody>
      </p:sp>
    </p:spTree>
    <p:extLst>
      <p:ext uri="{BB962C8B-B14F-4D97-AF65-F5344CB8AC3E}">
        <p14:creationId xmlns:p14="http://schemas.microsoft.com/office/powerpoint/2010/main" val="25190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Recommendations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9972173" cy="4351338"/>
          </a:xfrm>
        </p:spPr>
        <p:txBody>
          <a:bodyPr/>
          <a:lstStyle/>
          <a:p>
            <a:r>
              <a:rPr lang="da-DK" sz="3200" b="1" smtClean="0"/>
              <a:t>Avoid composite keys </a:t>
            </a:r>
            <a:r>
              <a:rPr lang="da-DK" sz="3200" smtClean="0"/>
              <a:t>– define new column which will act as primary key (typically named </a:t>
            </a:r>
            <a:r>
              <a:rPr lang="da-DK" sz="3200" b="1" smtClean="0"/>
              <a:t>…id</a:t>
            </a:r>
            <a:r>
              <a:rPr lang="da-DK" sz="3200" smtClean="0"/>
              <a:t>)</a:t>
            </a:r>
          </a:p>
          <a:p>
            <a:r>
              <a:rPr lang="da-DK" sz="3200" smtClean="0"/>
              <a:t>If the database will only be used by a single client, then </a:t>
            </a:r>
            <a:r>
              <a:rPr lang="da-DK" sz="3200" b="1" smtClean="0"/>
              <a:t>implement business rules in client</a:t>
            </a:r>
          </a:p>
          <a:p>
            <a:r>
              <a:rPr lang="da-DK" sz="3200" smtClean="0"/>
              <a:t>Consider these issues </a:t>
            </a:r>
            <a:r>
              <a:rPr lang="da-DK" sz="3200" u="sng" smtClean="0"/>
              <a:t>before</a:t>
            </a:r>
            <a:r>
              <a:rPr lang="da-DK" sz="3200" smtClean="0"/>
              <a:t> implementation!</a:t>
            </a:r>
          </a:p>
        </p:txBody>
      </p:sp>
    </p:spTree>
    <p:extLst>
      <p:ext uri="{BB962C8B-B14F-4D97-AF65-F5344CB8AC3E}">
        <p14:creationId xmlns:p14="http://schemas.microsoft.com/office/powerpoint/2010/main" val="600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Structural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178968" cy="4351338"/>
          </a:xfrm>
        </p:spPr>
        <p:txBody>
          <a:bodyPr/>
          <a:lstStyle/>
          <a:p>
            <a:pPr lvl="0"/>
            <a:r>
              <a:rPr lang="da-DK" sz="3200" b="1" smtClean="0"/>
              <a:t>Relation</a:t>
            </a:r>
            <a:r>
              <a:rPr lang="da-DK" sz="3200" smtClean="0"/>
              <a:t>: A </a:t>
            </a:r>
            <a:r>
              <a:rPr lang="da-DK" sz="3200" b="1" smtClean="0"/>
              <a:t>Table</a:t>
            </a:r>
            <a:r>
              <a:rPr lang="da-DK" sz="3200" smtClean="0"/>
              <a:t> with </a:t>
            </a:r>
            <a:r>
              <a:rPr lang="da-DK" sz="3200" b="1" smtClean="0"/>
              <a:t>columns</a:t>
            </a:r>
            <a:r>
              <a:rPr lang="da-DK" sz="3200" smtClean="0"/>
              <a:t> and </a:t>
            </a:r>
            <a:r>
              <a:rPr lang="da-DK" sz="3200" b="1" smtClean="0"/>
              <a:t>rows</a:t>
            </a:r>
          </a:p>
          <a:p>
            <a:pPr lvl="0"/>
            <a:r>
              <a:rPr lang="da-DK" sz="3200" b="1" smtClean="0"/>
              <a:t>Attribute</a:t>
            </a:r>
            <a:r>
              <a:rPr lang="da-DK" sz="3200" smtClean="0"/>
              <a:t>: A named column of a relation (i.e. table)</a:t>
            </a:r>
          </a:p>
          <a:p>
            <a:pPr lvl="0"/>
            <a:r>
              <a:rPr lang="da-DK" sz="3200" b="1" smtClean="0"/>
              <a:t>Domain</a:t>
            </a:r>
            <a:r>
              <a:rPr lang="da-DK" sz="3200" smtClean="0"/>
              <a:t>: Set of valid values for an attribute</a:t>
            </a:r>
          </a:p>
        </p:txBody>
      </p:sp>
    </p:spTree>
    <p:extLst>
      <p:ext uri="{BB962C8B-B14F-4D97-AF65-F5344CB8AC3E}">
        <p14:creationId xmlns:p14="http://schemas.microsoft.com/office/powerpoint/2010/main" val="351157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Structural (example)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178968" cy="4351338"/>
          </a:xfrm>
        </p:spPr>
        <p:txBody>
          <a:bodyPr/>
          <a:lstStyle/>
          <a:p>
            <a:pPr lvl="0"/>
            <a:r>
              <a:rPr lang="da-DK" sz="3200" b="1" smtClean="0"/>
              <a:t>Relation</a:t>
            </a:r>
            <a:r>
              <a:rPr lang="da-DK" sz="3200" smtClean="0"/>
              <a:t>: A </a:t>
            </a:r>
            <a:r>
              <a:rPr lang="da-DK" sz="3200" b="1" smtClean="0"/>
              <a:t>Table</a:t>
            </a:r>
            <a:r>
              <a:rPr lang="da-DK" sz="3200" smtClean="0"/>
              <a:t> with </a:t>
            </a:r>
            <a:r>
              <a:rPr lang="da-DK" sz="3200" b="1" smtClean="0"/>
              <a:t>columns</a:t>
            </a:r>
            <a:r>
              <a:rPr lang="da-DK" sz="3200" smtClean="0"/>
              <a:t> and </a:t>
            </a:r>
            <a:r>
              <a:rPr lang="da-DK" sz="3200" b="1" smtClean="0"/>
              <a:t>rows</a:t>
            </a:r>
          </a:p>
          <a:p>
            <a:pPr lvl="0"/>
            <a:r>
              <a:rPr lang="da-DK" sz="3200" b="1" smtClean="0"/>
              <a:t>Attribute</a:t>
            </a:r>
            <a:r>
              <a:rPr lang="da-DK" sz="3200" smtClean="0"/>
              <a:t>: A named column of a relation (i.e. table)</a:t>
            </a:r>
          </a:p>
          <a:p>
            <a:pPr lvl="0"/>
            <a:r>
              <a:rPr lang="da-DK" sz="3200" b="1" smtClean="0"/>
              <a:t>Domain</a:t>
            </a:r>
            <a:r>
              <a:rPr lang="da-DK" sz="3200" smtClean="0"/>
              <a:t>: Set of valid values for an attribute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19462"/>
              </p:ext>
            </p:extLst>
          </p:nvPr>
        </p:nvGraphicFramePr>
        <p:xfrm>
          <a:off x="5552575" y="1934978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553786"/>
              </p:ext>
            </p:extLst>
          </p:nvPr>
        </p:nvGraphicFramePr>
        <p:xfrm>
          <a:off x="6102016" y="4110647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454567"/>
              </p:ext>
            </p:extLst>
          </p:nvPr>
        </p:nvGraphicFramePr>
        <p:xfrm>
          <a:off x="5676901" y="4780405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80273"/>
              </p:ext>
            </p:extLst>
          </p:nvPr>
        </p:nvGraphicFramePr>
        <p:xfrm>
          <a:off x="5797216" y="2889701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</a:t>
                      </a:r>
                      <a:r>
                        <a:rPr lang="da-DK" sz="1800" baseline="0" smtClean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992642"/>
              </p:ext>
            </p:extLst>
          </p:nvPr>
        </p:nvGraphicFramePr>
        <p:xfrm>
          <a:off x="7140742" y="3454842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 45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631800"/>
              </p:ext>
            </p:extLst>
          </p:nvPr>
        </p:nvGraphicFramePr>
        <p:xfrm>
          <a:off x="6244389" y="5493217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88943"/>
              </p:ext>
            </p:extLst>
          </p:nvPr>
        </p:nvGraphicFramePr>
        <p:xfrm>
          <a:off x="10024311" y="2491794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455845"/>
              </p:ext>
            </p:extLst>
          </p:nvPr>
        </p:nvGraphicFramePr>
        <p:xfrm>
          <a:off x="7451998" y="1268034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95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Structural (example)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178968" cy="4351338"/>
          </a:xfrm>
        </p:spPr>
        <p:txBody>
          <a:bodyPr/>
          <a:lstStyle/>
          <a:p>
            <a:pPr lvl="0"/>
            <a:r>
              <a:rPr lang="da-DK" sz="3200" b="1" smtClean="0"/>
              <a:t>Relation</a:t>
            </a:r>
            <a:r>
              <a:rPr lang="da-DK" sz="3200" smtClean="0"/>
              <a:t>: A </a:t>
            </a:r>
            <a:r>
              <a:rPr lang="da-DK" sz="3200" b="1" smtClean="0"/>
              <a:t>Table</a:t>
            </a:r>
            <a:r>
              <a:rPr lang="da-DK" sz="3200" smtClean="0"/>
              <a:t> with </a:t>
            </a:r>
            <a:r>
              <a:rPr lang="da-DK" sz="3200" b="1" smtClean="0"/>
              <a:t>columns</a:t>
            </a:r>
            <a:r>
              <a:rPr lang="da-DK" sz="3200" smtClean="0"/>
              <a:t> and </a:t>
            </a:r>
            <a:r>
              <a:rPr lang="da-DK" sz="3200" b="1" smtClean="0"/>
              <a:t>rows</a:t>
            </a:r>
          </a:p>
          <a:p>
            <a:pPr lvl="0"/>
            <a:r>
              <a:rPr lang="da-DK" sz="3200" b="1" smtClean="0"/>
              <a:t>Attribute</a:t>
            </a:r>
            <a:r>
              <a:rPr lang="da-DK" sz="3200" smtClean="0"/>
              <a:t>: A named column of a relation (i.e. table)</a:t>
            </a:r>
          </a:p>
          <a:p>
            <a:pPr lvl="0"/>
            <a:r>
              <a:rPr lang="da-DK" sz="3200" b="1" smtClean="0"/>
              <a:t>Domain</a:t>
            </a:r>
            <a:r>
              <a:rPr lang="da-DK" sz="3200" smtClean="0"/>
              <a:t>: Set of valid values for an attribute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320538"/>
              </p:ext>
            </p:extLst>
          </p:nvPr>
        </p:nvGraphicFramePr>
        <p:xfrm>
          <a:off x="5552575" y="1934978"/>
          <a:ext cx="5807242" cy="370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394566"/>
              </p:ext>
            </p:extLst>
          </p:nvPr>
        </p:nvGraphicFramePr>
        <p:xfrm>
          <a:off x="6102016" y="4110647"/>
          <a:ext cx="5807242" cy="370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047083"/>
              </p:ext>
            </p:extLst>
          </p:nvPr>
        </p:nvGraphicFramePr>
        <p:xfrm>
          <a:off x="5676901" y="4780405"/>
          <a:ext cx="5807242" cy="370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64345"/>
              </p:ext>
            </p:extLst>
          </p:nvPr>
        </p:nvGraphicFramePr>
        <p:xfrm>
          <a:off x="5797216" y="2889701"/>
          <a:ext cx="4008522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</a:t>
                      </a:r>
                      <a:r>
                        <a:rPr lang="da-DK" sz="1800" baseline="0" smtClean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884812"/>
              </p:ext>
            </p:extLst>
          </p:nvPr>
        </p:nvGraphicFramePr>
        <p:xfrm>
          <a:off x="7140742" y="3454842"/>
          <a:ext cx="4008522" cy="370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 45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20296"/>
              </p:ext>
            </p:extLst>
          </p:nvPr>
        </p:nvGraphicFramePr>
        <p:xfrm>
          <a:off x="6244389" y="5493217"/>
          <a:ext cx="1693005" cy="370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9506"/>
              </p:ext>
            </p:extLst>
          </p:nvPr>
        </p:nvGraphicFramePr>
        <p:xfrm>
          <a:off x="10024311" y="2491794"/>
          <a:ext cx="1693005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39220"/>
              </p:ext>
            </p:extLst>
          </p:nvPr>
        </p:nvGraphicFramePr>
        <p:xfrm>
          <a:off x="7451998" y="1268034"/>
          <a:ext cx="1693005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81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Structural (example)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178968" cy="4351338"/>
          </a:xfrm>
        </p:spPr>
        <p:txBody>
          <a:bodyPr/>
          <a:lstStyle/>
          <a:p>
            <a:pPr lvl="0"/>
            <a:r>
              <a:rPr lang="da-DK" sz="3200" b="1" smtClean="0"/>
              <a:t>Relation</a:t>
            </a:r>
            <a:r>
              <a:rPr lang="da-DK" sz="3200" smtClean="0"/>
              <a:t>: A </a:t>
            </a:r>
            <a:r>
              <a:rPr lang="da-DK" sz="3200" b="1" smtClean="0"/>
              <a:t>Table</a:t>
            </a:r>
            <a:r>
              <a:rPr lang="da-DK" sz="3200" smtClean="0"/>
              <a:t> with </a:t>
            </a:r>
            <a:r>
              <a:rPr lang="da-DK" sz="3200" b="1" smtClean="0"/>
              <a:t>columns</a:t>
            </a:r>
            <a:r>
              <a:rPr lang="da-DK" sz="3200" smtClean="0"/>
              <a:t> and </a:t>
            </a:r>
            <a:r>
              <a:rPr lang="da-DK" sz="3200" b="1" smtClean="0"/>
              <a:t>rows</a:t>
            </a:r>
          </a:p>
          <a:p>
            <a:pPr lvl="0"/>
            <a:r>
              <a:rPr lang="da-DK" sz="3200" b="1" smtClean="0"/>
              <a:t>Attribute</a:t>
            </a:r>
            <a:r>
              <a:rPr lang="da-DK" sz="3200" smtClean="0"/>
              <a:t>: A named column of a relation (i.e. table)</a:t>
            </a:r>
          </a:p>
          <a:p>
            <a:pPr lvl="0"/>
            <a:r>
              <a:rPr lang="da-DK" sz="3200" b="1" smtClean="0"/>
              <a:t>Domain</a:t>
            </a:r>
            <a:r>
              <a:rPr lang="da-DK" sz="3200" smtClean="0"/>
              <a:t>: Set of valid values for an attribute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09936"/>
              </p:ext>
            </p:extLst>
          </p:nvPr>
        </p:nvGraphicFramePr>
        <p:xfrm>
          <a:off x="5876424" y="1604967"/>
          <a:ext cx="5807242" cy="370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180494"/>
              </p:ext>
            </p:extLst>
          </p:nvPr>
        </p:nvGraphicFramePr>
        <p:xfrm>
          <a:off x="5876424" y="2132260"/>
          <a:ext cx="5807242" cy="370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545100"/>
              </p:ext>
            </p:extLst>
          </p:nvPr>
        </p:nvGraphicFramePr>
        <p:xfrm>
          <a:off x="5876424" y="2655295"/>
          <a:ext cx="5807242" cy="370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061598"/>
              </p:ext>
            </p:extLst>
          </p:nvPr>
        </p:nvGraphicFramePr>
        <p:xfrm>
          <a:off x="5876424" y="3812864"/>
          <a:ext cx="4008522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</a:t>
                      </a:r>
                      <a:r>
                        <a:rPr lang="da-DK" sz="1800" baseline="0" smtClean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736189"/>
              </p:ext>
            </p:extLst>
          </p:nvPr>
        </p:nvGraphicFramePr>
        <p:xfrm>
          <a:off x="5876424" y="3308619"/>
          <a:ext cx="4008522" cy="370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 45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563767"/>
              </p:ext>
            </p:extLst>
          </p:nvPr>
        </p:nvGraphicFramePr>
        <p:xfrm>
          <a:off x="5876424" y="4474437"/>
          <a:ext cx="1693005" cy="370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26087"/>
              </p:ext>
            </p:extLst>
          </p:nvPr>
        </p:nvGraphicFramePr>
        <p:xfrm>
          <a:off x="5876424" y="5008077"/>
          <a:ext cx="1693005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53409"/>
              </p:ext>
            </p:extLst>
          </p:nvPr>
        </p:nvGraphicFramePr>
        <p:xfrm>
          <a:off x="5876424" y="5541717"/>
          <a:ext cx="1693005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4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2034</Words>
  <Application>Microsoft Office PowerPoint</Application>
  <PresentationFormat>Widescreen</PresentationFormat>
  <Paragraphs>770</Paragraphs>
  <Slides>50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Office-tema</vt:lpstr>
      <vt:lpstr>Databases  The Relational Model</vt:lpstr>
      <vt:lpstr>PowerPoint-præsentation</vt:lpstr>
      <vt:lpstr>What is a  Data Model?</vt:lpstr>
      <vt:lpstr>What is a Data Model?</vt:lpstr>
      <vt:lpstr>What is a Data Model?</vt:lpstr>
      <vt:lpstr>Data Model – Structural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Properties of a (relational) table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Complete (structural) definition</vt:lpstr>
      <vt:lpstr>Data Model – Complete (structural) definition</vt:lpstr>
      <vt:lpstr>Data Model – Complete (structural) definition</vt:lpstr>
      <vt:lpstr>Data Model - Integrity</vt:lpstr>
      <vt:lpstr>Data Model - Integrity</vt:lpstr>
      <vt:lpstr>Fun fact – nullable types in C#</vt:lpstr>
      <vt:lpstr>Data Model - Integrity</vt:lpstr>
      <vt:lpstr>Data Model - Integrity</vt:lpstr>
      <vt:lpstr>Data Model - Integrity</vt:lpstr>
      <vt:lpstr>Data Model - Integrity</vt:lpstr>
      <vt:lpstr>Data Model - Integrity</vt:lpstr>
      <vt:lpstr>Data Model - Integrity</vt:lpstr>
      <vt:lpstr>Data Model - Integrity</vt:lpstr>
      <vt:lpstr>Data Model - Integrity</vt:lpstr>
      <vt:lpstr>Data Model - Integrity</vt:lpstr>
      <vt:lpstr>Data Model - Integrity</vt:lpstr>
      <vt:lpstr>Where do we implement business rules?</vt:lpstr>
      <vt:lpstr>Where do we implement business rules?</vt:lpstr>
      <vt:lpstr>Where do we implement business rules?</vt:lpstr>
      <vt:lpstr>Data Model - Recommendations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117</cp:revision>
  <dcterms:created xsi:type="dcterms:W3CDTF">2017-09-05T14:00:27Z</dcterms:created>
  <dcterms:modified xsi:type="dcterms:W3CDTF">2018-09-27T09:43:55Z</dcterms:modified>
</cp:coreProperties>
</file>