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313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39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225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105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137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247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42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91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831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847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793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35D86-2A90-4BD4-B74B-134833D2E49F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381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4909"/>
            <a:ext cx="9144000" cy="2385054"/>
          </a:xfrm>
        </p:spPr>
        <p:txBody>
          <a:bodyPr>
            <a:noAutofit/>
          </a:bodyPr>
          <a:lstStyle/>
          <a:p>
            <a:r>
              <a:rPr lang="da-DK" sz="9600" smtClean="0"/>
              <a:t>Domain Models</a:t>
            </a:r>
            <a:endParaRPr lang="da-DK" sz="960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604892"/>
            <a:ext cx="9144000" cy="652908"/>
          </a:xfrm>
        </p:spPr>
        <p:txBody>
          <a:bodyPr>
            <a:normAutofit/>
          </a:bodyPr>
          <a:lstStyle/>
          <a:p>
            <a:r>
              <a:rPr lang="da-DK" sz="3600" i="1" smtClean="0"/>
              <a:t>for Database exercises</a:t>
            </a:r>
            <a:endParaRPr lang="da-DK" sz="3600" i="1"/>
          </a:p>
        </p:txBody>
      </p:sp>
    </p:spTree>
    <p:extLst>
      <p:ext uri="{BB962C8B-B14F-4D97-AF65-F5344CB8AC3E}">
        <p14:creationId xmlns:p14="http://schemas.microsoft.com/office/powerpoint/2010/main" val="307141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Lige forbindelse 11"/>
          <p:cNvCxnSpPr/>
          <p:nvPr/>
        </p:nvCxnSpPr>
        <p:spPr>
          <a:xfrm>
            <a:off x="2024476" y="824018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kstfelt 20"/>
          <p:cNvSpPr txBox="1"/>
          <p:nvPr/>
        </p:nvSpPr>
        <p:spPr>
          <a:xfrm>
            <a:off x="2196316" y="491538"/>
            <a:ext cx="118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use left</a:t>
            </a:r>
            <a:endParaRPr lang="da-DK" b="1"/>
          </a:p>
        </p:txBody>
      </p:sp>
      <p:sp>
        <p:nvSpPr>
          <p:cNvPr id="28" name="Tekstfelt 27"/>
          <p:cNvSpPr txBox="1"/>
          <p:nvPr/>
        </p:nvSpPr>
        <p:spPr>
          <a:xfrm>
            <a:off x="2011197" y="80192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..1</a:t>
            </a:r>
            <a:endParaRPr lang="da-DK" sz="1400" b="1"/>
          </a:p>
        </p:txBody>
      </p:sp>
      <p:cxnSp>
        <p:nvCxnSpPr>
          <p:cNvPr id="24" name="Lige forbindelse 23"/>
          <p:cNvCxnSpPr/>
          <p:nvPr/>
        </p:nvCxnSpPr>
        <p:spPr>
          <a:xfrm>
            <a:off x="2024476" y="1575457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kstfelt 24"/>
          <p:cNvSpPr txBox="1"/>
          <p:nvPr/>
        </p:nvSpPr>
        <p:spPr>
          <a:xfrm>
            <a:off x="2134024" y="1235423"/>
            <a:ext cx="13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use right</a:t>
            </a:r>
            <a:endParaRPr lang="da-DK" b="1"/>
          </a:p>
        </p:txBody>
      </p:sp>
      <p:sp>
        <p:nvSpPr>
          <p:cNvPr id="26" name="Tekstfelt 25"/>
          <p:cNvSpPr txBox="1"/>
          <p:nvPr/>
        </p:nvSpPr>
        <p:spPr>
          <a:xfrm>
            <a:off x="2011197" y="155336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..1</a:t>
            </a:r>
            <a:endParaRPr lang="da-DK" sz="1400" b="1"/>
          </a:p>
        </p:txBody>
      </p:sp>
      <p:sp>
        <p:nvSpPr>
          <p:cNvPr id="9" name="Afrundet rektangel 8"/>
          <p:cNvSpPr/>
          <p:nvPr/>
        </p:nvSpPr>
        <p:spPr>
          <a:xfrm>
            <a:off x="278310" y="481129"/>
            <a:ext cx="1746166" cy="2330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Weapon</a:t>
            </a:r>
          </a:p>
          <a:p>
            <a:r>
              <a:rPr lang="da-DK" sz="1400" smtClean="0"/>
              <a:t>name</a:t>
            </a:r>
          </a:p>
          <a:p>
            <a:r>
              <a:rPr lang="da-DK" sz="1400" smtClean="0"/>
              <a:t>type</a:t>
            </a:r>
          </a:p>
          <a:p>
            <a:r>
              <a:rPr lang="da-DK" sz="1400" smtClean="0"/>
              <a:t>rarity</a:t>
            </a:r>
          </a:p>
          <a:p>
            <a:r>
              <a:rPr lang="da-DK" sz="1400" smtClean="0"/>
              <a:t>item_level</a:t>
            </a:r>
          </a:p>
          <a:p>
            <a:r>
              <a:rPr lang="da-DK" sz="1400" smtClean="0"/>
              <a:t>jewel_sockets</a:t>
            </a:r>
          </a:p>
          <a:p>
            <a:r>
              <a:rPr lang="da-DK" sz="1400" smtClean="0"/>
              <a:t>min_damage</a:t>
            </a:r>
          </a:p>
          <a:p>
            <a:r>
              <a:rPr lang="da-DK" sz="1400" smtClean="0"/>
              <a:t>max_damage</a:t>
            </a:r>
          </a:p>
          <a:p>
            <a:r>
              <a:rPr lang="da-DK" sz="1400" smtClean="0"/>
              <a:t>two_handed</a:t>
            </a:r>
            <a:endParaRPr lang="da-DK" sz="1400"/>
          </a:p>
        </p:txBody>
      </p:sp>
      <p:sp>
        <p:nvSpPr>
          <p:cNvPr id="11" name="Afrundet rektangel 10"/>
          <p:cNvSpPr/>
          <p:nvPr/>
        </p:nvSpPr>
        <p:spPr>
          <a:xfrm>
            <a:off x="3742611" y="481130"/>
            <a:ext cx="1746166" cy="233003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Character</a:t>
            </a:r>
            <a:endParaRPr lang="da-DK" smtClean="0">
              <a:solidFill>
                <a:srgbClr val="FFFF00"/>
              </a:solidFill>
            </a:endParaRPr>
          </a:p>
          <a:p>
            <a:r>
              <a:rPr lang="da-DK" sz="1400" smtClean="0"/>
              <a:t>name</a:t>
            </a:r>
          </a:p>
          <a:p>
            <a:r>
              <a:rPr lang="da-DK" sz="1400" smtClean="0"/>
              <a:t>race</a:t>
            </a:r>
          </a:p>
          <a:p>
            <a:r>
              <a:rPr lang="da-DK" sz="1400" smtClean="0"/>
              <a:t>class</a:t>
            </a:r>
          </a:p>
          <a:p>
            <a:r>
              <a:rPr lang="da-DK" sz="1400" smtClean="0"/>
              <a:t>health_points</a:t>
            </a:r>
            <a:endParaRPr lang="da-DK" sz="1400"/>
          </a:p>
        </p:txBody>
      </p:sp>
      <p:sp>
        <p:nvSpPr>
          <p:cNvPr id="33" name="Tekstfelt 32"/>
          <p:cNvSpPr txBox="1"/>
          <p:nvPr/>
        </p:nvSpPr>
        <p:spPr>
          <a:xfrm>
            <a:off x="3316429" y="7958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..*</a:t>
            </a:r>
            <a:endParaRPr lang="da-DK" sz="1400" b="1"/>
          </a:p>
        </p:txBody>
      </p:sp>
      <p:sp>
        <p:nvSpPr>
          <p:cNvPr id="38" name="Tekstfelt 37"/>
          <p:cNvSpPr txBox="1"/>
          <p:nvPr/>
        </p:nvSpPr>
        <p:spPr>
          <a:xfrm>
            <a:off x="3335970" y="155336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..*</a:t>
            </a: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294434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Lige forbindelse 11"/>
          <p:cNvCxnSpPr/>
          <p:nvPr/>
        </p:nvCxnSpPr>
        <p:spPr>
          <a:xfrm>
            <a:off x="5459654" y="70045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kstfelt 20"/>
          <p:cNvSpPr txBox="1"/>
          <p:nvPr/>
        </p:nvSpPr>
        <p:spPr>
          <a:xfrm>
            <a:off x="5631494" y="367970"/>
            <a:ext cx="118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use left</a:t>
            </a:r>
            <a:endParaRPr lang="da-DK" b="1"/>
          </a:p>
        </p:txBody>
      </p:sp>
      <p:sp>
        <p:nvSpPr>
          <p:cNvPr id="28" name="Tekstfelt 27"/>
          <p:cNvSpPr txBox="1"/>
          <p:nvPr/>
        </p:nvSpPr>
        <p:spPr>
          <a:xfrm>
            <a:off x="5446375" y="6783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..1</a:t>
            </a:r>
            <a:endParaRPr lang="da-DK" sz="1400" b="1"/>
          </a:p>
        </p:txBody>
      </p:sp>
      <p:cxnSp>
        <p:nvCxnSpPr>
          <p:cNvPr id="24" name="Lige forbindelse 23"/>
          <p:cNvCxnSpPr/>
          <p:nvPr/>
        </p:nvCxnSpPr>
        <p:spPr>
          <a:xfrm>
            <a:off x="5459654" y="1451889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kstfelt 24"/>
          <p:cNvSpPr txBox="1"/>
          <p:nvPr/>
        </p:nvSpPr>
        <p:spPr>
          <a:xfrm>
            <a:off x="5569202" y="1111855"/>
            <a:ext cx="13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use right</a:t>
            </a:r>
            <a:endParaRPr lang="da-DK" b="1"/>
          </a:p>
        </p:txBody>
      </p:sp>
      <p:sp>
        <p:nvSpPr>
          <p:cNvPr id="26" name="Tekstfelt 25"/>
          <p:cNvSpPr txBox="1"/>
          <p:nvPr/>
        </p:nvSpPr>
        <p:spPr>
          <a:xfrm>
            <a:off x="5446375" y="142979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..1</a:t>
            </a:r>
            <a:endParaRPr lang="da-DK" sz="1400" b="1"/>
          </a:p>
        </p:txBody>
      </p:sp>
      <p:sp>
        <p:nvSpPr>
          <p:cNvPr id="11" name="Afrundet rektangel 10"/>
          <p:cNvSpPr/>
          <p:nvPr/>
        </p:nvSpPr>
        <p:spPr>
          <a:xfrm>
            <a:off x="7177789" y="357562"/>
            <a:ext cx="1746166" cy="233003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Character</a:t>
            </a:r>
            <a:endParaRPr lang="da-DK" smtClean="0">
              <a:solidFill>
                <a:srgbClr val="FFFF00"/>
              </a:solidFill>
            </a:endParaRPr>
          </a:p>
          <a:p>
            <a:r>
              <a:rPr lang="da-DK" sz="1400" smtClean="0"/>
              <a:t>name</a:t>
            </a:r>
          </a:p>
          <a:p>
            <a:r>
              <a:rPr lang="da-DK" sz="1400" smtClean="0"/>
              <a:t>race</a:t>
            </a:r>
          </a:p>
          <a:p>
            <a:r>
              <a:rPr lang="da-DK" sz="1400" smtClean="0"/>
              <a:t>class</a:t>
            </a:r>
          </a:p>
          <a:p>
            <a:r>
              <a:rPr lang="da-DK" sz="1400" smtClean="0"/>
              <a:t>health_points</a:t>
            </a:r>
            <a:endParaRPr lang="da-DK" sz="1400"/>
          </a:p>
        </p:txBody>
      </p:sp>
      <p:sp>
        <p:nvSpPr>
          <p:cNvPr id="33" name="Tekstfelt 32"/>
          <p:cNvSpPr txBox="1"/>
          <p:nvPr/>
        </p:nvSpPr>
        <p:spPr>
          <a:xfrm>
            <a:off x="6762881" y="6783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cxnSp>
        <p:nvCxnSpPr>
          <p:cNvPr id="14" name="Lige forbindelse 13"/>
          <p:cNvCxnSpPr/>
          <p:nvPr/>
        </p:nvCxnSpPr>
        <p:spPr>
          <a:xfrm>
            <a:off x="2003231" y="150328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kstfelt 14"/>
          <p:cNvSpPr txBox="1"/>
          <p:nvPr/>
        </p:nvSpPr>
        <p:spPr>
          <a:xfrm>
            <a:off x="1939403" y="1153245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is instance of</a:t>
            </a:r>
            <a:endParaRPr lang="da-DK" b="1"/>
          </a:p>
        </p:txBody>
      </p:sp>
      <p:sp>
        <p:nvSpPr>
          <p:cNvPr id="16" name="Tekstfelt 15"/>
          <p:cNvSpPr txBox="1"/>
          <p:nvPr/>
        </p:nvSpPr>
        <p:spPr>
          <a:xfrm>
            <a:off x="1989952" y="1481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17" name="Tekstfelt 16"/>
          <p:cNvSpPr txBox="1"/>
          <p:nvPr/>
        </p:nvSpPr>
        <p:spPr>
          <a:xfrm>
            <a:off x="3295184" y="14751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..*</a:t>
            </a:r>
            <a:endParaRPr lang="da-DK" sz="1400" b="1"/>
          </a:p>
        </p:txBody>
      </p:sp>
      <p:sp>
        <p:nvSpPr>
          <p:cNvPr id="13" name="Afrundet rektangel 12"/>
          <p:cNvSpPr/>
          <p:nvPr/>
        </p:nvSpPr>
        <p:spPr>
          <a:xfrm>
            <a:off x="249187" y="367970"/>
            <a:ext cx="1746166" cy="23300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WeaponModel</a:t>
            </a:r>
          </a:p>
          <a:p>
            <a:r>
              <a:rPr lang="da-DK" sz="1400" smtClean="0"/>
              <a:t>name</a:t>
            </a:r>
          </a:p>
          <a:p>
            <a:r>
              <a:rPr lang="da-DK" sz="1400" smtClean="0"/>
              <a:t>type</a:t>
            </a:r>
          </a:p>
          <a:p>
            <a:r>
              <a:rPr lang="da-DK" sz="1400" smtClean="0"/>
              <a:t>rarity</a:t>
            </a:r>
          </a:p>
          <a:p>
            <a:r>
              <a:rPr lang="da-DK" sz="1400" smtClean="0"/>
              <a:t>item_level</a:t>
            </a:r>
          </a:p>
          <a:p>
            <a:r>
              <a:rPr lang="da-DK" sz="1400" smtClean="0"/>
              <a:t>jewel_sockets</a:t>
            </a:r>
          </a:p>
          <a:p>
            <a:r>
              <a:rPr lang="da-DK" sz="1400" smtClean="0"/>
              <a:t>min_damage</a:t>
            </a:r>
          </a:p>
          <a:p>
            <a:r>
              <a:rPr lang="da-DK" sz="1400" smtClean="0"/>
              <a:t>max_damage</a:t>
            </a:r>
          </a:p>
          <a:p>
            <a:r>
              <a:rPr lang="da-DK" sz="1400" smtClean="0"/>
              <a:t>two_handed</a:t>
            </a:r>
            <a:endParaRPr lang="da-DK" sz="1400"/>
          </a:p>
        </p:txBody>
      </p:sp>
      <p:sp>
        <p:nvSpPr>
          <p:cNvPr id="9" name="Afrundet rektangel 8"/>
          <p:cNvSpPr/>
          <p:nvPr/>
        </p:nvSpPr>
        <p:spPr>
          <a:xfrm>
            <a:off x="3713488" y="357561"/>
            <a:ext cx="1746166" cy="2330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Weapon</a:t>
            </a:r>
          </a:p>
        </p:txBody>
      </p:sp>
      <p:sp>
        <p:nvSpPr>
          <p:cNvPr id="18" name="Tekstfelt 17"/>
          <p:cNvSpPr txBox="1"/>
          <p:nvPr/>
        </p:nvSpPr>
        <p:spPr>
          <a:xfrm>
            <a:off x="6777246" y="142979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39850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Lige forbindelse 11"/>
          <p:cNvCxnSpPr/>
          <p:nvPr/>
        </p:nvCxnSpPr>
        <p:spPr>
          <a:xfrm>
            <a:off x="5459654" y="70045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kstfelt 20"/>
          <p:cNvSpPr txBox="1"/>
          <p:nvPr/>
        </p:nvSpPr>
        <p:spPr>
          <a:xfrm>
            <a:off x="5631494" y="367970"/>
            <a:ext cx="118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use left</a:t>
            </a:r>
            <a:endParaRPr lang="da-DK" b="1"/>
          </a:p>
        </p:txBody>
      </p:sp>
      <p:sp>
        <p:nvSpPr>
          <p:cNvPr id="28" name="Tekstfelt 27"/>
          <p:cNvSpPr txBox="1"/>
          <p:nvPr/>
        </p:nvSpPr>
        <p:spPr>
          <a:xfrm>
            <a:off x="5446375" y="6783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..1</a:t>
            </a:r>
            <a:endParaRPr lang="da-DK" sz="1400" b="1"/>
          </a:p>
        </p:txBody>
      </p:sp>
      <p:cxnSp>
        <p:nvCxnSpPr>
          <p:cNvPr id="24" name="Lige forbindelse 23"/>
          <p:cNvCxnSpPr/>
          <p:nvPr/>
        </p:nvCxnSpPr>
        <p:spPr>
          <a:xfrm>
            <a:off x="5459654" y="1451889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kstfelt 24"/>
          <p:cNvSpPr txBox="1"/>
          <p:nvPr/>
        </p:nvSpPr>
        <p:spPr>
          <a:xfrm>
            <a:off x="5569202" y="1111855"/>
            <a:ext cx="13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use right</a:t>
            </a:r>
            <a:endParaRPr lang="da-DK" b="1"/>
          </a:p>
        </p:txBody>
      </p:sp>
      <p:sp>
        <p:nvSpPr>
          <p:cNvPr id="26" name="Tekstfelt 25"/>
          <p:cNvSpPr txBox="1"/>
          <p:nvPr/>
        </p:nvSpPr>
        <p:spPr>
          <a:xfrm>
            <a:off x="5446375" y="142979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..1</a:t>
            </a:r>
            <a:endParaRPr lang="da-DK" sz="1400" b="1"/>
          </a:p>
        </p:txBody>
      </p:sp>
      <p:sp>
        <p:nvSpPr>
          <p:cNvPr id="33" name="Tekstfelt 32"/>
          <p:cNvSpPr txBox="1"/>
          <p:nvPr/>
        </p:nvSpPr>
        <p:spPr>
          <a:xfrm>
            <a:off x="6762881" y="6783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cxnSp>
        <p:nvCxnSpPr>
          <p:cNvPr id="14" name="Lige forbindelse 13"/>
          <p:cNvCxnSpPr/>
          <p:nvPr/>
        </p:nvCxnSpPr>
        <p:spPr>
          <a:xfrm>
            <a:off x="2003231" y="150328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kstfelt 14"/>
          <p:cNvSpPr txBox="1"/>
          <p:nvPr/>
        </p:nvSpPr>
        <p:spPr>
          <a:xfrm>
            <a:off x="1939403" y="1153245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is instance of</a:t>
            </a:r>
            <a:endParaRPr lang="da-DK" b="1"/>
          </a:p>
        </p:txBody>
      </p:sp>
      <p:sp>
        <p:nvSpPr>
          <p:cNvPr id="16" name="Tekstfelt 15"/>
          <p:cNvSpPr txBox="1"/>
          <p:nvPr/>
        </p:nvSpPr>
        <p:spPr>
          <a:xfrm>
            <a:off x="1989952" y="1481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17" name="Tekstfelt 16"/>
          <p:cNvSpPr txBox="1"/>
          <p:nvPr/>
        </p:nvSpPr>
        <p:spPr>
          <a:xfrm>
            <a:off x="3295184" y="14751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..*</a:t>
            </a:r>
            <a:endParaRPr lang="da-DK" sz="1400" b="1"/>
          </a:p>
        </p:txBody>
      </p:sp>
      <p:sp>
        <p:nvSpPr>
          <p:cNvPr id="18" name="Tekstfelt 17"/>
          <p:cNvSpPr txBox="1"/>
          <p:nvPr/>
        </p:nvSpPr>
        <p:spPr>
          <a:xfrm>
            <a:off x="6777246" y="142979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sp>
        <p:nvSpPr>
          <p:cNvPr id="20" name="Afrundet rektangel 19"/>
          <p:cNvSpPr/>
          <p:nvPr/>
        </p:nvSpPr>
        <p:spPr>
          <a:xfrm>
            <a:off x="3721366" y="4048223"/>
            <a:ext cx="1746166" cy="23300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Jewel</a:t>
            </a:r>
          </a:p>
          <a:p>
            <a:r>
              <a:rPr lang="da-DK" sz="1400" smtClean="0"/>
              <a:t>name</a:t>
            </a:r>
            <a:endParaRPr lang="da-DK" sz="1400" smtClean="0"/>
          </a:p>
          <a:p>
            <a:r>
              <a:rPr lang="da-DK" sz="1400" smtClean="0"/>
              <a:t>rarity</a:t>
            </a:r>
          </a:p>
          <a:p>
            <a:r>
              <a:rPr lang="da-DK" sz="1400" smtClean="0"/>
              <a:t>added_damage</a:t>
            </a:r>
          </a:p>
        </p:txBody>
      </p:sp>
      <p:cxnSp>
        <p:nvCxnSpPr>
          <p:cNvPr id="22" name="Lige forbindelse 21"/>
          <p:cNvCxnSpPr/>
          <p:nvPr/>
        </p:nvCxnSpPr>
        <p:spPr>
          <a:xfrm>
            <a:off x="1996888" y="5171177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kstfelt 22"/>
          <p:cNvSpPr txBox="1"/>
          <p:nvPr/>
        </p:nvSpPr>
        <p:spPr>
          <a:xfrm>
            <a:off x="1933060" y="4821142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is instance of</a:t>
            </a:r>
            <a:endParaRPr lang="da-DK" b="1"/>
          </a:p>
        </p:txBody>
      </p:sp>
      <p:sp>
        <p:nvSpPr>
          <p:cNvPr id="27" name="Tekstfelt 26"/>
          <p:cNvSpPr txBox="1"/>
          <p:nvPr/>
        </p:nvSpPr>
        <p:spPr>
          <a:xfrm>
            <a:off x="1983609" y="51490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29" name="Tekstfelt 28"/>
          <p:cNvSpPr txBox="1"/>
          <p:nvPr/>
        </p:nvSpPr>
        <p:spPr>
          <a:xfrm>
            <a:off x="3288841" y="514301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..*</a:t>
            </a:r>
            <a:endParaRPr lang="da-DK" sz="1400" b="1"/>
          </a:p>
        </p:txBody>
      </p:sp>
      <p:cxnSp>
        <p:nvCxnSpPr>
          <p:cNvPr id="30" name="Lige forbindelse 29"/>
          <p:cNvCxnSpPr>
            <a:stCxn id="9" idx="2"/>
            <a:endCxn id="20" idx="0"/>
          </p:cNvCxnSpPr>
          <p:nvPr/>
        </p:nvCxnSpPr>
        <p:spPr>
          <a:xfrm>
            <a:off x="4586571" y="2687594"/>
            <a:ext cx="7878" cy="1360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kstfelt 30"/>
          <p:cNvSpPr txBox="1"/>
          <p:nvPr/>
        </p:nvSpPr>
        <p:spPr>
          <a:xfrm>
            <a:off x="4527206" y="3062147"/>
            <a:ext cx="1530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</a:t>
            </a:r>
          </a:p>
          <a:p>
            <a:pPr algn="ctr"/>
            <a:r>
              <a:rPr lang="da-DK" b="1" smtClean="0"/>
              <a:t>is socketed on</a:t>
            </a:r>
            <a:endParaRPr lang="da-DK" b="1"/>
          </a:p>
        </p:txBody>
      </p:sp>
      <p:sp>
        <p:nvSpPr>
          <p:cNvPr id="35" name="Tekstfelt 34"/>
          <p:cNvSpPr txBox="1"/>
          <p:nvPr/>
        </p:nvSpPr>
        <p:spPr>
          <a:xfrm>
            <a:off x="4586571" y="264102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..1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4597254" y="37614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..*</a:t>
            </a:r>
            <a:endParaRPr lang="da-DK" sz="1400" b="1"/>
          </a:p>
        </p:txBody>
      </p:sp>
      <p:sp>
        <p:nvSpPr>
          <p:cNvPr id="19" name="Afrundet rektangel 18"/>
          <p:cNvSpPr/>
          <p:nvPr/>
        </p:nvSpPr>
        <p:spPr>
          <a:xfrm>
            <a:off x="251664" y="4048224"/>
            <a:ext cx="1746166" cy="233003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JewelModel</a:t>
            </a:r>
          </a:p>
          <a:p>
            <a:r>
              <a:rPr lang="da-DK" sz="1400" smtClean="0"/>
              <a:t>name</a:t>
            </a:r>
            <a:endParaRPr lang="da-DK" sz="1400" smtClean="0"/>
          </a:p>
          <a:p>
            <a:r>
              <a:rPr lang="da-DK" sz="1400" smtClean="0"/>
              <a:t>rarity</a:t>
            </a:r>
          </a:p>
          <a:p>
            <a:r>
              <a:rPr lang="da-DK" sz="1400" smtClean="0"/>
              <a:t>added_damage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249187" y="367970"/>
            <a:ext cx="1746166" cy="23300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WeaponModel</a:t>
            </a:r>
          </a:p>
          <a:p>
            <a:r>
              <a:rPr lang="da-DK" sz="1400" smtClean="0"/>
              <a:t>name</a:t>
            </a:r>
          </a:p>
          <a:p>
            <a:r>
              <a:rPr lang="da-DK" sz="1400" smtClean="0"/>
              <a:t>type</a:t>
            </a:r>
          </a:p>
          <a:p>
            <a:r>
              <a:rPr lang="da-DK" sz="1400" smtClean="0"/>
              <a:t>rarity</a:t>
            </a:r>
          </a:p>
          <a:p>
            <a:r>
              <a:rPr lang="da-DK" sz="1400" smtClean="0"/>
              <a:t>item_level</a:t>
            </a:r>
          </a:p>
          <a:p>
            <a:r>
              <a:rPr lang="da-DK" sz="1400" smtClean="0"/>
              <a:t>jewel_sockets</a:t>
            </a:r>
          </a:p>
          <a:p>
            <a:r>
              <a:rPr lang="da-DK" sz="1400" smtClean="0"/>
              <a:t>min_damage</a:t>
            </a:r>
          </a:p>
          <a:p>
            <a:r>
              <a:rPr lang="da-DK" sz="1400" smtClean="0"/>
              <a:t>max_damage</a:t>
            </a:r>
          </a:p>
          <a:p>
            <a:r>
              <a:rPr lang="da-DK" sz="1400" smtClean="0"/>
              <a:t>two_handed</a:t>
            </a:r>
            <a:endParaRPr lang="da-DK" sz="1400"/>
          </a:p>
        </p:txBody>
      </p:sp>
      <p:sp>
        <p:nvSpPr>
          <p:cNvPr id="11" name="Afrundet rektangel 10"/>
          <p:cNvSpPr/>
          <p:nvPr/>
        </p:nvSpPr>
        <p:spPr>
          <a:xfrm>
            <a:off x="7177789" y="357562"/>
            <a:ext cx="1746166" cy="233003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Character</a:t>
            </a:r>
            <a:endParaRPr lang="da-DK" smtClean="0">
              <a:solidFill>
                <a:srgbClr val="FFFF00"/>
              </a:solidFill>
            </a:endParaRPr>
          </a:p>
          <a:p>
            <a:r>
              <a:rPr lang="da-DK" sz="1400" smtClean="0"/>
              <a:t>name</a:t>
            </a:r>
          </a:p>
          <a:p>
            <a:r>
              <a:rPr lang="da-DK" sz="1400" smtClean="0"/>
              <a:t>race</a:t>
            </a:r>
          </a:p>
          <a:p>
            <a:r>
              <a:rPr lang="da-DK" sz="1400" smtClean="0"/>
              <a:t>class</a:t>
            </a:r>
          </a:p>
          <a:p>
            <a:r>
              <a:rPr lang="da-DK" sz="1400" smtClean="0"/>
              <a:t>health_points</a:t>
            </a:r>
            <a:endParaRPr lang="da-DK" sz="1400"/>
          </a:p>
        </p:txBody>
      </p:sp>
      <p:sp>
        <p:nvSpPr>
          <p:cNvPr id="9" name="Afrundet rektangel 8"/>
          <p:cNvSpPr/>
          <p:nvPr/>
        </p:nvSpPr>
        <p:spPr>
          <a:xfrm>
            <a:off x="3713488" y="357561"/>
            <a:ext cx="1746166" cy="2330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Weapon</a:t>
            </a:r>
          </a:p>
        </p:txBody>
      </p:sp>
    </p:spTree>
    <p:extLst>
      <p:ext uri="{BB962C8B-B14F-4D97-AF65-F5344CB8AC3E}">
        <p14:creationId xmlns:p14="http://schemas.microsoft.com/office/powerpoint/2010/main" val="158251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Lige forbindelse 11"/>
          <p:cNvCxnSpPr/>
          <p:nvPr/>
        </p:nvCxnSpPr>
        <p:spPr>
          <a:xfrm>
            <a:off x="5459654" y="70045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kstfelt 20"/>
          <p:cNvSpPr txBox="1"/>
          <p:nvPr/>
        </p:nvSpPr>
        <p:spPr>
          <a:xfrm>
            <a:off x="5631494" y="367970"/>
            <a:ext cx="118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use left</a:t>
            </a:r>
            <a:endParaRPr lang="da-DK" b="1"/>
          </a:p>
        </p:txBody>
      </p:sp>
      <p:sp>
        <p:nvSpPr>
          <p:cNvPr id="28" name="Tekstfelt 27"/>
          <p:cNvSpPr txBox="1"/>
          <p:nvPr/>
        </p:nvSpPr>
        <p:spPr>
          <a:xfrm>
            <a:off x="5446375" y="6783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..1</a:t>
            </a:r>
            <a:endParaRPr lang="da-DK" sz="1400" b="1"/>
          </a:p>
        </p:txBody>
      </p:sp>
      <p:cxnSp>
        <p:nvCxnSpPr>
          <p:cNvPr id="24" name="Lige forbindelse 23"/>
          <p:cNvCxnSpPr/>
          <p:nvPr/>
        </p:nvCxnSpPr>
        <p:spPr>
          <a:xfrm>
            <a:off x="5459654" y="1451889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kstfelt 24"/>
          <p:cNvSpPr txBox="1"/>
          <p:nvPr/>
        </p:nvSpPr>
        <p:spPr>
          <a:xfrm>
            <a:off x="5569202" y="1111855"/>
            <a:ext cx="13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use right</a:t>
            </a:r>
            <a:endParaRPr lang="da-DK" b="1"/>
          </a:p>
        </p:txBody>
      </p:sp>
      <p:sp>
        <p:nvSpPr>
          <p:cNvPr id="26" name="Tekstfelt 25"/>
          <p:cNvSpPr txBox="1"/>
          <p:nvPr/>
        </p:nvSpPr>
        <p:spPr>
          <a:xfrm>
            <a:off x="5446375" y="142979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..1</a:t>
            </a:r>
            <a:endParaRPr lang="da-DK" sz="1400" b="1"/>
          </a:p>
        </p:txBody>
      </p:sp>
      <p:sp>
        <p:nvSpPr>
          <p:cNvPr id="33" name="Tekstfelt 32"/>
          <p:cNvSpPr txBox="1"/>
          <p:nvPr/>
        </p:nvSpPr>
        <p:spPr>
          <a:xfrm>
            <a:off x="6762881" y="6783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cxnSp>
        <p:nvCxnSpPr>
          <p:cNvPr id="14" name="Lige forbindelse 13"/>
          <p:cNvCxnSpPr/>
          <p:nvPr/>
        </p:nvCxnSpPr>
        <p:spPr>
          <a:xfrm>
            <a:off x="2003231" y="150328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kstfelt 14"/>
          <p:cNvSpPr txBox="1"/>
          <p:nvPr/>
        </p:nvSpPr>
        <p:spPr>
          <a:xfrm>
            <a:off x="1939403" y="1153245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is instance of</a:t>
            </a:r>
            <a:endParaRPr lang="da-DK" b="1"/>
          </a:p>
        </p:txBody>
      </p:sp>
      <p:sp>
        <p:nvSpPr>
          <p:cNvPr id="16" name="Tekstfelt 15"/>
          <p:cNvSpPr txBox="1"/>
          <p:nvPr/>
        </p:nvSpPr>
        <p:spPr>
          <a:xfrm>
            <a:off x="1989952" y="1481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17" name="Tekstfelt 16"/>
          <p:cNvSpPr txBox="1"/>
          <p:nvPr/>
        </p:nvSpPr>
        <p:spPr>
          <a:xfrm>
            <a:off x="3295184" y="14751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..*</a:t>
            </a:r>
            <a:endParaRPr lang="da-DK" sz="1400" b="1"/>
          </a:p>
        </p:txBody>
      </p:sp>
      <p:sp>
        <p:nvSpPr>
          <p:cNvPr id="18" name="Tekstfelt 17"/>
          <p:cNvSpPr txBox="1"/>
          <p:nvPr/>
        </p:nvSpPr>
        <p:spPr>
          <a:xfrm>
            <a:off x="6777246" y="142979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sp>
        <p:nvSpPr>
          <p:cNvPr id="20" name="Afrundet rektangel 19"/>
          <p:cNvSpPr/>
          <p:nvPr/>
        </p:nvSpPr>
        <p:spPr>
          <a:xfrm>
            <a:off x="3721366" y="4048223"/>
            <a:ext cx="1746166" cy="23300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Jewel</a:t>
            </a:r>
          </a:p>
          <a:p>
            <a:r>
              <a:rPr lang="da-DK" sz="1400" smtClean="0"/>
              <a:t>name</a:t>
            </a:r>
            <a:endParaRPr lang="da-DK" sz="1400" smtClean="0"/>
          </a:p>
          <a:p>
            <a:r>
              <a:rPr lang="da-DK" sz="1400" smtClean="0"/>
              <a:t>rarity</a:t>
            </a:r>
          </a:p>
          <a:p>
            <a:r>
              <a:rPr lang="da-DK" sz="1400" smtClean="0"/>
              <a:t>added_damage</a:t>
            </a:r>
          </a:p>
        </p:txBody>
      </p:sp>
      <p:cxnSp>
        <p:nvCxnSpPr>
          <p:cNvPr id="22" name="Lige forbindelse 21"/>
          <p:cNvCxnSpPr/>
          <p:nvPr/>
        </p:nvCxnSpPr>
        <p:spPr>
          <a:xfrm>
            <a:off x="1996888" y="5171177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kstfelt 22"/>
          <p:cNvSpPr txBox="1"/>
          <p:nvPr/>
        </p:nvSpPr>
        <p:spPr>
          <a:xfrm>
            <a:off x="1933060" y="4821142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is instance of</a:t>
            </a:r>
            <a:endParaRPr lang="da-DK" b="1"/>
          </a:p>
        </p:txBody>
      </p:sp>
      <p:sp>
        <p:nvSpPr>
          <p:cNvPr id="27" name="Tekstfelt 26"/>
          <p:cNvSpPr txBox="1"/>
          <p:nvPr/>
        </p:nvSpPr>
        <p:spPr>
          <a:xfrm>
            <a:off x="1983609" y="51490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29" name="Tekstfelt 28"/>
          <p:cNvSpPr txBox="1"/>
          <p:nvPr/>
        </p:nvSpPr>
        <p:spPr>
          <a:xfrm>
            <a:off x="3288841" y="514301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..*</a:t>
            </a:r>
            <a:endParaRPr lang="da-DK" sz="1400" b="1"/>
          </a:p>
        </p:txBody>
      </p:sp>
      <p:cxnSp>
        <p:nvCxnSpPr>
          <p:cNvPr id="30" name="Lige forbindelse 29"/>
          <p:cNvCxnSpPr>
            <a:stCxn id="9" idx="2"/>
            <a:endCxn id="20" idx="0"/>
          </p:cNvCxnSpPr>
          <p:nvPr/>
        </p:nvCxnSpPr>
        <p:spPr>
          <a:xfrm>
            <a:off x="4586571" y="2687594"/>
            <a:ext cx="7878" cy="1360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kstfelt 30"/>
          <p:cNvSpPr txBox="1"/>
          <p:nvPr/>
        </p:nvSpPr>
        <p:spPr>
          <a:xfrm>
            <a:off x="4527206" y="3062147"/>
            <a:ext cx="1530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</a:t>
            </a:r>
          </a:p>
          <a:p>
            <a:pPr algn="ctr"/>
            <a:r>
              <a:rPr lang="da-DK" b="1" smtClean="0"/>
              <a:t>is socketed on</a:t>
            </a:r>
            <a:endParaRPr lang="da-DK" b="1"/>
          </a:p>
        </p:txBody>
      </p:sp>
      <p:sp>
        <p:nvSpPr>
          <p:cNvPr id="35" name="Tekstfelt 34"/>
          <p:cNvSpPr txBox="1"/>
          <p:nvPr/>
        </p:nvSpPr>
        <p:spPr>
          <a:xfrm>
            <a:off x="4586571" y="264102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..1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4597254" y="37614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..*</a:t>
            </a:r>
            <a:endParaRPr lang="da-DK" sz="1400" b="1"/>
          </a:p>
        </p:txBody>
      </p:sp>
      <p:cxnSp>
        <p:nvCxnSpPr>
          <p:cNvPr id="37" name="Lige forbindelse 36"/>
          <p:cNvCxnSpPr/>
          <p:nvPr/>
        </p:nvCxnSpPr>
        <p:spPr>
          <a:xfrm>
            <a:off x="1055178" y="2699715"/>
            <a:ext cx="7878" cy="1360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kstfelt 37"/>
          <p:cNvSpPr txBox="1"/>
          <p:nvPr/>
        </p:nvSpPr>
        <p:spPr>
          <a:xfrm>
            <a:off x="1065861" y="3183242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b="1" smtClean="0"/>
              <a:t>matches</a:t>
            </a:r>
            <a:endParaRPr lang="da-DK" b="1"/>
          </a:p>
        </p:txBody>
      </p:sp>
      <p:sp>
        <p:nvSpPr>
          <p:cNvPr id="39" name="Tekstfelt 38"/>
          <p:cNvSpPr txBox="1"/>
          <p:nvPr/>
        </p:nvSpPr>
        <p:spPr>
          <a:xfrm>
            <a:off x="1055178" y="265314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..*</a:t>
            </a:r>
            <a:endParaRPr lang="da-DK" sz="1400" b="1"/>
          </a:p>
        </p:txBody>
      </p:sp>
      <p:sp>
        <p:nvSpPr>
          <p:cNvPr id="40" name="Tekstfelt 39"/>
          <p:cNvSpPr txBox="1"/>
          <p:nvPr/>
        </p:nvSpPr>
        <p:spPr>
          <a:xfrm>
            <a:off x="1065861" y="377353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..*</a:t>
            </a:r>
            <a:endParaRPr lang="da-DK" sz="1400" b="1"/>
          </a:p>
        </p:txBody>
      </p:sp>
      <p:sp>
        <p:nvSpPr>
          <p:cNvPr id="19" name="Afrundet rektangel 18"/>
          <p:cNvSpPr/>
          <p:nvPr/>
        </p:nvSpPr>
        <p:spPr>
          <a:xfrm>
            <a:off x="251664" y="4048224"/>
            <a:ext cx="1746166" cy="233003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JewelModel</a:t>
            </a:r>
          </a:p>
          <a:p>
            <a:r>
              <a:rPr lang="da-DK" sz="1400" smtClean="0"/>
              <a:t>name</a:t>
            </a:r>
            <a:endParaRPr lang="da-DK" sz="1400" smtClean="0"/>
          </a:p>
          <a:p>
            <a:r>
              <a:rPr lang="da-DK" sz="1400" smtClean="0"/>
              <a:t>rarity</a:t>
            </a:r>
          </a:p>
          <a:p>
            <a:r>
              <a:rPr lang="da-DK" sz="1400" smtClean="0"/>
              <a:t>added_damage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249187" y="367970"/>
            <a:ext cx="1746166" cy="23300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WeaponModel</a:t>
            </a:r>
          </a:p>
          <a:p>
            <a:r>
              <a:rPr lang="da-DK" sz="1400" smtClean="0"/>
              <a:t>name</a:t>
            </a:r>
          </a:p>
          <a:p>
            <a:r>
              <a:rPr lang="da-DK" sz="1400" smtClean="0"/>
              <a:t>type</a:t>
            </a:r>
          </a:p>
          <a:p>
            <a:r>
              <a:rPr lang="da-DK" sz="1400" smtClean="0"/>
              <a:t>rarity</a:t>
            </a:r>
          </a:p>
          <a:p>
            <a:r>
              <a:rPr lang="da-DK" sz="1400" smtClean="0"/>
              <a:t>item_level</a:t>
            </a:r>
          </a:p>
          <a:p>
            <a:r>
              <a:rPr lang="da-DK" sz="1400" smtClean="0"/>
              <a:t>jewel_sockets</a:t>
            </a:r>
          </a:p>
          <a:p>
            <a:r>
              <a:rPr lang="da-DK" sz="1400" smtClean="0"/>
              <a:t>min_damage</a:t>
            </a:r>
          </a:p>
          <a:p>
            <a:r>
              <a:rPr lang="da-DK" sz="1400" smtClean="0"/>
              <a:t>max_damage</a:t>
            </a:r>
          </a:p>
          <a:p>
            <a:r>
              <a:rPr lang="da-DK" sz="1400" smtClean="0"/>
              <a:t>two_handed</a:t>
            </a:r>
            <a:endParaRPr lang="da-DK" sz="1400"/>
          </a:p>
        </p:txBody>
      </p:sp>
      <p:sp>
        <p:nvSpPr>
          <p:cNvPr id="11" name="Afrundet rektangel 10"/>
          <p:cNvSpPr/>
          <p:nvPr/>
        </p:nvSpPr>
        <p:spPr>
          <a:xfrm>
            <a:off x="7177789" y="357562"/>
            <a:ext cx="1746166" cy="233003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Character</a:t>
            </a:r>
            <a:endParaRPr lang="da-DK" smtClean="0">
              <a:solidFill>
                <a:srgbClr val="FFFF00"/>
              </a:solidFill>
            </a:endParaRPr>
          </a:p>
          <a:p>
            <a:r>
              <a:rPr lang="da-DK" sz="1400" smtClean="0"/>
              <a:t>name</a:t>
            </a:r>
          </a:p>
          <a:p>
            <a:r>
              <a:rPr lang="da-DK" sz="1400" smtClean="0"/>
              <a:t>race</a:t>
            </a:r>
          </a:p>
          <a:p>
            <a:r>
              <a:rPr lang="da-DK" sz="1400" smtClean="0"/>
              <a:t>class</a:t>
            </a:r>
          </a:p>
          <a:p>
            <a:r>
              <a:rPr lang="da-DK" sz="1400" smtClean="0"/>
              <a:t>health_points</a:t>
            </a:r>
            <a:endParaRPr lang="da-DK" sz="1400"/>
          </a:p>
        </p:txBody>
      </p:sp>
      <p:sp>
        <p:nvSpPr>
          <p:cNvPr id="9" name="Afrundet rektangel 8"/>
          <p:cNvSpPr/>
          <p:nvPr/>
        </p:nvSpPr>
        <p:spPr>
          <a:xfrm>
            <a:off x="3713488" y="357561"/>
            <a:ext cx="1746166" cy="2330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Weapon</a:t>
            </a:r>
          </a:p>
        </p:txBody>
      </p:sp>
    </p:spTree>
    <p:extLst>
      <p:ext uri="{BB962C8B-B14F-4D97-AF65-F5344CB8AC3E}">
        <p14:creationId xmlns:p14="http://schemas.microsoft.com/office/powerpoint/2010/main" val="15422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Lige forbindelse 11"/>
          <p:cNvCxnSpPr/>
          <p:nvPr/>
        </p:nvCxnSpPr>
        <p:spPr>
          <a:xfrm>
            <a:off x="5459654" y="70045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kstfelt 20"/>
          <p:cNvSpPr txBox="1"/>
          <p:nvPr/>
        </p:nvSpPr>
        <p:spPr>
          <a:xfrm>
            <a:off x="5631494" y="367970"/>
            <a:ext cx="118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use left</a:t>
            </a:r>
            <a:endParaRPr lang="da-DK" b="1"/>
          </a:p>
        </p:txBody>
      </p:sp>
      <p:sp>
        <p:nvSpPr>
          <p:cNvPr id="28" name="Tekstfelt 27"/>
          <p:cNvSpPr txBox="1"/>
          <p:nvPr/>
        </p:nvSpPr>
        <p:spPr>
          <a:xfrm>
            <a:off x="5446375" y="6783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..1</a:t>
            </a:r>
            <a:endParaRPr lang="da-DK" sz="1400" b="1"/>
          </a:p>
        </p:txBody>
      </p:sp>
      <p:cxnSp>
        <p:nvCxnSpPr>
          <p:cNvPr id="24" name="Lige forbindelse 23"/>
          <p:cNvCxnSpPr/>
          <p:nvPr/>
        </p:nvCxnSpPr>
        <p:spPr>
          <a:xfrm>
            <a:off x="5459654" y="1451889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kstfelt 24"/>
          <p:cNvSpPr txBox="1"/>
          <p:nvPr/>
        </p:nvSpPr>
        <p:spPr>
          <a:xfrm>
            <a:off x="5569202" y="1111855"/>
            <a:ext cx="13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use right</a:t>
            </a:r>
            <a:endParaRPr lang="da-DK" b="1"/>
          </a:p>
        </p:txBody>
      </p:sp>
      <p:sp>
        <p:nvSpPr>
          <p:cNvPr id="26" name="Tekstfelt 25"/>
          <p:cNvSpPr txBox="1"/>
          <p:nvPr/>
        </p:nvSpPr>
        <p:spPr>
          <a:xfrm>
            <a:off x="5446375" y="142979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..1</a:t>
            </a:r>
            <a:endParaRPr lang="da-DK" sz="1400" b="1"/>
          </a:p>
        </p:txBody>
      </p:sp>
      <p:sp>
        <p:nvSpPr>
          <p:cNvPr id="33" name="Tekstfelt 32"/>
          <p:cNvSpPr txBox="1"/>
          <p:nvPr/>
        </p:nvSpPr>
        <p:spPr>
          <a:xfrm>
            <a:off x="6762881" y="6783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cxnSp>
        <p:nvCxnSpPr>
          <p:cNvPr id="14" name="Lige forbindelse 13"/>
          <p:cNvCxnSpPr/>
          <p:nvPr/>
        </p:nvCxnSpPr>
        <p:spPr>
          <a:xfrm>
            <a:off x="2003231" y="150328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kstfelt 14"/>
          <p:cNvSpPr txBox="1"/>
          <p:nvPr/>
        </p:nvSpPr>
        <p:spPr>
          <a:xfrm>
            <a:off x="1939403" y="1153245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is instance of</a:t>
            </a:r>
            <a:endParaRPr lang="da-DK" b="1"/>
          </a:p>
        </p:txBody>
      </p:sp>
      <p:sp>
        <p:nvSpPr>
          <p:cNvPr id="16" name="Tekstfelt 15"/>
          <p:cNvSpPr txBox="1"/>
          <p:nvPr/>
        </p:nvSpPr>
        <p:spPr>
          <a:xfrm>
            <a:off x="1989952" y="1481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17" name="Tekstfelt 16"/>
          <p:cNvSpPr txBox="1"/>
          <p:nvPr/>
        </p:nvSpPr>
        <p:spPr>
          <a:xfrm>
            <a:off x="3295184" y="14751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..*</a:t>
            </a:r>
            <a:endParaRPr lang="da-DK" sz="1400" b="1"/>
          </a:p>
        </p:txBody>
      </p:sp>
      <p:sp>
        <p:nvSpPr>
          <p:cNvPr id="18" name="Tekstfelt 17"/>
          <p:cNvSpPr txBox="1"/>
          <p:nvPr/>
        </p:nvSpPr>
        <p:spPr>
          <a:xfrm>
            <a:off x="6777246" y="142979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sp>
        <p:nvSpPr>
          <p:cNvPr id="20" name="Afrundet rektangel 19"/>
          <p:cNvSpPr/>
          <p:nvPr/>
        </p:nvSpPr>
        <p:spPr>
          <a:xfrm>
            <a:off x="3721366" y="4048223"/>
            <a:ext cx="1746166" cy="23300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Jewel</a:t>
            </a:r>
          </a:p>
          <a:p>
            <a:r>
              <a:rPr lang="da-DK" sz="1400" smtClean="0"/>
              <a:t>name</a:t>
            </a:r>
            <a:endParaRPr lang="da-DK" sz="1400" smtClean="0"/>
          </a:p>
          <a:p>
            <a:r>
              <a:rPr lang="da-DK" sz="1400" smtClean="0"/>
              <a:t>rarity</a:t>
            </a:r>
          </a:p>
          <a:p>
            <a:r>
              <a:rPr lang="da-DK" sz="1400" smtClean="0"/>
              <a:t>added_damage</a:t>
            </a:r>
          </a:p>
        </p:txBody>
      </p:sp>
      <p:cxnSp>
        <p:nvCxnSpPr>
          <p:cNvPr id="22" name="Lige forbindelse 21"/>
          <p:cNvCxnSpPr/>
          <p:nvPr/>
        </p:nvCxnSpPr>
        <p:spPr>
          <a:xfrm>
            <a:off x="1996888" y="5171177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kstfelt 22"/>
          <p:cNvSpPr txBox="1"/>
          <p:nvPr/>
        </p:nvSpPr>
        <p:spPr>
          <a:xfrm>
            <a:off x="1933060" y="4821142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is instance of</a:t>
            </a:r>
            <a:endParaRPr lang="da-DK" b="1"/>
          </a:p>
        </p:txBody>
      </p:sp>
      <p:sp>
        <p:nvSpPr>
          <p:cNvPr id="27" name="Tekstfelt 26"/>
          <p:cNvSpPr txBox="1"/>
          <p:nvPr/>
        </p:nvSpPr>
        <p:spPr>
          <a:xfrm>
            <a:off x="1983609" y="51490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29" name="Tekstfelt 28"/>
          <p:cNvSpPr txBox="1"/>
          <p:nvPr/>
        </p:nvSpPr>
        <p:spPr>
          <a:xfrm>
            <a:off x="3288841" y="514301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..*</a:t>
            </a:r>
            <a:endParaRPr lang="da-DK" sz="1400" b="1"/>
          </a:p>
        </p:txBody>
      </p:sp>
      <p:cxnSp>
        <p:nvCxnSpPr>
          <p:cNvPr id="30" name="Lige forbindelse 29"/>
          <p:cNvCxnSpPr>
            <a:stCxn id="9" idx="2"/>
            <a:endCxn id="20" idx="0"/>
          </p:cNvCxnSpPr>
          <p:nvPr/>
        </p:nvCxnSpPr>
        <p:spPr>
          <a:xfrm>
            <a:off x="4586571" y="2687594"/>
            <a:ext cx="7878" cy="1360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kstfelt 30"/>
          <p:cNvSpPr txBox="1"/>
          <p:nvPr/>
        </p:nvSpPr>
        <p:spPr>
          <a:xfrm>
            <a:off x="4527206" y="3062147"/>
            <a:ext cx="1530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</a:t>
            </a:r>
          </a:p>
          <a:p>
            <a:pPr algn="ctr"/>
            <a:r>
              <a:rPr lang="da-DK" b="1" smtClean="0"/>
              <a:t>is socketed on</a:t>
            </a:r>
            <a:endParaRPr lang="da-DK" b="1"/>
          </a:p>
        </p:txBody>
      </p:sp>
      <p:sp>
        <p:nvSpPr>
          <p:cNvPr id="35" name="Tekstfelt 34"/>
          <p:cNvSpPr txBox="1"/>
          <p:nvPr/>
        </p:nvSpPr>
        <p:spPr>
          <a:xfrm>
            <a:off x="4586571" y="264102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..1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4597254" y="37614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..*</a:t>
            </a:r>
            <a:endParaRPr lang="da-DK" sz="1400" b="1"/>
          </a:p>
        </p:txBody>
      </p:sp>
      <p:cxnSp>
        <p:nvCxnSpPr>
          <p:cNvPr id="37" name="Lige forbindelse 36"/>
          <p:cNvCxnSpPr/>
          <p:nvPr/>
        </p:nvCxnSpPr>
        <p:spPr>
          <a:xfrm>
            <a:off x="1055178" y="2699715"/>
            <a:ext cx="7878" cy="1360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kstfelt 37"/>
          <p:cNvSpPr txBox="1"/>
          <p:nvPr/>
        </p:nvSpPr>
        <p:spPr>
          <a:xfrm>
            <a:off x="1065861" y="3183242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b="1" smtClean="0"/>
              <a:t>matches</a:t>
            </a:r>
            <a:endParaRPr lang="da-DK" b="1"/>
          </a:p>
        </p:txBody>
      </p:sp>
      <p:sp>
        <p:nvSpPr>
          <p:cNvPr id="39" name="Tekstfelt 38"/>
          <p:cNvSpPr txBox="1"/>
          <p:nvPr/>
        </p:nvSpPr>
        <p:spPr>
          <a:xfrm>
            <a:off x="1055178" y="265314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..*</a:t>
            </a:r>
            <a:endParaRPr lang="da-DK" sz="1400" b="1"/>
          </a:p>
        </p:txBody>
      </p:sp>
      <p:sp>
        <p:nvSpPr>
          <p:cNvPr id="40" name="Tekstfelt 39"/>
          <p:cNvSpPr txBox="1"/>
          <p:nvPr/>
        </p:nvSpPr>
        <p:spPr>
          <a:xfrm>
            <a:off x="1065861" y="377353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..*</a:t>
            </a:r>
            <a:endParaRPr lang="da-DK" sz="1400" b="1"/>
          </a:p>
        </p:txBody>
      </p:sp>
      <p:sp>
        <p:nvSpPr>
          <p:cNvPr id="19" name="Afrundet rektangel 18"/>
          <p:cNvSpPr/>
          <p:nvPr/>
        </p:nvSpPr>
        <p:spPr>
          <a:xfrm>
            <a:off x="251664" y="4048224"/>
            <a:ext cx="1746166" cy="233003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JewelModel</a:t>
            </a:r>
          </a:p>
          <a:p>
            <a:r>
              <a:rPr lang="da-DK" sz="1400" smtClean="0"/>
              <a:t>name</a:t>
            </a:r>
            <a:endParaRPr lang="da-DK" sz="1400" smtClean="0"/>
          </a:p>
          <a:p>
            <a:r>
              <a:rPr lang="da-DK" sz="1400" smtClean="0"/>
              <a:t>rarity</a:t>
            </a:r>
          </a:p>
          <a:p>
            <a:r>
              <a:rPr lang="da-DK" sz="1400" smtClean="0"/>
              <a:t>added_damage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249187" y="367970"/>
            <a:ext cx="1746166" cy="23300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WeaponModel</a:t>
            </a:r>
          </a:p>
          <a:p>
            <a:r>
              <a:rPr lang="da-DK" sz="1400" smtClean="0"/>
              <a:t>name</a:t>
            </a:r>
          </a:p>
          <a:p>
            <a:r>
              <a:rPr lang="da-DK" sz="1400" smtClean="0"/>
              <a:t>type</a:t>
            </a:r>
          </a:p>
          <a:p>
            <a:r>
              <a:rPr lang="da-DK" sz="1400" smtClean="0"/>
              <a:t>rarity</a:t>
            </a:r>
          </a:p>
          <a:p>
            <a:r>
              <a:rPr lang="da-DK" sz="1400" smtClean="0"/>
              <a:t>item_level</a:t>
            </a:r>
          </a:p>
          <a:p>
            <a:r>
              <a:rPr lang="da-DK" sz="1400" smtClean="0"/>
              <a:t>jewel_sockets</a:t>
            </a:r>
          </a:p>
          <a:p>
            <a:r>
              <a:rPr lang="da-DK" sz="1400" smtClean="0"/>
              <a:t>min_damage</a:t>
            </a:r>
          </a:p>
          <a:p>
            <a:r>
              <a:rPr lang="da-DK" sz="1400" smtClean="0"/>
              <a:t>max_damage</a:t>
            </a:r>
          </a:p>
          <a:p>
            <a:r>
              <a:rPr lang="da-DK" sz="1400" smtClean="0"/>
              <a:t>two_handed</a:t>
            </a:r>
            <a:endParaRPr lang="da-DK" sz="1400"/>
          </a:p>
        </p:txBody>
      </p:sp>
      <p:cxnSp>
        <p:nvCxnSpPr>
          <p:cNvPr id="41" name="Lige forbindelse 40"/>
          <p:cNvCxnSpPr/>
          <p:nvPr/>
        </p:nvCxnSpPr>
        <p:spPr>
          <a:xfrm>
            <a:off x="5458753" y="2332801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kstfelt 41"/>
          <p:cNvSpPr txBox="1"/>
          <p:nvPr/>
        </p:nvSpPr>
        <p:spPr>
          <a:xfrm>
            <a:off x="5630593" y="2000321"/>
            <a:ext cx="98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owns</a:t>
            </a:r>
            <a:endParaRPr lang="da-DK" b="1"/>
          </a:p>
        </p:txBody>
      </p:sp>
      <p:sp>
        <p:nvSpPr>
          <p:cNvPr id="43" name="Tekstfelt 42"/>
          <p:cNvSpPr txBox="1"/>
          <p:nvPr/>
        </p:nvSpPr>
        <p:spPr>
          <a:xfrm>
            <a:off x="5445474" y="23107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..*</a:t>
            </a:r>
            <a:endParaRPr lang="da-DK" sz="1400" b="1"/>
          </a:p>
        </p:txBody>
      </p:sp>
      <p:sp>
        <p:nvSpPr>
          <p:cNvPr id="44" name="Tekstfelt 43"/>
          <p:cNvSpPr txBox="1"/>
          <p:nvPr/>
        </p:nvSpPr>
        <p:spPr>
          <a:xfrm>
            <a:off x="6761980" y="2310708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sp>
        <p:nvSpPr>
          <p:cNvPr id="11" name="Afrundet rektangel 10"/>
          <p:cNvSpPr/>
          <p:nvPr/>
        </p:nvSpPr>
        <p:spPr>
          <a:xfrm>
            <a:off x="7177789" y="357562"/>
            <a:ext cx="1746166" cy="233003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Character</a:t>
            </a:r>
            <a:endParaRPr lang="da-DK" smtClean="0">
              <a:solidFill>
                <a:srgbClr val="FFFF00"/>
              </a:solidFill>
            </a:endParaRPr>
          </a:p>
          <a:p>
            <a:r>
              <a:rPr lang="da-DK" sz="1400" smtClean="0"/>
              <a:t>name</a:t>
            </a:r>
          </a:p>
          <a:p>
            <a:r>
              <a:rPr lang="da-DK" sz="1400" smtClean="0"/>
              <a:t>race</a:t>
            </a:r>
          </a:p>
          <a:p>
            <a:r>
              <a:rPr lang="da-DK" sz="1400" smtClean="0"/>
              <a:t>class</a:t>
            </a:r>
          </a:p>
          <a:p>
            <a:r>
              <a:rPr lang="da-DK" sz="1400" smtClean="0"/>
              <a:t>health_points</a:t>
            </a:r>
            <a:endParaRPr lang="da-DK" sz="1400"/>
          </a:p>
        </p:txBody>
      </p:sp>
      <p:sp>
        <p:nvSpPr>
          <p:cNvPr id="9" name="Afrundet rektangel 8"/>
          <p:cNvSpPr/>
          <p:nvPr/>
        </p:nvSpPr>
        <p:spPr>
          <a:xfrm>
            <a:off x="3713488" y="357561"/>
            <a:ext cx="1746166" cy="2330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Weapon</a:t>
            </a:r>
          </a:p>
        </p:txBody>
      </p:sp>
    </p:spTree>
    <p:extLst>
      <p:ext uri="{BB962C8B-B14F-4D97-AF65-F5344CB8AC3E}">
        <p14:creationId xmlns:p14="http://schemas.microsoft.com/office/powerpoint/2010/main" val="40981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Lige forbindelse 23"/>
          <p:cNvCxnSpPr/>
          <p:nvPr/>
        </p:nvCxnSpPr>
        <p:spPr>
          <a:xfrm>
            <a:off x="5459654" y="1451889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kstfelt 24"/>
          <p:cNvSpPr txBox="1"/>
          <p:nvPr/>
        </p:nvSpPr>
        <p:spPr>
          <a:xfrm>
            <a:off x="5481030" y="1133948"/>
            <a:ext cx="1667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employed at </a:t>
            </a:r>
            <a:r>
              <a:rPr lang="da-DK" b="1" smtClean="0">
                <a:sym typeface="Wingdings" panose="05000000000000000000" pitchFamily="2" charset="2"/>
              </a:rPr>
              <a:t></a:t>
            </a:r>
            <a:endParaRPr lang="da-DK" b="1"/>
          </a:p>
        </p:txBody>
      </p:sp>
      <p:sp>
        <p:nvSpPr>
          <p:cNvPr id="26" name="Tekstfelt 25"/>
          <p:cNvSpPr txBox="1"/>
          <p:nvPr/>
        </p:nvSpPr>
        <p:spPr>
          <a:xfrm>
            <a:off x="5446375" y="142979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..*</a:t>
            </a:r>
            <a:endParaRPr lang="da-DK" sz="1400" b="1"/>
          </a:p>
        </p:txBody>
      </p:sp>
      <p:cxnSp>
        <p:nvCxnSpPr>
          <p:cNvPr id="14" name="Lige forbindelse 13"/>
          <p:cNvCxnSpPr/>
          <p:nvPr/>
        </p:nvCxnSpPr>
        <p:spPr>
          <a:xfrm>
            <a:off x="2003231" y="150328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kstfelt 14"/>
          <p:cNvSpPr txBox="1"/>
          <p:nvPr/>
        </p:nvSpPr>
        <p:spPr>
          <a:xfrm>
            <a:off x="2375538" y="116365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has</a:t>
            </a:r>
            <a:endParaRPr lang="da-DK" b="1"/>
          </a:p>
        </p:txBody>
      </p:sp>
      <p:sp>
        <p:nvSpPr>
          <p:cNvPr id="16" name="Tekstfelt 15"/>
          <p:cNvSpPr txBox="1"/>
          <p:nvPr/>
        </p:nvSpPr>
        <p:spPr>
          <a:xfrm>
            <a:off x="1989952" y="148118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17" name="Tekstfelt 16"/>
          <p:cNvSpPr txBox="1"/>
          <p:nvPr/>
        </p:nvSpPr>
        <p:spPr>
          <a:xfrm>
            <a:off x="3295184" y="14751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..*</a:t>
            </a:r>
            <a:endParaRPr lang="da-DK" sz="1400" b="1"/>
          </a:p>
        </p:txBody>
      </p:sp>
      <p:sp>
        <p:nvSpPr>
          <p:cNvPr id="18" name="Tekstfelt 17"/>
          <p:cNvSpPr txBox="1"/>
          <p:nvPr/>
        </p:nvSpPr>
        <p:spPr>
          <a:xfrm>
            <a:off x="6777246" y="142979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1" name="Tekstfelt 30"/>
          <p:cNvSpPr txBox="1"/>
          <p:nvPr/>
        </p:nvSpPr>
        <p:spPr>
          <a:xfrm>
            <a:off x="2835272" y="3431132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b="1" smtClean="0"/>
              <a:t>recommends</a:t>
            </a:r>
            <a:endParaRPr lang="da-DK" b="1"/>
          </a:p>
        </p:txBody>
      </p:sp>
      <p:sp>
        <p:nvSpPr>
          <p:cNvPr id="35" name="Tekstfelt 34"/>
          <p:cNvSpPr txBox="1"/>
          <p:nvPr/>
        </p:nvSpPr>
        <p:spPr>
          <a:xfrm>
            <a:off x="3317520" y="214407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..*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4082702" y="26740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</a:t>
            </a:r>
            <a:r>
              <a:rPr lang="da-DK" sz="1400" b="1" smtClean="0"/>
              <a:t>..*</a:t>
            </a:r>
            <a:endParaRPr lang="da-DK" sz="1400" b="1"/>
          </a:p>
        </p:txBody>
      </p:sp>
      <p:sp>
        <p:nvSpPr>
          <p:cNvPr id="13" name="Afrundet rektangel 12"/>
          <p:cNvSpPr/>
          <p:nvPr/>
        </p:nvSpPr>
        <p:spPr>
          <a:xfrm>
            <a:off x="249187" y="367970"/>
            <a:ext cx="1746166" cy="23300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Competence</a:t>
            </a:r>
          </a:p>
          <a:p>
            <a:r>
              <a:rPr lang="da-DK" sz="1600" smtClean="0"/>
              <a:t>name</a:t>
            </a:r>
          </a:p>
          <a:p>
            <a:r>
              <a:rPr lang="da-DK" sz="1600" smtClean="0"/>
              <a:t>sector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7177788" y="357562"/>
            <a:ext cx="1847799" cy="233003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Company</a:t>
            </a:r>
            <a:endParaRPr lang="da-DK" sz="2000" smtClean="0">
              <a:solidFill>
                <a:srgbClr val="FFFF00"/>
              </a:solidFill>
            </a:endParaRPr>
          </a:p>
          <a:p>
            <a:r>
              <a:rPr lang="da-DK" sz="1600" smtClean="0"/>
              <a:t>name</a:t>
            </a:r>
          </a:p>
          <a:p>
            <a:r>
              <a:rPr lang="da-DK" sz="1600" smtClean="0"/>
              <a:t>sector</a:t>
            </a:r>
          </a:p>
          <a:p>
            <a:r>
              <a:rPr lang="da-DK" sz="1600" smtClean="0"/>
              <a:t>no_of_employees</a:t>
            </a:r>
          </a:p>
        </p:txBody>
      </p:sp>
      <p:cxnSp>
        <p:nvCxnSpPr>
          <p:cNvPr id="45" name="Lige forbindelse 44"/>
          <p:cNvCxnSpPr/>
          <p:nvPr/>
        </p:nvCxnSpPr>
        <p:spPr>
          <a:xfrm flipH="1">
            <a:off x="4118568" y="2402277"/>
            <a:ext cx="2033" cy="108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Lige forbindelse 47"/>
          <p:cNvCxnSpPr/>
          <p:nvPr/>
        </p:nvCxnSpPr>
        <p:spPr>
          <a:xfrm flipH="1">
            <a:off x="3038568" y="3482277"/>
            <a:ext cx="108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Lige forbindelse 51"/>
          <p:cNvCxnSpPr/>
          <p:nvPr/>
        </p:nvCxnSpPr>
        <p:spPr>
          <a:xfrm flipH="1">
            <a:off x="3038011" y="2402277"/>
            <a:ext cx="2033" cy="108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Lige forbindelse 52"/>
          <p:cNvCxnSpPr/>
          <p:nvPr/>
        </p:nvCxnSpPr>
        <p:spPr>
          <a:xfrm flipH="1">
            <a:off x="3038568" y="2406973"/>
            <a:ext cx="108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3713488" y="357561"/>
            <a:ext cx="1746166" cy="2330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Person</a:t>
            </a:r>
          </a:p>
          <a:p>
            <a:r>
              <a:rPr lang="da-DK" sz="1600"/>
              <a:t>name</a:t>
            </a:r>
          </a:p>
          <a:p>
            <a:r>
              <a:rPr lang="da-DK" sz="1600" smtClean="0"/>
              <a:t>e-mail</a:t>
            </a:r>
            <a:endParaRPr lang="da-DK" sz="1600"/>
          </a:p>
          <a:p>
            <a:pPr algn="ctr"/>
            <a:endParaRPr lang="da-DK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2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335</Words>
  <Application>Microsoft Office PowerPoint</Application>
  <PresentationFormat>Widescreen</PresentationFormat>
  <Paragraphs>191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Office-tema</vt:lpstr>
      <vt:lpstr>Domain Models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14</cp:revision>
  <dcterms:created xsi:type="dcterms:W3CDTF">2018-09-28T08:18:17Z</dcterms:created>
  <dcterms:modified xsi:type="dcterms:W3CDTF">2018-09-28T11:37:04Z</dcterms:modified>
</cp:coreProperties>
</file>