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51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10-09-2018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z="5300" smtClean="0"/>
              <a:t>Data Maintenance (C</a:t>
            </a:r>
            <a:r>
              <a:rPr lang="da-DK" sz="5300" smtClean="0">
                <a:solidFill>
                  <a:schemeClr val="bg1">
                    <a:lumMod val="85000"/>
                  </a:schemeClr>
                </a:solidFill>
              </a:rPr>
              <a:t>R</a:t>
            </a:r>
            <a:r>
              <a:rPr lang="da-DK" sz="5300" smtClean="0"/>
              <a:t>UD)</a:t>
            </a:r>
            <a:endParaRPr lang="da-DK" sz="53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Delete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Deleting selected rows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DELETE FROM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DELETE FROM</a:t>
            </a:r>
            <a:r>
              <a:rPr lang="da-DK" sz="3200" b="1" smtClean="0"/>
              <a:t> 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b="1" smtClean="0"/>
              <a:t> </a:t>
            </a:r>
            <a:r>
              <a:rPr lang="da-DK" sz="3200" b="1"/>
              <a:t>(title = ‘Memento’)</a:t>
            </a:r>
          </a:p>
        </p:txBody>
      </p:sp>
    </p:spTree>
    <p:extLst>
      <p:ext uri="{BB962C8B-B14F-4D97-AF65-F5344CB8AC3E}">
        <p14:creationId xmlns:p14="http://schemas.microsoft.com/office/powerpoint/2010/main" val="33569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Delete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Note that:</a:t>
            </a:r>
          </a:p>
          <a:p>
            <a:pPr lvl="1"/>
            <a:r>
              <a:rPr lang="en-US" sz="2800" smtClean="0"/>
              <a:t>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/>
              <a:t> </a:t>
            </a:r>
            <a:r>
              <a:rPr lang="en-US" sz="2800" smtClean="0"/>
              <a:t>part </a:t>
            </a:r>
            <a:r>
              <a:rPr lang="en-US" sz="2800"/>
              <a:t>is optional – if you leave it out, </a:t>
            </a:r>
            <a:r>
              <a:rPr lang="en-US" sz="2800" u="sng"/>
              <a:t>all</a:t>
            </a:r>
            <a:r>
              <a:rPr lang="en-US" sz="2800"/>
              <a:t> </a:t>
            </a:r>
            <a:r>
              <a:rPr lang="en-US" sz="2800" smtClean="0"/>
              <a:t>rows </a:t>
            </a:r>
            <a:r>
              <a:rPr lang="en-US" sz="2800"/>
              <a:t>in the table are deleted!</a:t>
            </a:r>
          </a:p>
          <a:p>
            <a:pPr lvl="1"/>
            <a:r>
              <a:rPr lang="en-US" sz="2800"/>
              <a:t>It is not considered an error if </a:t>
            </a:r>
            <a:r>
              <a:rPr lang="en-US" sz="2800" u="sng"/>
              <a:t>zero</a:t>
            </a:r>
            <a:r>
              <a:rPr lang="en-US" sz="2800"/>
              <a:t> rows are deleted, so pay attention to the condition in 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 smtClean="0"/>
              <a:t> </a:t>
            </a:r>
            <a:r>
              <a:rPr lang="en-US" sz="2800"/>
              <a:t>clause</a:t>
            </a:r>
          </a:p>
          <a:p>
            <a:pPr lvl="1"/>
            <a:r>
              <a:rPr lang="en-US" sz="2800" u="sng"/>
              <a:t>Double-check</a:t>
            </a:r>
            <a:r>
              <a:rPr lang="en-US" sz="2800"/>
              <a:t> </a:t>
            </a:r>
            <a:r>
              <a:rPr lang="en-US" sz="2800" smtClean="0"/>
              <a:t>the condition in 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 smtClean="0"/>
              <a:t> part before executing the statement </a:t>
            </a:r>
            <a:r>
              <a:rPr lang="en-US" sz="2800" smtClean="0">
                <a:sym typeface="Wingdings" panose="05000000000000000000" pitchFamily="2" charset="2"/>
              </a:rPr>
              <a:t>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526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027628"/>
          </a:xfrm>
        </p:spPr>
        <p:txBody>
          <a:bodyPr>
            <a:normAutofit/>
          </a:bodyPr>
          <a:lstStyle/>
          <a:p>
            <a:r>
              <a:rPr lang="da-DK" sz="9600" b="1" smtClean="0"/>
              <a:t>Data Definition</a:t>
            </a:r>
            <a:br>
              <a:rPr lang="da-DK" sz="9600" b="1" smtClean="0"/>
            </a:b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41589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Definition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We can also use SQL to define and create tables (formally the part called </a:t>
            </a:r>
            <a:r>
              <a:rPr lang="da-DK" sz="3200" b="1" smtClean="0"/>
              <a:t>DDL – Data Definition Language</a:t>
            </a:r>
            <a:r>
              <a:rPr lang="da-DK" sz="3200" smtClean="0"/>
              <a:t>)</a:t>
            </a:r>
          </a:p>
          <a:p>
            <a:pPr lvl="0"/>
            <a:r>
              <a:rPr lang="da-DK" sz="3200" smtClean="0"/>
              <a:t>Syntax a bit complicated</a:t>
            </a:r>
          </a:p>
          <a:p>
            <a:pPr lvl="0"/>
            <a:r>
              <a:rPr lang="da-DK" sz="3200" smtClean="0"/>
              <a:t>We usually use some sort of GUI/Designer when defining a table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160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Definition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We can specify all columns in a table, and all relevant properties for each colum</a:t>
            </a:r>
          </a:p>
          <a:p>
            <a:pPr lvl="1"/>
            <a:r>
              <a:rPr lang="da-DK" sz="2800" smtClean="0"/>
              <a:t>Name</a:t>
            </a:r>
          </a:p>
          <a:p>
            <a:pPr lvl="1"/>
            <a:r>
              <a:rPr lang="da-DK" sz="2800" smtClean="0"/>
              <a:t>Type</a:t>
            </a:r>
          </a:p>
          <a:p>
            <a:pPr lvl="1"/>
            <a:r>
              <a:rPr lang="da-DK" sz="2800" smtClean="0"/>
              <a:t>Is </a:t>
            </a:r>
            <a:r>
              <a:rPr lang="da-DK" sz="2800" b="1" i="1" smtClean="0"/>
              <a:t>null</a:t>
            </a:r>
            <a:r>
              <a:rPr lang="da-DK" sz="2800" smtClean="0"/>
              <a:t> allowed</a:t>
            </a:r>
          </a:p>
          <a:p>
            <a:pPr lvl="1"/>
            <a:r>
              <a:rPr lang="da-DK" sz="2800" smtClean="0"/>
              <a:t>Does the column have a default value</a:t>
            </a:r>
          </a:p>
          <a:p>
            <a:pPr lvl="1"/>
            <a:r>
              <a:rPr lang="da-DK" sz="2800" smtClean="0"/>
              <a:t>Is the column part of the primary key</a:t>
            </a:r>
          </a:p>
          <a:p>
            <a:pPr lvl="1"/>
            <a:r>
              <a:rPr lang="da-DK" sz="2800" smtClean="0"/>
              <a:t>Etc.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8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Definition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563099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Also possible to define certain table properties relating to </a:t>
            </a:r>
            <a:r>
              <a:rPr lang="da-DK" sz="3200" b="1" smtClean="0"/>
              <a:t>data integrity</a:t>
            </a:r>
          </a:p>
          <a:p>
            <a:pPr lvl="0"/>
            <a:r>
              <a:rPr lang="da-DK" sz="3200" smtClean="0"/>
              <a:t>What should happen if you delete a record with a primary key that is also a foreign key in other tables?</a:t>
            </a:r>
          </a:p>
          <a:p>
            <a:pPr lvl="1"/>
            <a:r>
              <a:rPr lang="da-DK" sz="2800" b="1" smtClean="0"/>
              <a:t>CASCADE</a:t>
            </a:r>
            <a:r>
              <a:rPr lang="da-DK" sz="2800" smtClean="0"/>
              <a:t>: If a row is deleted, also delete rows in related tables matching on primary key</a:t>
            </a:r>
          </a:p>
          <a:p>
            <a:pPr lvl="1"/>
            <a:r>
              <a:rPr lang="da-DK" b="1" smtClean="0"/>
              <a:t>SET NULL</a:t>
            </a:r>
            <a:r>
              <a:rPr lang="da-DK" smtClean="0"/>
              <a:t>: </a:t>
            </a:r>
            <a:r>
              <a:rPr lang="da-DK"/>
              <a:t>If a row is deleted, </a:t>
            </a:r>
            <a:r>
              <a:rPr lang="da-DK" smtClean="0"/>
              <a:t>set foreign key values to </a:t>
            </a:r>
            <a:r>
              <a:rPr lang="da-DK" b="1" i="1" smtClean="0"/>
              <a:t>null</a:t>
            </a:r>
            <a:r>
              <a:rPr lang="da-DK" smtClean="0"/>
              <a:t> in </a:t>
            </a:r>
            <a:r>
              <a:rPr lang="da-DK"/>
              <a:t>related tables matching on primary </a:t>
            </a:r>
            <a:r>
              <a:rPr lang="da-DK" smtClean="0"/>
              <a:t>key</a:t>
            </a:r>
          </a:p>
          <a:p>
            <a:pPr lvl="1"/>
            <a:r>
              <a:rPr lang="da-DK" b="1" smtClean="0"/>
              <a:t>NO ACTION</a:t>
            </a:r>
            <a:r>
              <a:rPr lang="da-DK" smtClean="0"/>
              <a:t>: Don’t do anything…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2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Definition</a:t>
            </a:r>
            <a:endParaRPr lang="da-DK" b="1"/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 smtClean="0">
                <a:solidFill>
                  <a:srgbClr val="0070C0"/>
                </a:solidFill>
              </a:rPr>
              <a:t>CREATE </a:t>
            </a:r>
            <a:r>
              <a:rPr lang="en-US" sz="3200" b="1">
                <a:solidFill>
                  <a:srgbClr val="0070C0"/>
                </a:solidFill>
              </a:rPr>
              <a:t>TABLE </a:t>
            </a:r>
            <a:r>
              <a:rPr lang="en-US" sz="3200" smtClean="0"/>
              <a:t>Director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(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/>
              <a:t>	</a:t>
            </a:r>
            <a:r>
              <a:rPr lang="en-US" sz="3200" smtClean="0"/>
              <a:t>director_id</a:t>
            </a:r>
            <a:r>
              <a:rPr lang="en-US" sz="3200"/>
              <a:t>	</a:t>
            </a:r>
            <a:r>
              <a:rPr lang="en-US" sz="3200" smtClean="0"/>
              <a:t>	numeric(3</a:t>
            </a:r>
            <a:r>
              <a:rPr lang="en-US" sz="3200"/>
              <a:t>)	</a:t>
            </a:r>
            <a:r>
              <a:rPr lang="en-US" sz="3200" smtClean="0"/>
              <a:t>	</a:t>
            </a:r>
            <a:r>
              <a:rPr lang="en-US" sz="3200" b="1">
                <a:solidFill>
                  <a:srgbClr val="0070C0"/>
                </a:solidFill>
              </a:rPr>
              <a:t>NOT NULL</a:t>
            </a:r>
            <a:r>
              <a:rPr lang="en-US" sz="320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	name</a:t>
            </a:r>
            <a:r>
              <a:rPr lang="en-US" sz="3200"/>
              <a:t>	</a:t>
            </a:r>
            <a:r>
              <a:rPr lang="en-US" sz="3200" smtClean="0"/>
              <a:t>	varchar(30</a:t>
            </a:r>
            <a:r>
              <a:rPr lang="en-US" sz="3200"/>
              <a:t>)	</a:t>
            </a:r>
            <a:r>
              <a:rPr lang="en-US" sz="3200" b="1" smtClean="0">
                <a:solidFill>
                  <a:srgbClr val="0070C0"/>
                </a:solidFill>
              </a:rPr>
              <a:t>NOT </a:t>
            </a:r>
            <a:r>
              <a:rPr lang="en-US" sz="3200" b="1">
                <a:solidFill>
                  <a:srgbClr val="0070C0"/>
                </a:solidFill>
              </a:rPr>
              <a:t>NULL</a:t>
            </a:r>
            <a:r>
              <a:rPr lang="en-US" sz="3200" smtClean="0"/>
              <a:t>,</a:t>
            </a:r>
            <a:endParaRPr lang="en-US" sz="3200"/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	country</a:t>
            </a:r>
            <a:r>
              <a:rPr lang="en-US" sz="3200"/>
              <a:t>	</a:t>
            </a:r>
            <a:r>
              <a:rPr lang="en-US" sz="3200" smtClean="0"/>
              <a:t>	varchar(20</a:t>
            </a:r>
            <a:r>
              <a:rPr lang="en-US" sz="3200"/>
              <a:t>)	</a:t>
            </a:r>
            <a:r>
              <a:rPr lang="en-US" sz="3200" b="1" smtClean="0">
                <a:solidFill>
                  <a:srgbClr val="0070C0"/>
                </a:solidFill>
              </a:rPr>
              <a:t>NOT </a:t>
            </a:r>
            <a:r>
              <a:rPr lang="en-US" sz="3200" b="1">
                <a:solidFill>
                  <a:srgbClr val="0070C0"/>
                </a:solidFill>
              </a:rPr>
              <a:t>NULL</a:t>
            </a:r>
            <a:r>
              <a:rPr lang="en-US" sz="3200" smtClean="0"/>
              <a:t>,</a:t>
            </a:r>
            <a:endParaRPr lang="en-US" sz="3200"/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	born</a:t>
            </a:r>
            <a:r>
              <a:rPr lang="en-US" sz="3200"/>
              <a:t>		</a:t>
            </a:r>
            <a:r>
              <a:rPr lang="en-US" sz="3200" smtClean="0"/>
              <a:t>	date</a:t>
            </a:r>
            <a:r>
              <a:rPr lang="en-US" sz="3200"/>
              <a:t>		</a:t>
            </a:r>
            <a:r>
              <a:rPr lang="en-US" sz="3200" smtClean="0"/>
              <a:t>	</a:t>
            </a:r>
            <a:r>
              <a:rPr lang="en-US" sz="3200" b="1" smtClean="0">
                <a:solidFill>
                  <a:srgbClr val="0070C0"/>
                </a:solidFill>
              </a:rPr>
              <a:t>NOT </a:t>
            </a:r>
            <a:r>
              <a:rPr lang="en-US" sz="3200" b="1">
                <a:solidFill>
                  <a:srgbClr val="0070C0"/>
                </a:solidFill>
              </a:rPr>
              <a:t>NULL</a:t>
            </a:r>
            <a:r>
              <a:rPr lang="en-US" sz="3200" smtClean="0"/>
              <a:t>,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/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	</a:t>
            </a:r>
            <a:r>
              <a:rPr lang="en-US" sz="3200" b="1">
                <a:solidFill>
                  <a:srgbClr val="0070C0"/>
                </a:solidFill>
              </a:rPr>
              <a:t>PRIMARY KEY </a:t>
            </a:r>
            <a:r>
              <a:rPr lang="en-US" sz="3200"/>
              <a:t>(directorId</a:t>
            </a:r>
            <a:r>
              <a:rPr lang="en-US" sz="320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smtClean="0"/>
              <a:t>)</a:t>
            </a:r>
            <a:endParaRPr lang="en-US" sz="3200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602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0041" cy="4316497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In addition to executing queries on data – which can be denoted </a:t>
            </a:r>
            <a:r>
              <a:rPr lang="da-DK" sz="3200" b="1" smtClean="0"/>
              <a:t>Read</a:t>
            </a:r>
            <a:r>
              <a:rPr lang="da-DK" sz="3200" smtClean="0"/>
              <a:t> operations – we can also maintain data in various ways</a:t>
            </a:r>
          </a:p>
          <a:p>
            <a:pPr lvl="1"/>
            <a:r>
              <a:rPr lang="da-DK" sz="2800" b="1" smtClean="0"/>
              <a:t>Create</a:t>
            </a:r>
            <a:r>
              <a:rPr lang="da-DK" sz="2800" smtClean="0"/>
              <a:t> – add new rows to tables</a:t>
            </a:r>
          </a:p>
          <a:p>
            <a:pPr lvl="1"/>
            <a:r>
              <a:rPr lang="da-DK" sz="2800" b="1" smtClean="0"/>
              <a:t>Update</a:t>
            </a:r>
            <a:r>
              <a:rPr lang="da-DK" sz="2800" smtClean="0"/>
              <a:t> – modify existing rows</a:t>
            </a:r>
          </a:p>
          <a:p>
            <a:pPr lvl="1"/>
            <a:r>
              <a:rPr lang="da-DK" sz="2800" b="1" smtClean="0"/>
              <a:t>Delete</a:t>
            </a:r>
            <a:r>
              <a:rPr lang="da-DK" sz="2800" smtClean="0"/>
              <a:t> – delete rows from tables</a:t>
            </a:r>
          </a:p>
          <a:p>
            <a:pPr lvl="0"/>
            <a:r>
              <a:rPr lang="da-DK" sz="3200" smtClean="0"/>
              <a:t>All four operations as one are often called </a:t>
            </a:r>
            <a:r>
              <a:rPr lang="da-DK" sz="3200" b="1" smtClean="0"/>
              <a:t>CRUD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10377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Create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8618619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Creation of a new row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INSERT </a:t>
            </a:r>
            <a:r>
              <a:rPr lang="da-DK" sz="3200" b="1">
                <a:solidFill>
                  <a:srgbClr val="0070C0"/>
                </a:solidFill>
              </a:rPr>
              <a:t>INTO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INSERT INTO</a:t>
            </a:r>
            <a:r>
              <a:rPr lang="da-DK" sz="3200" b="1" smtClean="0"/>
              <a:t>  [table name]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VALUES</a:t>
            </a:r>
            <a:r>
              <a:rPr lang="da-DK" sz="3200" b="1" smtClean="0"/>
              <a:t> [list of specific values]</a:t>
            </a:r>
          </a:p>
        </p:txBody>
      </p:sp>
    </p:spTree>
    <p:extLst>
      <p:ext uri="{BB962C8B-B14F-4D97-AF65-F5344CB8AC3E}">
        <p14:creationId xmlns:p14="http://schemas.microsoft.com/office/powerpoint/2010/main" val="312709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Create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8618619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Creation of a new row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INSERT </a:t>
            </a:r>
            <a:r>
              <a:rPr lang="da-DK" sz="3200" b="1">
                <a:solidFill>
                  <a:srgbClr val="0070C0"/>
                </a:solidFill>
              </a:rPr>
              <a:t>INTO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INSERT INTO</a:t>
            </a:r>
            <a:r>
              <a:rPr lang="da-DK" sz="3200" b="1" smtClean="0"/>
              <a:t> 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VALUES</a:t>
            </a:r>
            <a:r>
              <a:rPr lang="da-DK" sz="3200" b="1"/>
              <a:t> (8, </a:t>
            </a:r>
            <a:r>
              <a:rPr lang="da-DK" sz="3200" b="1" smtClean="0"/>
              <a:t>‘Memento</a:t>
            </a:r>
            <a:r>
              <a:rPr lang="da-DK" sz="3200" b="1"/>
              <a:t>’, ‘ </a:t>
            </a:r>
            <a:r>
              <a:rPr lang="da-DK" sz="3200" b="1" smtClean="0"/>
              <a:t>USA</a:t>
            </a:r>
            <a:r>
              <a:rPr lang="da-DK" sz="3200" b="1"/>
              <a:t>’, 2000</a:t>
            </a:r>
            <a:r>
              <a:rPr lang="da-DK" sz="3200" b="1" smtClean="0"/>
              <a:t>, </a:t>
            </a:r>
            <a:r>
              <a:rPr lang="da-DK" sz="3200" b="1"/>
              <a:t>‘ </a:t>
            </a:r>
            <a:r>
              <a:rPr lang="da-DK" sz="3200" b="1" smtClean="0"/>
              <a:t>Thriller</a:t>
            </a:r>
            <a:r>
              <a:rPr lang="da-DK" sz="3200" b="1"/>
              <a:t>’, 0)</a:t>
            </a:r>
          </a:p>
        </p:txBody>
      </p:sp>
    </p:spTree>
    <p:extLst>
      <p:ext uri="{BB962C8B-B14F-4D97-AF65-F5344CB8AC3E}">
        <p14:creationId xmlns:p14="http://schemas.microsoft.com/office/powerpoint/2010/main" val="92669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Create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Note that:</a:t>
            </a:r>
          </a:p>
          <a:p>
            <a:pPr lvl="1"/>
            <a:r>
              <a:rPr lang="en-US" sz="2800"/>
              <a:t>The </a:t>
            </a:r>
            <a:r>
              <a:rPr lang="en-US" sz="2800" smtClean="0"/>
              <a:t>list of values </a:t>
            </a:r>
            <a:r>
              <a:rPr lang="en-US" sz="2800" u="sng" smtClean="0"/>
              <a:t>must</a:t>
            </a:r>
            <a:r>
              <a:rPr lang="en-US" sz="2800" smtClean="0"/>
              <a:t> </a:t>
            </a:r>
            <a:r>
              <a:rPr lang="en-US" sz="2800"/>
              <a:t>match the </a:t>
            </a:r>
            <a:r>
              <a:rPr lang="en-US" sz="2800" smtClean="0"/>
              <a:t>columns for </a:t>
            </a:r>
            <a:r>
              <a:rPr lang="en-US" sz="2800"/>
              <a:t>the table into which the </a:t>
            </a:r>
            <a:r>
              <a:rPr lang="en-US" sz="2800" smtClean="0"/>
              <a:t>row </a:t>
            </a:r>
            <a:r>
              <a:rPr lang="en-US" sz="2800"/>
              <a:t>is inserted</a:t>
            </a:r>
          </a:p>
          <a:p>
            <a:pPr lvl="1"/>
            <a:r>
              <a:rPr lang="en-US" sz="2800"/>
              <a:t>If we try to insert a row</a:t>
            </a:r>
            <a:r>
              <a:rPr lang="en-US" sz="2800" smtClean="0"/>
              <a:t> </a:t>
            </a:r>
            <a:r>
              <a:rPr lang="en-US" sz="2800"/>
              <a:t>with a key </a:t>
            </a:r>
            <a:r>
              <a:rPr lang="en-US" sz="2800" smtClean="0"/>
              <a:t>that </a:t>
            </a:r>
            <a:r>
              <a:rPr lang="en-US" sz="2800"/>
              <a:t>already exists, </a:t>
            </a:r>
            <a:r>
              <a:rPr lang="en-US" sz="2800" smtClean="0"/>
              <a:t>the DBMS will respond with an error</a:t>
            </a:r>
            <a:endParaRPr lang="en-US" sz="2800"/>
          </a:p>
          <a:p>
            <a:pPr lvl="1"/>
            <a:r>
              <a:rPr lang="en-US" sz="2800" b="1"/>
              <a:t>Null</a:t>
            </a:r>
            <a:r>
              <a:rPr lang="en-US" sz="2800"/>
              <a:t> values can be inserted </a:t>
            </a:r>
            <a:r>
              <a:rPr lang="en-US" sz="2800" u="sng"/>
              <a:t>if</a:t>
            </a:r>
            <a:r>
              <a:rPr lang="en-US" sz="2800"/>
              <a:t> the table definition allows </a:t>
            </a:r>
            <a:r>
              <a:rPr lang="en-US" sz="2800" smtClean="0"/>
              <a:t>it</a:t>
            </a:r>
            <a:endParaRPr lang="da-DK" sz="3200" smtClean="0"/>
          </a:p>
          <a:p>
            <a:pPr lvl="0"/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7503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Update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Updating the values of specific colums for selected rows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UPDATE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UPDATE</a:t>
            </a:r>
            <a:r>
              <a:rPr lang="da-DK" sz="3200" b="1" smtClean="0"/>
              <a:t>  [table name]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SET</a:t>
            </a:r>
            <a:r>
              <a:rPr lang="da-DK" sz="3200" b="1" smtClean="0"/>
              <a:t> [column1 = value1, column2 </a:t>
            </a:r>
            <a:r>
              <a:rPr lang="da-DK" sz="3200" b="1"/>
              <a:t>= </a:t>
            </a:r>
            <a:r>
              <a:rPr lang="da-DK" sz="3200" b="1" smtClean="0"/>
              <a:t>value2, …]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b="1" smtClean="0"/>
              <a:t> [condition]</a:t>
            </a:r>
          </a:p>
        </p:txBody>
      </p:sp>
    </p:spTree>
    <p:extLst>
      <p:ext uri="{BB962C8B-B14F-4D97-AF65-F5344CB8AC3E}">
        <p14:creationId xmlns:p14="http://schemas.microsoft.com/office/powerpoint/2010/main" val="20918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Update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Updating the values of specific colums for selected rows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UPDATE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UPDATE</a:t>
            </a:r>
            <a:r>
              <a:rPr lang="da-DK" sz="3200" b="1" smtClean="0"/>
              <a:t>  Movie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SET</a:t>
            </a:r>
            <a:r>
              <a:rPr lang="da-DK" sz="3200" b="1" smtClean="0"/>
              <a:t> prod_year = 2001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b="1" smtClean="0"/>
              <a:t> (title = ‘Memento’)</a:t>
            </a:r>
          </a:p>
        </p:txBody>
      </p:sp>
    </p:spTree>
    <p:extLst>
      <p:ext uri="{BB962C8B-B14F-4D97-AF65-F5344CB8AC3E}">
        <p14:creationId xmlns:p14="http://schemas.microsoft.com/office/powerpoint/2010/main" val="260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Update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6057" cy="4292434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Note that:</a:t>
            </a:r>
          </a:p>
          <a:p>
            <a:pPr lvl="1"/>
            <a:r>
              <a:rPr lang="en-US" sz="2800" smtClean="0"/>
              <a:t>For </a:t>
            </a:r>
            <a:r>
              <a:rPr lang="en-US" sz="2800"/>
              <a:t>each </a:t>
            </a:r>
            <a:r>
              <a:rPr lang="en-US" sz="2800" smtClean="0"/>
              <a:t>column update</a:t>
            </a:r>
            <a:r>
              <a:rPr lang="en-US" sz="2800"/>
              <a:t>, the type of the value must match the type of the </a:t>
            </a:r>
            <a:r>
              <a:rPr lang="en-US" sz="2800" smtClean="0"/>
              <a:t>column</a:t>
            </a:r>
            <a:endParaRPr lang="en-US" sz="2800"/>
          </a:p>
          <a:p>
            <a:pPr lvl="1"/>
            <a:r>
              <a:rPr lang="en-US" sz="2800"/>
              <a:t>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/>
              <a:t> </a:t>
            </a:r>
            <a:r>
              <a:rPr lang="en-US" sz="2800" smtClean="0"/>
              <a:t>part </a:t>
            </a:r>
            <a:r>
              <a:rPr lang="en-US" sz="2800"/>
              <a:t>is optional – if you leave it out, </a:t>
            </a:r>
            <a:r>
              <a:rPr lang="en-US" sz="2800" u="sng"/>
              <a:t>all</a:t>
            </a:r>
            <a:r>
              <a:rPr lang="en-US" sz="2800"/>
              <a:t> </a:t>
            </a:r>
            <a:r>
              <a:rPr lang="en-US" sz="2800" smtClean="0"/>
              <a:t>rows </a:t>
            </a:r>
            <a:r>
              <a:rPr lang="en-US" sz="2800"/>
              <a:t>in the table are updated!</a:t>
            </a:r>
          </a:p>
          <a:p>
            <a:pPr lvl="1"/>
            <a:r>
              <a:rPr lang="en-US" sz="2800"/>
              <a:t>It is not considered an error if </a:t>
            </a:r>
            <a:r>
              <a:rPr lang="en-US" sz="2800" u="sng"/>
              <a:t>zero</a:t>
            </a:r>
            <a:r>
              <a:rPr lang="en-US" sz="2800"/>
              <a:t> rows are changed, so pay attention to the condition in the </a:t>
            </a:r>
            <a:r>
              <a:rPr lang="en-US" sz="2800" b="1">
                <a:solidFill>
                  <a:srgbClr val="0070C0"/>
                </a:solidFill>
              </a:rPr>
              <a:t>WHERE</a:t>
            </a:r>
            <a:r>
              <a:rPr lang="en-US" sz="2800" smtClean="0"/>
              <a:t> part…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9957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Data Maintenance - Delete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292388" cy="1446965"/>
          </a:xfrm>
        </p:spPr>
        <p:txBody>
          <a:bodyPr>
            <a:normAutofit/>
          </a:bodyPr>
          <a:lstStyle/>
          <a:p>
            <a:pPr lvl="0"/>
            <a:r>
              <a:rPr lang="da-DK" sz="3200" smtClean="0"/>
              <a:t>Deleting selected rows in a table is done using the </a:t>
            </a:r>
            <a:r>
              <a:rPr lang="da-DK" sz="3200" b="1" smtClean="0">
                <a:solidFill>
                  <a:srgbClr val="0070C0"/>
                </a:solidFill>
              </a:rPr>
              <a:t>DELETE FROM </a:t>
            </a:r>
            <a:r>
              <a:rPr lang="da-DK" sz="3200" smtClean="0"/>
              <a:t>statement:</a:t>
            </a:r>
            <a:endParaRPr lang="da-DK" b="1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3975745"/>
            <a:ext cx="1019475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DELETE FROM</a:t>
            </a:r>
            <a:r>
              <a:rPr lang="da-DK" sz="3200" b="1" smtClean="0"/>
              <a:t>  [table name]</a:t>
            </a:r>
          </a:p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b="1" smtClean="0"/>
              <a:t> [condition]</a:t>
            </a:r>
          </a:p>
        </p:txBody>
      </p:sp>
    </p:spTree>
    <p:extLst>
      <p:ext uri="{BB962C8B-B14F-4D97-AF65-F5344CB8AC3E}">
        <p14:creationId xmlns:p14="http://schemas.microsoft.com/office/powerpoint/2010/main" val="33222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613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Office-tema</vt:lpstr>
      <vt:lpstr>Databases  Data Maintenance (CRUD)</vt:lpstr>
      <vt:lpstr>Data Maintenance</vt:lpstr>
      <vt:lpstr>Data Maintenance - Create</vt:lpstr>
      <vt:lpstr>Data Maintenance - Create</vt:lpstr>
      <vt:lpstr>Data Maintenance - Create</vt:lpstr>
      <vt:lpstr>Data Maintenance - Update</vt:lpstr>
      <vt:lpstr>Data Maintenance - Update</vt:lpstr>
      <vt:lpstr>Data Maintenance - Update</vt:lpstr>
      <vt:lpstr>Data Maintenance - Delete</vt:lpstr>
      <vt:lpstr>Data Maintenance - Delete</vt:lpstr>
      <vt:lpstr>Data Maintenance - Delete</vt:lpstr>
      <vt:lpstr>Data Definition </vt:lpstr>
      <vt:lpstr>Data Definition</vt:lpstr>
      <vt:lpstr>Data Definition</vt:lpstr>
      <vt:lpstr>Data Definition</vt:lpstr>
      <vt:lpstr>Data Definition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159</cp:revision>
  <dcterms:created xsi:type="dcterms:W3CDTF">2017-09-05T14:00:27Z</dcterms:created>
  <dcterms:modified xsi:type="dcterms:W3CDTF">2018-09-10T15:34:21Z</dcterms:modified>
</cp:coreProperties>
</file>