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6" r:id="rId3"/>
    <p:sldId id="368" r:id="rId4"/>
    <p:sldId id="377" r:id="rId5"/>
    <p:sldId id="381" r:id="rId6"/>
    <p:sldId id="379" r:id="rId7"/>
    <p:sldId id="386" r:id="rId8"/>
    <p:sldId id="387" r:id="rId9"/>
    <p:sldId id="378" r:id="rId10"/>
    <p:sldId id="380" r:id="rId11"/>
    <p:sldId id="382" r:id="rId12"/>
    <p:sldId id="394" r:id="rId13"/>
    <p:sldId id="383" r:id="rId14"/>
    <p:sldId id="384" r:id="rId15"/>
    <p:sldId id="385" r:id="rId16"/>
    <p:sldId id="388" r:id="rId17"/>
    <p:sldId id="390" r:id="rId18"/>
    <p:sldId id="391" r:id="rId19"/>
    <p:sldId id="392" r:id="rId20"/>
    <p:sldId id="393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Introduction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 Management System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82971" cy="4561728"/>
          </a:xfrm>
        </p:spPr>
        <p:txBody>
          <a:bodyPr/>
          <a:lstStyle/>
          <a:p>
            <a:pPr lvl="0"/>
            <a:r>
              <a:rPr lang="da-DK" sz="3200" smtClean="0"/>
              <a:t>Software that enables users to </a:t>
            </a:r>
            <a:r>
              <a:rPr lang="da-DK" sz="3200" b="1" smtClean="0"/>
              <a:t>define</a:t>
            </a:r>
            <a:r>
              <a:rPr lang="da-DK" sz="3200" smtClean="0"/>
              <a:t>, </a:t>
            </a:r>
            <a:r>
              <a:rPr lang="da-DK" sz="3200" b="1" smtClean="0"/>
              <a:t>create</a:t>
            </a:r>
            <a:r>
              <a:rPr lang="da-DK" sz="3200" smtClean="0"/>
              <a:t> and </a:t>
            </a:r>
            <a:r>
              <a:rPr lang="da-DK" sz="3200" b="1" smtClean="0"/>
              <a:t>maintain</a:t>
            </a:r>
            <a:r>
              <a:rPr lang="da-DK" sz="3200" smtClean="0"/>
              <a:t> data</a:t>
            </a:r>
          </a:p>
          <a:p>
            <a:pPr lvl="0"/>
            <a:r>
              <a:rPr lang="da-DK" sz="3200" smtClean="0"/>
              <a:t>Create, Read ,Update and Delete = </a:t>
            </a:r>
            <a:r>
              <a:rPr lang="da-DK" sz="3200" b="1" smtClean="0">
                <a:solidFill>
                  <a:srgbClr val="FF0000"/>
                </a:solidFill>
              </a:rPr>
              <a:t>CRUD</a:t>
            </a:r>
          </a:p>
          <a:p>
            <a:pPr lvl="0"/>
            <a:r>
              <a:rPr lang="da-DK" sz="3200" smtClean="0"/>
              <a:t>Also able to </a:t>
            </a:r>
            <a:r>
              <a:rPr lang="da-DK" sz="3200" b="1" smtClean="0"/>
              <a:t>control access</a:t>
            </a:r>
            <a:r>
              <a:rPr lang="da-DK" sz="3200" smtClean="0"/>
              <a:t> to data</a:t>
            </a:r>
          </a:p>
          <a:p>
            <a:pPr lvl="0"/>
            <a:r>
              <a:rPr lang="da-DK" sz="3200" smtClean="0"/>
              <a:t>Other useful services:</a:t>
            </a:r>
          </a:p>
          <a:p>
            <a:pPr lvl="1"/>
            <a:r>
              <a:rPr lang="da-DK" sz="2800" smtClean="0"/>
              <a:t>Handle concurrent access</a:t>
            </a:r>
          </a:p>
          <a:p>
            <a:pPr lvl="1"/>
            <a:r>
              <a:rPr lang="da-DK" sz="2800" smtClean="0"/>
              <a:t>Backup/Recovery</a:t>
            </a:r>
          </a:p>
          <a:p>
            <a:pPr lvl="1"/>
            <a:r>
              <a:rPr lang="da-DK" sz="2800" smtClean="0"/>
              <a:t>Authorization</a:t>
            </a:r>
          </a:p>
          <a:p>
            <a:pPr lvl="1"/>
            <a:r>
              <a:rPr lang="da-DK" sz="2800" smtClean="0"/>
              <a:t>Data integrity</a:t>
            </a:r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8706971" y="2098986"/>
            <a:ext cx="3159061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5" name="Magnetpladelager 4"/>
          <p:cNvSpPr/>
          <p:nvPr/>
        </p:nvSpPr>
        <p:spPr>
          <a:xfrm>
            <a:off x="9270142" y="3355524"/>
            <a:ext cx="2083658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0965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514906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Database Management System</a:t>
            </a:r>
            <a:r>
              <a:rPr lang="da-DK" sz="9600" b="1" smtClean="0"/>
              <a:t> = </a:t>
            </a:r>
            <a:r>
              <a:rPr lang="da-DK" sz="9600" b="1" smtClean="0">
                <a:solidFill>
                  <a:srgbClr val="FF0000"/>
                </a:solidFill>
              </a:rPr>
              <a:t>DBMS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3582" y="785005"/>
            <a:ext cx="11436724" cy="4514906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Relational </a:t>
            </a:r>
            <a:r>
              <a:rPr lang="da-DK" sz="9600" smtClean="0">
                <a:solidFill>
                  <a:srgbClr val="FF0000"/>
                </a:solidFill>
              </a:rPr>
              <a:t>Database Management System</a:t>
            </a:r>
            <a:r>
              <a:rPr lang="da-DK" sz="9600" smtClean="0"/>
              <a:t> </a:t>
            </a:r>
            <a:r>
              <a:rPr lang="da-DK" sz="9600" b="1" smtClean="0"/>
              <a:t>= </a:t>
            </a:r>
            <a:r>
              <a:rPr lang="da-DK" sz="9600" b="1" smtClean="0">
                <a:solidFill>
                  <a:srgbClr val="FF0000"/>
                </a:solidFill>
              </a:rPr>
              <a:t>R</a:t>
            </a:r>
            <a:r>
              <a:rPr lang="da-DK" sz="9600" smtClean="0">
                <a:solidFill>
                  <a:srgbClr val="FF0000"/>
                </a:solidFill>
              </a:rPr>
              <a:t>DBMS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>
                <a:solidFill>
                  <a:srgbClr val="FF0000"/>
                </a:solidFill>
              </a:rPr>
              <a:t>Database Application Program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1932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 Application Program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186864" cy="4351338"/>
          </a:xfrm>
        </p:spPr>
        <p:txBody>
          <a:bodyPr/>
          <a:lstStyle/>
          <a:p>
            <a:pPr lvl="0"/>
            <a:r>
              <a:rPr lang="da-DK" sz="3200" smtClean="0"/>
              <a:t>Any software interacting with a database (usually through a DBMS)</a:t>
            </a:r>
          </a:p>
          <a:p>
            <a:pPr lvl="0"/>
            <a:r>
              <a:rPr lang="da-DK" sz="3200" b="1" smtClean="0"/>
              <a:t>How</a:t>
            </a:r>
            <a:r>
              <a:rPr lang="da-DK" sz="3200" smtClean="0"/>
              <a:t> do you interact with a database?</a:t>
            </a:r>
          </a:p>
          <a:p>
            <a:pPr lvl="0"/>
            <a:r>
              <a:rPr lang="da-DK" sz="3200" smtClean="0"/>
              <a:t>Using a </a:t>
            </a:r>
            <a:r>
              <a:rPr lang="da-DK" sz="3200" b="1" smtClean="0"/>
              <a:t>query language</a:t>
            </a:r>
          </a:p>
          <a:p>
            <a:pPr lvl="0"/>
            <a:r>
              <a:rPr lang="da-DK" sz="3200" smtClean="0"/>
              <a:t>De facto standard for query languages is </a:t>
            </a:r>
            <a:r>
              <a:rPr lang="da-DK" sz="3200" b="1" smtClean="0"/>
              <a:t>SQL </a:t>
            </a:r>
            <a:r>
              <a:rPr lang="da-DK" sz="3200" smtClean="0"/>
              <a:t>(</a:t>
            </a:r>
            <a:r>
              <a:rPr lang="da-DK" sz="3200" b="1" smtClean="0"/>
              <a:t>S</a:t>
            </a:r>
            <a:r>
              <a:rPr lang="da-DK" sz="3200" smtClean="0"/>
              <a:t>tructured </a:t>
            </a:r>
            <a:r>
              <a:rPr lang="da-DK" sz="3200" b="1" smtClean="0"/>
              <a:t>Q</a:t>
            </a:r>
            <a:r>
              <a:rPr lang="da-DK" sz="3200" smtClean="0"/>
              <a:t>uery </a:t>
            </a:r>
            <a:r>
              <a:rPr lang="da-DK" sz="3200" b="1" smtClean="0"/>
              <a:t>L</a:t>
            </a:r>
            <a:r>
              <a:rPr lang="da-DK" sz="3200" smtClean="0"/>
              <a:t>anguage)</a:t>
            </a:r>
          </a:p>
          <a:p>
            <a:pPr lvl="0"/>
            <a:r>
              <a:rPr lang="da-DK" sz="3200" smtClean="0"/>
              <a:t>A program interacting with a database is often called a </a:t>
            </a:r>
            <a:r>
              <a:rPr lang="da-DK" sz="3200" b="1" smtClean="0"/>
              <a:t>client program</a:t>
            </a:r>
            <a:endParaRPr lang="da-DK" sz="3200" b="1"/>
          </a:p>
        </p:txBody>
      </p:sp>
      <p:sp>
        <p:nvSpPr>
          <p:cNvPr id="4" name="Afrundet rektangel 3"/>
          <p:cNvSpPr/>
          <p:nvPr/>
        </p:nvSpPr>
        <p:spPr>
          <a:xfrm>
            <a:off x="9002806" y="3906370"/>
            <a:ext cx="2802714" cy="21985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DBMS</a:t>
            </a:r>
            <a:endParaRPr lang="da-DK" sz="3600"/>
          </a:p>
        </p:txBody>
      </p:sp>
      <p:sp>
        <p:nvSpPr>
          <p:cNvPr id="5" name="Magnetpladelager 4"/>
          <p:cNvSpPr/>
          <p:nvPr/>
        </p:nvSpPr>
        <p:spPr>
          <a:xfrm>
            <a:off x="9598460" y="4847664"/>
            <a:ext cx="1611406" cy="1077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Database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9002806" y="2123748"/>
            <a:ext cx="2802714" cy="9223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Client</a:t>
            </a:r>
            <a:endParaRPr lang="da-DK" sz="3200"/>
          </a:p>
        </p:txBody>
      </p:sp>
      <p:cxnSp>
        <p:nvCxnSpPr>
          <p:cNvPr id="7" name="Lige pilforbindelse 6"/>
          <p:cNvCxnSpPr/>
          <p:nvPr/>
        </p:nvCxnSpPr>
        <p:spPr>
          <a:xfrm flipH="1">
            <a:off x="10404163" y="3091585"/>
            <a:ext cx="6724" cy="7830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(two-tier)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2736427" y="199813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A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2143760" y="335879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B</a:t>
            </a:r>
            <a:endParaRPr lang="da-DK" sz="3200"/>
          </a:p>
        </p:txBody>
      </p:sp>
      <p:sp>
        <p:nvSpPr>
          <p:cNvPr id="8" name="Afrundet rektangel 7"/>
          <p:cNvSpPr/>
          <p:nvPr/>
        </p:nvSpPr>
        <p:spPr>
          <a:xfrm>
            <a:off x="4030134" y="4757486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C</a:t>
            </a:r>
            <a:endParaRPr lang="da-DK" sz="32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4434840" y="2570480"/>
            <a:ext cx="2060787" cy="44886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3899120" y="3894800"/>
            <a:ext cx="2596507" cy="363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5750560" y="5249333"/>
            <a:ext cx="833119" cy="1422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786653" y="1573306"/>
            <a:ext cx="5338482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UI + Biz Logic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42294" y="1998133"/>
            <a:ext cx="2943908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 smtClean="0"/>
              <a:t>DBMS</a:t>
            </a:r>
            <a:endParaRPr lang="da-DK" sz="40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(three-tier)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9378426" y="3019347"/>
            <a:ext cx="2199389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Database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764890" y="2085130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A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764890" y="3581903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B</a:t>
            </a:r>
            <a:endParaRPr lang="da-DK" sz="3200"/>
          </a:p>
        </p:txBody>
      </p:sp>
      <p:sp>
        <p:nvSpPr>
          <p:cNvPr id="8" name="Afrundet rektangel 7"/>
          <p:cNvSpPr/>
          <p:nvPr/>
        </p:nvSpPr>
        <p:spPr>
          <a:xfrm>
            <a:off x="764890" y="5078676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C</a:t>
            </a:r>
            <a:endParaRPr lang="da-DK" sz="32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2558975" y="2391302"/>
            <a:ext cx="1165860" cy="62804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2558975" y="3894799"/>
            <a:ext cx="981284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2558975" y="4988859"/>
            <a:ext cx="981284" cy="42952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ky 16"/>
          <p:cNvSpPr/>
          <p:nvPr/>
        </p:nvSpPr>
        <p:spPr>
          <a:xfrm>
            <a:off x="3540259" y="2085130"/>
            <a:ext cx="2134400" cy="38181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Web</a:t>
            </a:r>
            <a:endParaRPr lang="da-DK" sz="4800"/>
          </a:p>
        </p:txBody>
      </p:sp>
      <p:sp>
        <p:nvSpPr>
          <p:cNvPr id="21" name="Afrundet rektangel 20"/>
          <p:cNvSpPr/>
          <p:nvPr/>
        </p:nvSpPr>
        <p:spPr>
          <a:xfrm>
            <a:off x="6422539" y="2900617"/>
            <a:ext cx="1645920" cy="19423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Server</a:t>
            </a:r>
            <a:endParaRPr lang="da-DK" sz="3200"/>
          </a:p>
        </p:txBody>
      </p:sp>
      <p:cxnSp>
        <p:nvCxnSpPr>
          <p:cNvPr id="22" name="Lige pilforbindelse 21"/>
          <p:cNvCxnSpPr/>
          <p:nvPr/>
        </p:nvCxnSpPr>
        <p:spPr>
          <a:xfrm>
            <a:off x="5703730" y="3894799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>
            <a:off x="8173650" y="385832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rundet rektangel 26"/>
          <p:cNvSpPr/>
          <p:nvPr/>
        </p:nvSpPr>
        <p:spPr>
          <a:xfrm>
            <a:off x="424575" y="1573306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UI</a:t>
            </a:r>
            <a:endParaRPr lang="da-DK" sz="3600" b="1">
              <a:solidFill>
                <a:schemeClr val="tx1"/>
              </a:solidFill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6088284" y="1567000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Biz Logic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4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How does this fit with </a:t>
            </a:r>
            <a:r>
              <a:rPr lang="da-DK" b="1" smtClean="0">
                <a:solidFill>
                  <a:srgbClr val="FF0000"/>
                </a:solidFill>
              </a:rPr>
              <a:t>MVVM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334502" cy="4351338"/>
          </a:xfrm>
        </p:spPr>
        <p:txBody>
          <a:bodyPr/>
          <a:lstStyle/>
          <a:p>
            <a:pPr lvl="0"/>
            <a:r>
              <a:rPr lang="da-DK" sz="3200" smtClean="0"/>
              <a:t>A Database is a </a:t>
            </a:r>
            <a:r>
              <a:rPr lang="da-DK" sz="3200" b="1" smtClean="0"/>
              <a:t>data source</a:t>
            </a:r>
            <a:r>
              <a:rPr lang="da-DK" sz="3200" smtClean="0"/>
              <a:t>, in principle just as a file</a:t>
            </a:r>
          </a:p>
          <a:p>
            <a:pPr lvl="0"/>
            <a:r>
              <a:rPr lang="da-DK" sz="3200" smtClean="0"/>
              <a:t>A data source will provide data for the </a:t>
            </a:r>
            <a:r>
              <a:rPr lang="da-DK" sz="3200" b="1" smtClean="0"/>
              <a:t>Model</a:t>
            </a:r>
            <a:r>
              <a:rPr lang="da-DK" sz="3200" smtClean="0"/>
              <a:t> layer</a:t>
            </a:r>
          </a:p>
          <a:p>
            <a:pPr lvl="0"/>
            <a:r>
              <a:rPr lang="da-DK" sz="3200" smtClean="0"/>
              <a:t>Interaction between a data source and an MVVM-based client should be confined to the </a:t>
            </a:r>
            <a:r>
              <a:rPr lang="da-DK" sz="3200" b="1" smtClean="0"/>
              <a:t>Model</a:t>
            </a:r>
            <a:r>
              <a:rPr lang="da-DK" sz="3200" smtClean="0"/>
              <a:t> layer</a:t>
            </a:r>
          </a:p>
          <a:p>
            <a:pPr lvl="0"/>
            <a:r>
              <a:rPr lang="da-DK" sz="3200" smtClean="0"/>
              <a:t>Could more specifically be inside </a:t>
            </a:r>
            <a:r>
              <a:rPr lang="da-DK" sz="3200" b="1" smtClean="0"/>
              <a:t>Catalog</a:t>
            </a:r>
            <a:r>
              <a:rPr lang="da-DK" sz="3200" smtClean="0"/>
              <a:t> classes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72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(two-tier MVVM)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916206" y="1874653"/>
            <a:ext cx="2373406" cy="29682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Client A</a:t>
            </a:r>
            <a:endParaRPr lang="da-DK" sz="3200"/>
          </a:p>
        </p:txBody>
      </p:sp>
      <p:sp>
        <p:nvSpPr>
          <p:cNvPr id="13" name="Afrundet rektangel 12"/>
          <p:cNvSpPr/>
          <p:nvPr/>
        </p:nvSpPr>
        <p:spPr>
          <a:xfrm>
            <a:off x="2023783" y="2650839"/>
            <a:ext cx="2158252" cy="587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View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2020421" y="3335651"/>
            <a:ext cx="2161614" cy="587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ViewModel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2020421" y="4020265"/>
            <a:ext cx="2161614" cy="587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 flipV="1">
            <a:off x="4013947" y="4377018"/>
            <a:ext cx="2462155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(two-tier MVVM)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16" name="Afrundet rektangel 15"/>
          <p:cNvSpPr/>
          <p:nvPr/>
        </p:nvSpPr>
        <p:spPr>
          <a:xfrm>
            <a:off x="2020421" y="1998133"/>
            <a:ext cx="2161614" cy="2609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 flipV="1">
            <a:off x="4058544" y="3929381"/>
            <a:ext cx="2462155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259105" y="363546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4498041" y="3153335"/>
            <a:ext cx="202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i="1" smtClean="0">
                <a:solidFill>
                  <a:srgbClr val="FF0000"/>
                </a:solidFill>
              </a:rPr>
              <a:t>How…?</a:t>
            </a:r>
            <a:endParaRPr lang="da-DK" sz="36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>
                <a:solidFill>
                  <a:srgbClr val="FF0000"/>
                </a:solidFill>
              </a:rPr>
              <a:t>Database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(three-tier MVVM)</a:t>
            </a:r>
            <a:endParaRPr lang="da-DK" b="1"/>
          </a:p>
        </p:txBody>
      </p:sp>
      <p:sp>
        <p:nvSpPr>
          <p:cNvPr id="16" name="Afrundet rektangel 15"/>
          <p:cNvSpPr/>
          <p:nvPr/>
        </p:nvSpPr>
        <p:spPr>
          <a:xfrm>
            <a:off x="628650" y="1998133"/>
            <a:ext cx="2161614" cy="2609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67334" y="363546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942294" y="1998133"/>
            <a:ext cx="2943908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 smtClean="0"/>
              <a:t>DBMS</a:t>
            </a:r>
            <a:endParaRPr lang="da-DK" sz="4000"/>
          </a:p>
        </p:txBody>
      </p:sp>
      <p:sp>
        <p:nvSpPr>
          <p:cNvPr id="13" name="Magnetpladelager 12"/>
          <p:cNvSpPr/>
          <p:nvPr/>
        </p:nvSpPr>
        <p:spPr>
          <a:xfrm>
            <a:off x="9378426" y="3019347"/>
            <a:ext cx="2199389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Database</a:t>
            </a:r>
            <a:endParaRPr lang="da-DK" sz="4000"/>
          </a:p>
        </p:txBody>
      </p:sp>
      <p:sp>
        <p:nvSpPr>
          <p:cNvPr id="14" name="Sky 13"/>
          <p:cNvSpPr/>
          <p:nvPr/>
        </p:nvSpPr>
        <p:spPr>
          <a:xfrm>
            <a:off x="3540259" y="2085130"/>
            <a:ext cx="2134400" cy="38181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Web</a:t>
            </a:r>
            <a:endParaRPr lang="da-DK" sz="4800"/>
          </a:p>
        </p:txBody>
      </p:sp>
      <p:sp>
        <p:nvSpPr>
          <p:cNvPr id="15" name="Afrundet rektangel 14"/>
          <p:cNvSpPr/>
          <p:nvPr/>
        </p:nvSpPr>
        <p:spPr>
          <a:xfrm>
            <a:off x="6422539" y="2900617"/>
            <a:ext cx="1645920" cy="19423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Server</a:t>
            </a:r>
            <a:endParaRPr lang="da-DK" sz="32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5703730" y="3894799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>
            <a:off x="8173650" y="385832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>
            <a:off x="2727367" y="3929381"/>
            <a:ext cx="76864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0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 smtClean="0"/>
              <a:t>A collection of </a:t>
            </a:r>
            <a:r>
              <a:rPr lang="da-DK" sz="3200" b="1" smtClean="0"/>
              <a:t>data</a:t>
            </a:r>
          </a:p>
          <a:p>
            <a:pPr lvl="0"/>
            <a:r>
              <a:rPr lang="da-DK" sz="3200" smtClean="0"/>
              <a:t>Data is </a:t>
            </a:r>
            <a:r>
              <a:rPr lang="da-DK" sz="3200" b="1" smtClean="0"/>
              <a:t>related</a:t>
            </a:r>
            <a:r>
              <a:rPr lang="da-DK" sz="3200" smtClean="0"/>
              <a:t>, i.e. some data elements are directly related to other data elements 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 smtClean="0"/>
              <a:t>A collection of </a:t>
            </a:r>
            <a:r>
              <a:rPr lang="da-DK" sz="3200" b="1" smtClean="0"/>
              <a:t>data</a:t>
            </a:r>
          </a:p>
          <a:p>
            <a:pPr lvl="0"/>
            <a:r>
              <a:rPr lang="da-DK" sz="3200" smtClean="0"/>
              <a:t>Data is </a:t>
            </a:r>
            <a:r>
              <a:rPr lang="da-DK" sz="3200" b="1" smtClean="0"/>
              <a:t>related</a:t>
            </a:r>
            <a:r>
              <a:rPr lang="da-DK" sz="3200" smtClean="0"/>
              <a:t>, i.e. some data elements are directly related to other data elements </a:t>
            </a:r>
            <a:endParaRPr lang="da-DK" sz="320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868" cy="4351338"/>
          </a:xfrm>
        </p:spPr>
        <p:txBody>
          <a:bodyPr/>
          <a:lstStyle/>
          <a:p>
            <a:pPr lvl="0"/>
            <a:r>
              <a:rPr lang="da-DK" sz="3200" smtClean="0"/>
              <a:t>Desirable properties</a:t>
            </a:r>
            <a:endParaRPr lang="da-DK" sz="3200" b="1" smtClean="0"/>
          </a:p>
          <a:p>
            <a:pPr lvl="1"/>
            <a:r>
              <a:rPr lang="da-DK" sz="2800" smtClean="0"/>
              <a:t>Used by many users at the same time</a:t>
            </a:r>
          </a:p>
          <a:p>
            <a:pPr lvl="1"/>
            <a:r>
              <a:rPr lang="da-DK" sz="2800" smtClean="0"/>
              <a:t>Minimal data duplication</a:t>
            </a:r>
          </a:p>
          <a:p>
            <a:pPr lvl="1"/>
            <a:r>
              <a:rPr lang="da-DK" sz="2800" smtClean="0"/>
              <a:t>Self-describing</a:t>
            </a:r>
          </a:p>
          <a:p>
            <a:pPr lvl="1"/>
            <a:r>
              <a:rPr lang="da-DK" sz="2800"/>
              <a:t>W</a:t>
            </a:r>
            <a:r>
              <a:rPr lang="da-DK" sz="2800" smtClean="0"/>
              <a:t>ell-defined relations</a:t>
            </a:r>
          </a:p>
          <a:p>
            <a:pPr lvl="1"/>
            <a:r>
              <a:rPr lang="da-DK" sz="2800" smtClean="0"/>
              <a:t>Reflects real-world data and relations</a:t>
            </a:r>
            <a:endParaRPr lang="da-DK" sz="280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329795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Database</a:t>
            </a:r>
            <a:r>
              <a:rPr lang="da-DK" sz="9600" b="1"/>
              <a:t> </a:t>
            </a:r>
            <a:r>
              <a:rPr lang="da-DK" sz="9600" b="1" smtClean="0"/>
              <a:t>= </a:t>
            </a:r>
            <a:r>
              <a:rPr lang="da-DK" sz="9600" b="1" smtClean="0">
                <a:solidFill>
                  <a:srgbClr val="FF0000"/>
                </a:solidFill>
              </a:rPr>
              <a:t>DB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Database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702967"/>
            <a:ext cx="10515600" cy="4739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By Arnold Reinhold - I took this picture with permission at the EMC Corp. booth at the Massachusetts State Science Fair held at MIT on May 5, 2006.--agr 00:02, 11 May 2006 (UTC), CC BY-SA 2.5, https://commons.wikimedia.org/w/index.php?curid=774136</a:t>
            </a:r>
            <a:endParaRPr lang="da-DK"/>
          </a:p>
        </p:txBody>
      </p:sp>
      <p:pic>
        <p:nvPicPr>
          <p:cNvPr id="1026" name="Picture 2" descr="https://upload.wikimedia.org/wikipedia/commons/3/3c/DysanRemovableDiskPack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4" y="1248939"/>
            <a:ext cx="433920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Database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83937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>
                <a:solidFill>
                  <a:srgbClr val="FF0000"/>
                </a:solidFill>
              </a:rPr>
              <a:t>Database Management System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536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453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Office-tema</vt:lpstr>
      <vt:lpstr>Databases  Introduction</vt:lpstr>
      <vt:lpstr>What is a Database?</vt:lpstr>
      <vt:lpstr>What is a Database?</vt:lpstr>
      <vt:lpstr>What is a Database?</vt:lpstr>
      <vt:lpstr>What is a Database?</vt:lpstr>
      <vt:lpstr>Database = DB</vt:lpstr>
      <vt:lpstr>PowerPoint-præsentation</vt:lpstr>
      <vt:lpstr>PowerPoint-præsentation</vt:lpstr>
      <vt:lpstr>What is a Database Management System?</vt:lpstr>
      <vt:lpstr>What is a Database Management System?</vt:lpstr>
      <vt:lpstr>Database Management System = DBMS</vt:lpstr>
      <vt:lpstr>Relational Database Management System = RDBMS</vt:lpstr>
      <vt:lpstr>What is a Database Application Program?</vt:lpstr>
      <vt:lpstr>What is a Database Application Program?</vt:lpstr>
      <vt:lpstr>Architecture (two-tier)</vt:lpstr>
      <vt:lpstr>Architecture (three-tier)</vt:lpstr>
      <vt:lpstr>How does this fit with MVVM?</vt:lpstr>
      <vt:lpstr>Architecture (two-tier MVVM)</vt:lpstr>
      <vt:lpstr>Architecture (two-tier MVVM)</vt:lpstr>
      <vt:lpstr>Architecture (three-tier MVVM)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88</cp:revision>
  <dcterms:created xsi:type="dcterms:W3CDTF">2017-09-05T14:00:27Z</dcterms:created>
  <dcterms:modified xsi:type="dcterms:W3CDTF">2018-09-03T09:15:51Z</dcterms:modified>
</cp:coreProperties>
</file>