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97" r:id="rId3"/>
    <p:sldId id="449" r:id="rId4"/>
    <p:sldId id="450" r:id="rId5"/>
    <p:sldId id="451" r:id="rId6"/>
    <p:sldId id="452" r:id="rId7"/>
    <p:sldId id="453" r:id="rId8"/>
    <p:sldId id="462" r:id="rId9"/>
    <p:sldId id="455" r:id="rId10"/>
    <p:sldId id="454" r:id="rId11"/>
    <p:sldId id="457" r:id="rId12"/>
    <p:sldId id="456" r:id="rId13"/>
    <p:sldId id="458" r:id="rId14"/>
    <p:sldId id="461" r:id="rId15"/>
    <p:sldId id="459" r:id="rId16"/>
    <p:sldId id="460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Lyst layout 2 - Markerin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llemlayout 1 - Markerin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llemlayout 1 - Markering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yst layout 2 - Markering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0A1B5D5-9B99-4C35-A422-299274C87663}" styleName="Mellemlayout 1 - Markerin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yst layout 2 - Markerin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yst layout 2 - Markering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4"/>
            <a:ext cx="9144000" cy="3976777"/>
          </a:xfrm>
        </p:spPr>
        <p:txBody>
          <a:bodyPr>
            <a:normAutofit/>
          </a:bodyPr>
          <a:lstStyle/>
          <a:p>
            <a:r>
              <a:rPr lang="da-DK" sz="9600" b="1" smtClean="0"/>
              <a:t>Databases</a:t>
            </a:r>
            <a:br>
              <a:rPr lang="da-DK" sz="9600" b="1" smtClean="0"/>
            </a:br>
            <a:r>
              <a:rPr lang="da-DK" sz="9600" smtClean="0"/>
              <a:t/>
            </a:r>
            <a:br>
              <a:rPr lang="da-DK" sz="9600" smtClean="0"/>
            </a:br>
            <a:r>
              <a:rPr lang="da-DK" smtClean="0"/>
              <a:t>Normalisation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 smtClean="0"/>
              <a:t>Normalisation – 2NF 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5279857" cy="4123991"/>
          </a:xfrm>
        </p:spPr>
        <p:txBody>
          <a:bodyPr>
            <a:normAutofit/>
          </a:bodyPr>
          <a:lstStyle/>
          <a:p>
            <a:pPr lvl="0"/>
            <a:r>
              <a:rPr lang="da-DK" sz="3200" b="1" smtClean="0"/>
              <a:t>Second normal form (2NF)</a:t>
            </a:r>
            <a:r>
              <a:rPr lang="da-DK" sz="3200" smtClean="0"/>
              <a:t>: </a:t>
            </a:r>
          </a:p>
          <a:p>
            <a:pPr lvl="1"/>
            <a:r>
              <a:rPr lang="da-DK" sz="2800" smtClean="0"/>
              <a:t>Table is already in </a:t>
            </a:r>
            <a:r>
              <a:rPr lang="da-DK" sz="2800" b="1" smtClean="0"/>
              <a:t>1NF</a:t>
            </a:r>
          </a:p>
          <a:p>
            <a:pPr lvl="1"/>
            <a:r>
              <a:rPr lang="da-DK" sz="2800" smtClean="0"/>
              <a:t>A value in a non-primary-key column must depend on </a:t>
            </a:r>
            <a:r>
              <a:rPr lang="da-DK" sz="2800" u="sng" smtClean="0"/>
              <a:t>all</a:t>
            </a:r>
            <a:r>
              <a:rPr lang="da-DK" sz="2800" smtClean="0"/>
              <a:t> columns in the primary key</a:t>
            </a:r>
            <a:endParaRPr lang="da-DK" sz="2800" smtClean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409107"/>
              </p:ext>
            </p:extLst>
          </p:nvPr>
        </p:nvGraphicFramePr>
        <p:xfrm>
          <a:off x="7194884" y="2038366"/>
          <a:ext cx="3922296" cy="25603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2843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82843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56610">
                  <a:extLst>
                    <a:ext uri="{9D8B030D-6E8A-4147-A177-3AD203B41FA5}">
                      <a16:colId xmlns:a16="http://schemas.microsoft.com/office/drawing/2014/main" val="2917408715"/>
                    </a:ext>
                  </a:extLst>
                </a:gridCol>
              </a:tblGrid>
              <a:tr h="173984">
                <a:tc gridSpan="3">
                  <a:txBody>
                    <a:bodyPr/>
                    <a:lstStyle/>
                    <a:p>
                      <a:pPr algn="l"/>
                      <a:r>
                        <a:rPr lang="da-DK" sz="1800" smtClean="0"/>
                        <a:t>Casting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940193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actor_id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movie_length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106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98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631852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98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098304"/>
                  </a:ext>
                </a:extLst>
              </a:tr>
            </a:tbl>
          </a:graphicData>
        </a:graphic>
      </p:graphicFrame>
      <p:sp>
        <p:nvSpPr>
          <p:cNvPr id="7" name="Forbudstavle 6"/>
          <p:cNvSpPr/>
          <p:nvPr/>
        </p:nvSpPr>
        <p:spPr>
          <a:xfrm>
            <a:off x="10545722" y="3782926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42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 smtClean="0"/>
              <a:t>Normalisation – 2NF 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726904" cy="4123991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We usually achieve </a:t>
            </a:r>
            <a:r>
              <a:rPr lang="da-DK" sz="3200" b="1" smtClean="0"/>
              <a:t>2NF</a:t>
            </a:r>
            <a:r>
              <a:rPr lang="da-DK" sz="3200" smtClean="0"/>
              <a:t> by moving problematic columns to other tables, or simply deleting them</a:t>
            </a:r>
          </a:p>
          <a:p>
            <a:pPr lvl="0"/>
            <a:r>
              <a:rPr lang="da-DK" sz="3200" smtClean="0"/>
              <a:t>If you use a single-column primary key (like e.g. </a:t>
            </a:r>
            <a:r>
              <a:rPr lang="da-DK" sz="3200" b="1" smtClean="0"/>
              <a:t>employee_id</a:t>
            </a:r>
            <a:r>
              <a:rPr lang="da-DK" sz="3200" smtClean="0"/>
              <a:t>), </a:t>
            </a:r>
            <a:r>
              <a:rPr lang="da-DK" sz="3200" b="1" smtClean="0"/>
              <a:t>2NF</a:t>
            </a:r>
            <a:r>
              <a:rPr lang="da-DK" sz="3200" smtClean="0"/>
              <a:t> is never an issue</a:t>
            </a:r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428411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 smtClean="0"/>
              <a:t>Normalisation – 2NF 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5279857" cy="4123991"/>
          </a:xfrm>
        </p:spPr>
        <p:txBody>
          <a:bodyPr>
            <a:normAutofit/>
          </a:bodyPr>
          <a:lstStyle/>
          <a:p>
            <a:pPr lvl="0"/>
            <a:r>
              <a:rPr lang="da-DK" sz="3200" b="1" smtClean="0"/>
              <a:t>Second normal form (2NF)</a:t>
            </a:r>
            <a:r>
              <a:rPr lang="da-DK" sz="3200" smtClean="0"/>
              <a:t>: </a:t>
            </a:r>
          </a:p>
          <a:p>
            <a:pPr lvl="1"/>
            <a:r>
              <a:rPr lang="da-DK" sz="2800" smtClean="0"/>
              <a:t>Table is already in </a:t>
            </a:r>
            <a:r>
              <a:rPr lang="da-DK" sz="2800" b="1" smtClean="0"/>
              <a:t>1NF</a:t>
            </a:r>
          </a:p>
          <a:p>
            <a:pPr lvl="1"/>
            <a:r>
              <a:rPr lang="da-DK" sz="2800" smtClean="0"/>
              <a:t>A value in a non-primary-key column must depend on </a:t>
            </a:r>
            <a:r>
              <a:rPr lang="da-DK" sz="2800" u="sng" smtClean="0"/>
              <a:t>all</a:t>
            </a:r>
            <a:r>
              <a:rPr lang="da-DK" sz="2800" smtClean="0"/>
              <a:t> columns in the primary key</a:t>
            </a:r>
            <a:endParaRPr lang="da-DK" sz="2800" smtClean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199585"/>
              </p:ext>
            </p:extLst>
          </p:nvPr>
        </p:nvGraphicFramePr>
        <p:xfrm>
          <a:off x="8361945" y="477997"/>
          <a:ext cx="2165686" cy="25603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82843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82843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</a:tblGrid>
              <a:tr h="173984">
                <a:tc gridSpan="2">
                  <a:txBody>
                    <a:bodyPr/>
                    <a:lstStyle/>
                    <a:p>
                      <a:pPr algn="l"/>
                      <a:r>
                        <a:rPr lang="da-DK" sz="1800" smtClean="0"/>
                        <a:t>Casting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338398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actor_id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631852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98304"/>
                  </a:ext>
                </a:extLst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16797"/>
              </p:ext>
            </p:extLst>
          </p:nvPr>
        </p:nvGraphicFramePr>
        <p:xfrm>
          <a:off x="8025061" y="4453829"/>
          <a:ext cx="2839453" cy="18288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82843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56610">
                  <a:extLst>
                    <a:ext uri="{9D8B030D-6E8A-4147-A177-3AD203B41FA5}">
                      <a16:colId xmlns:a16="http://schemas.microsoft.com/office/drawing/2014/main" val="2917408715"/>
                    </a:ext>
                  </a:extLst>
                </a:gridCol>
              </a:tblGrid>
              <a:tr h="173984">
                <a:tc gridSpan="2">
                  <a:txBody>
                    <a:bodyPr/>
                    <a:lstStyle/>
                    <a:p>
                      <a:pPr algn="l"/>
                      <a:r>
                        <a:rPr lang="da-DK" sz="1800" smtClean="0"/>
                        <a:t>Movie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1026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movie_length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106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98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631852"/>
                  </a:ext>
                </a:extLst>
              </a:tr>
            </a:tbl>
          </a:graphicData>
        </a:graphic>
      </p:graphicFrame>
      <p:pic>
        <p:nvPicPr>
          <p:cNvPr id="9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88" y="329607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318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 smtClean="0"/>
              <a:t>Normalisation – 3NF 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6260431" cy="4123991"/>
          </a:xfrm>
        </p:spPr>
        <p:txBody>
          <a:bodyPr>
            <a:normAutofit/>
          </a:bodyPr>
          <a:lstStyle/>
          <a:p>
            <a:pPr lvl="0"/>
            <a:r>
              <a:rPr lang="da-DK" sz="3200" b="1" smtClean="0"/>
              <a:t>Third normal form (3NF)</a:t>
            </a:r>
            <a:r>
              <a:rPr lang="da-DK" sz="3200" smtClean="0"/>
              <a:t>: </a:t>
            </a:r>
          </a:p>
          <a:p>
            <a:pPr lvl="1"/>
            <a:r>
              <a:rPr lang="da-DK" sz="2800" smtClean="0"/>
              <a:t>Table is already in </a:t>
            </a:r>
            <a:r>
              <a:rPr lang="da-DK" sz="2800" b="1" smtClean="0"/>
              <a:t>1NF </a:t>
            </a:r>
            <a:r>
              <a:rPr lang="da-DK" sz="2800" smtClean="0"/>
              <a:t>and</a:t>
            </a:r>
            <a:r>
              <a:rPr lang="da-DK" sz="2800" b="1" smtClean="0"/>
              <a:t> 2NF</a:t>
            </a:r>
          </a:p>
          <a:p>
            <a:pPr lvl="1"/>
            <a:r>
              <a:rPr lang="da-DK" sz="2800" smtClean="0"/>
              <a:t>A value in a non-primary-key column must </a:t>
            </a:r>
            <a:r>
              <a:rPr lang="da-DK" sz="2800" u="sng" smtClean="0"/>
              <a:t>not</a:t>
            </a:r>
            <a:r>
              <a:rPr lang="da-DK" sz="2800" smtClean="0"/>
              <a:t> depend on </a:t>
            </a:r>
            <a:r>
              <a:rPr lang="da-DK" sz="2800" u="sng" smtClean="0"/>
              <a:t>any</a:t>
            </a:r>
            <a:r>
              <a:rPr lang="da-DK" sz="2800" smtClean="0"/>
              <a:t> value in another non-primary-key column</a:t>
            </a:r>
            <a:endParaRPr lang="da-DK" sz="2800" smtClean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386108"/>
              </p:ext>
            </p:extLst>
          </p:nvPr>
        </p:nvGraphicFramePr>
        <p:xfrm>
          <a:off x="838200" y="4336181"/>
          <a:ext cx="6886074" cy="18288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84684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2376018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68116">
                  <a:extLst>
                    <a:ext uri="{9D8B030D-6E8A-4147-A177-3AD203B41FA5}">
                      <a16:colId xmlns:a16="http://schemas.microsoft.com/office/drawing/2014/main" val="2917408715"/>
                    </a:ext>
                  </a:extLst>
                </a:gridCol>
                <a:gridCol w="1657256">
                  <a:extLst>
                    <a:ext uri="{9D8B030D-6E8A-4147-A177-3AD203B41FA5}">
                      <a16:colId xmlns:a16="http://schemas.microsoft.com/office/drawing/2014/main" val="2869028733"/>
                    </a:ext>
                  </a:extLst>
                </a:gridCol>
              </a:tblGrid>
              <a:tr h="173984">
                <a:tc gridSpan="4">
                  <a:txBody>
                    <a:bodyPr/>
                    <a:lstStyle/>
                    <a:p>
                      <a:pPr algn="l"/>
                      <a:r>
                        <a:rPr lang="da-DK" sz="1800" smtClean="0"/>
                        <a:t>Restaurant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610862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restaurant_id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address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zip_code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city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Hovedvejen 224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4000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Roskilde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Algade 67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Roskilde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Tempovej 18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2750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Ballerup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7" name="Forbudstavle 6"/>
          <p:cNvSpPr/>
          <p:nvPr/>
        </p:nvSpPr>
        <p:spPr>
          <a:xfrm>
            <a:off x="7274275" y="5359063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70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 smtClean="0"/>
              <a:t>Normalisation – 3NF 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9250278" cy="4123991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Suppose we have discovered that in the table </a:t>
            </a:r>
            <a:r>
              <a:rPr lang="da-DK" sz="3200" b="1" smtClean="0"/>
              <a:t>T</a:t>
            </a:r>
            <a:r>
              <a:rPr lang="da-DK" sz="3200" smtClean="0"/>
              <a:t>, the non-primary-key value </a:t>
            </a:r>
            <a:r>
              <a:rPr lang="da-DK" sz="3200" b="1" smtClean="0"/>
              <a:t>V</a:t>
            </a:r>
            <a:r>
              <a:rPr lang="da-DK" sz="3200" smtClean="0"/>
              <a:t> depends on another </a:t>
            </a:r>
            <a:r>
              <a:rPr lang="da-DK" sz="3200"/>
              <a:t>non-primary-key </a:t>
            </a:r>
            <a:r>
              <a:rPr lang="da-DK" sz="3200"/>
              <a:t>value </a:t>
            </a:r>
            <a:r>
              <a:rPr lang="da-DK" sz="3200" b="1" smtClean="0"/>
              <a:t>K </a:t>
            </a:r>
            <a:r>
              <a:rPr lang="da-DK" sz="3200" smtClean="0"/>
              <a:t>(in the example: </a:t>
            </a:r>
            <a:r>
              <a:rPr lang="da-DK" sz="3200" b="1" smtClean="0"/>
              <a:t>T</a:t>
            </a:r>
            <a:r>
              <a:rPr lang="da-DK" sz="3200" smtClean="0"/>
              <a:t> = </a:t>
            </a:r>
            <a:r>
              <a:rPr lang="da-DK" sz="3200" b="1" smtClean="0"/>
              <a:t>Restaurant</a:t>
            </a:r>
            <a:r>
              <a:rPr lang="da-DK" sz="3200" smtClean="0"/>
              <a:t>, </a:t>
            </a:r>
            <a:r>
              <a:rPr lang="da-DK" sz="3200" b="1" smtClean="0"/>
              <a:t>V</a:t>
            </a:r>
            <a:r>
              <a:rPr lang="da-DK" sz="3200" smtClean="0"/>
              <a:t> = </a:t>
            </a:r>
            <a:r>
              <a:rPr lang="da-DK" sz="3200" b="1" smtClean="0"/>
              <a:t>city</a:t>
            </a:r>
            <a:r>
              <a:rPr lang="da-DK" sz="3200" smtClean="0"/>
              <a:t>, </a:t>
            </a:r>
            <a:r>
              <a:rPr lang="da-DK" sz="3200" b="1" smtClean="0"/>
              <a:t>K</a:t>
            </a:r>
            <a:r>
              <a:rPr lang="da-DK" sz="3200" smtClean="0"/>
              <a:t> = </a:t>
            </a:r>
            <a:r>
              <a:rPr lang="da-DK" sz="3200" b="1" smtClean="0"/>
              <a:t>zip_code</a:t>
            </a:r>
            <a:r>
              <a:rPr lang="da-DK" sz="3200" smtClean="0"/>
              <a:t>)</a:t>
            </a:r>
          </a:p>
          <a:p>
            <a:pPr lvl="0"/>
            <a:r>
              <a:rPr lang="da-DK" sz="3200" smtClean="0"/>
              <a:t>We then achieve </a:t>
            </a:r>
            <a:r>
              <a:rPr lang="da-DK" sz="3200" b="1"/>
              <a:t>3</a:t>
            </a:r>
            <a:r>
              <a:rPr lang="da-DK" sz="3200" b="1" smtClean="0"/>
              <a:t>NF</a:t>
            </a:r>
            <a:r>
              <a:rPr lang="da-DK" sz="3200" smtClean="0"/>
              <a:t> by creating a new table, where </a:t>
            </a:r>
            <a:r>
              <a:rPr lang="da-DK" sz="3200" b="1" smtClean="0"/>
              <a:t>K</a:t>
            </a:r>
            <a:r>
              <a:rPr lang="da-DK" sz="3200" smtClean="0"/>
              <a:t> is the primary key, and </a:t>
            </a:r>
            <a:r>
              <a:rPr lang="da-DK" sz="3200" b="1" smtClean="0"/>
              <a:t>V</a:t>
            </a:r>
            <a:r>
              <a:rPr lang="da-DK" sz="3200" smtClean="0"/>
              <a:t> is an ordinary column</a:t>
            </a:r>
          </a:p>
          <a:p>
            <a:pPr lvl="0"/>
            <a:r>
              <a:rPr lang="da-DK" sz="3200" smtClean="0"/>
              <a:t>We also remove the column </a:t>
            </a:r>
            <a:r>
              <a:rPr lang="da-DK" sz="3200" b="1" smtClean="0"/>
              <a:t>V</a:t>
            </a:r>
            <a:r>
              <a:rPr lang="da-DK" sz="3200" smtClean="0"/>
              <a:t> (but </a:t>
            </a:r>
            <a:r>
              <a:rPr lang="da-DK" sz="3200" u="sng" smtClean="0"/>
              <a:t>not</a:t>
            </a:r>
            <a:r>
              <a:rPr lang="da-DK" sz="3200" smtClean="0"/>
              <a:t> the column </a:t>
            </a:r>
            <a:r>
              <a:rPr lang="da-DK" sz="3200" b="1" smtClean="0"/>
              <a:t>K</a:t>
            </a:r>
            <a:r>
              <a:rPr lang="da-DK" sz="3200" smtClean="0"/>
              <a:t>) from the table </a:t>
            </a:r>
            <a:r>
              <a:rPr lang="da-DK" sz="3200" b="1" smtClean="0"/>
              <a:t>T</a:t>
            </a:r>
          </a:p>
          <a:p>
            <a:pPr lvl="0"/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289053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 smtClean="0"/>
              <a:t>Normalisation – 3NF 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6260431" cy="4123991"/>
          </a:xfrm>
        </p:spPr>
        <p:txBody>
          <a:bodyPr>
            <a:normAutofit/>
          </a:bodyPr>
          <a:lstStyle/>
          <a:p>
            <a:pPr lvl="0"/>
            <a:r>
              <a:rPr lang="da-DK" sz="3200" b="1" smtClean="0"/>
              <a:t>Third normal form (3NF)</a:t>
            </a:r>
            <a:r>
              <a:rPr lang="da-DK" sz="3200" smtClean="0"/>
              <a:t>: </a:t>
            </a:r>
          </a:p>
          <a:p>
            <a:pPr lvl="1"/>
            <a:r>
              <a:rPr lang="da-DK" sz="2800" smtClean="0"/>
              <a:t>Table is already in </a:t>
            </a:r>
            <a:r>
              <a:rPr lang="da-DK" sz="2800" b="1" smtClean="0"/>
              <a:t>1NF </a:t>
            </a:r>
            <a:r>
              <a:rPr lang="da-DK" sz="2800" smtClean="0"/>
              <a:t>and</a:t>
            </a:r>
            <a:r>
              <a:rPr lang="da-DK" sz="2800" b="1" smtClean="0"/>
              <a:t> 2NF</a:t>
            </a:r>
          </a:p>
          <a:p>
            <a:pPr lvl="1"/>
            <a:r>
              <a:rPr lang="da-DK" sz="2800" smtClean="0"/>
              <a:t>A value in a non-primary-key column must </a:t>
            </a:r>
            <a:r>
              <a:rPr lang="da-DK" sz="2800" u="sng" smtClean="0"/>
              <a:t>not</a:t>
            </a:r>
            <a:r>
              <a:rPr lang="da-DK" sz="2800" smtClean="0"/>
              <a:t> depend on </a:t>
            </a:r>
            <a:r>
              <a:rPr lang="da-DK" sz="2800" u="sng" smtClean="0"/>
              <a:t>any</a:t>
            </a:r>
            <a:r>
              <a:rPr lang="da-DK" sz="2800" smtClean="0"/>
              <a:t> value in another non-primary-key column</a:t>
            </a:r>
            <a:endParaRPr lang="da-DK" sz="2800" smtClean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531841"/>
              </p:ext>
            </p:extLst>
          </p:nvPr>
        </p:nvGraphicFramePr>
        <p:xfrm>
          <a:off x="838200" y="4327760"/>
          <a:ext cx="5228818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84684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2376018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68116">
                  <a:extLst>
                    <a:ext uri="{9D8B030D-6E8A-4147-A177-3AD203B41FA5}">
                      <a16:colId xmlns:a16="http://schemas.microsoft.com/office/drawing/2014/main" val="2917408715"/>
                    </a:ext>
                  </a:extLst>
                </a:gridCol>
              </a:tblGrid>
              <a:tr h="173984">
                <a:tc gridSpan="3">
                  <a:txBody>
                    <a:bodyPr/>
                    <a:lstStyle/>
                    <a:p>
                      <a:pPr algn="l"/>
                      <a:r>
                        <a:rPr lang="da-DK" sz="1800" smtClean="0"/>
                        <a:t>Restaurant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251332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restaurant_id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address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zip_code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Hovedvejen 224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4000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Algade 67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4000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Tempovej 18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2750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847885"/>
              </p:ext>
            </p:extLst>
          </p:nvPr>
        </p:nvGraphicFramePr>
        <p:xfrm>
          <a:off x="8193506" y="4486576"/>
          <a:ext cx="2404529" cy="1463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40201">
                  <a:extLst>
                    <a:ext uri="{9D8B030D-6E8A-4147-A177-3AD203B41FA5}">
                      <a16:colId xmlns:a16="http://schemas.microsoft.com/office/drawing/2014/main" val="2917408715"/>
                    </a:ext>
                  </a:extLst>
                </a:gridCol>
                <a:gridCol w="1164328">
                  <a:extLst>
                    <a:ext uri="{9D8B030D-6E8A-4147-A177-3AD203B41FA5}">
                      <a16:colId xmlns:a16="http://schemas.microsoft.com/office/drawing/2014/main" val="2869028733"/>
                    </a:ext>
                  </a:extLst>
                </a:gridCol>
              </a:tblGrid>
              <a:tr h="173984">
                <a:tc gridSpan="2">
                  <a:txBody>
                    <a:bodyPr/>
                    <a:lstStyle/>
                    <a:p>
                      <a:pPr algn="l"/>
                      <a:r>
                        <a:rPr lang="da-DK" sz="1800" smtClean="0"/>
                        <a:t>ZipCity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275566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zip_code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city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4000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Roskilde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2750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Ballerup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pic>
        <p:nvPicPr>
          <p:cNvPr id="9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632" y="476809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651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 smtClean="0"/>
              <a:t>Normalisation – Summary 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726904" cy="4123991"/>
          </a:xfrm>
        </p:spPr>
        <p:txBody>
          <a:bodyPr>
            <a:normAutofit/>
          </a:bodyPr>
          <a:lstStyle/>
          <a:p>
            <a:pPr lvl="0"/>
            <a:r>
              <a:rPr lang="da-DK" sz="3200" b="1" smtClean="0"/>
              <a:t>1NF</a:t>
            </a:r>
            <a:r>
              <a:rPr lang="da-DK" sz="3200" smtClean="0"/>
              <a:t>: All values must be single-value</a:t>
            </a:r>
          </a:p>
          <a:p>
            <a:pPr lvl="0"/>
            <a:r>
              <a:rPr lang="da-DK" sz="3200" b="1" smtClean="0"/>
              <a:t>2NF + 3NF</a:t>
            </a:r>
            <a:r>
              <a:rPr lang="da-DK" sz="3200" smtClean="0"/>
              <a:t>: A value in a non-primary-key column must depend on </a:t>
            </a:r>
            <a:r>
              <a:rPr lang="da-DK" sz="3200" u="sng" smtClean="0"/>
              <a:t>all</a:t>
            </a:r>
            <a:r>
              <a:rPr lang="da-DK" sz="3200" smtClean="0"/>
              <a:t> values in the primary-key columns, and </a:t>
            </a:r>
            <a:r>
              <a:rPr lang="da-DK" sz="3200" u="sng" smtClean="0"/>
              <a:t>only</a:t>
            </a:r>
            <a:r>
              <a:rPr lang="da-DK" sz="3200" smtClean="0"/>
              <a:t> those values</a:t>
            </a:r>
          </a:p>
          <a:p>
            <a:pPr lvl="0"/>
            <a:r>
              <a:rPr lang="da-DK" sz="3200" b="1" smtClean="0"/>
              <a:t>Pro tip</a:t>
            </a:r>
            <a:r>
              <a:rPr lang="da-DK" sz="3200" smtClean="0"/>
              <a:t>: Use single-column primary keys</a:t>
            </a:r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339694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 smtClean="0"/>
              <a:t>Normalisation – Why?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642683" cy="4351338"/>
          </a:xfrm>
        </p:spPr>
        <p:txBody>
          <a:bodyPr/>
          <a:lstStyle/>
          <a:p>
            <a:pPr lvl="0"/>
            <a:r>
              <a:rPr lang="da-DK" sz="3200" smtClean="0"/>
              <a:t>Very important that data remains </a:t>
            </a:r>
            <a:r>
              <a:rPr lang="da-DK" sz="3200" b="1" smtClean="0"/>
              <a:t>consistent</a:t>
            </a:r>
          </a:p>
          <a:p>
            <a:pPr lvl="0"/>
            <a:r>
              <a:rPr lang="da-DK" sz="3200" smtClean="0"/>
              <a:t>Try to minimise data </a:t>
            </a:r>
            <a:r>
              <a:rPr lang="da-DK" sz="3200" b="1" smtClean="0"/>
              <a:t>redundancy</a:t>
            </a:r>
            <a:r>
              <a:rPr lang="da-DK" sz="3200" smtClean="0"/>
              <a:t> (the DRY principle yet again…)</a:t>
            </a:r>
          </a:p>
          <a:p>
            <a:pPr lvl="0"/>
            <a:r>
              <a:rPr lang="da-DK" sz="3200" smtClean="0"/>
              <a:t>Classic problem: data is represented more than once; what happens in case data is only partially updated?</a:t>
            </a:r>
          </a:p>
          <a:p>
            <a:pPr lvl="0"/>
            <a:r>
              <a:rPr lang="da-DK" sz="3200" smtClean="0"/>
              <a:t>Such problems are generally named </a:t>
            </a:r>
            <a:r>
              <a:rPr lang="da-DK" sz="3200" b="1" smtClean="0"/>
              <a:t>update anomalies</a:t>
            </a:r>
            <a:endParaRPr lang="da-DK" sz="3200" b="1" smtClean="0"/>
          </a:p>
        </p:txBody>
      </p:sp>
    </p:spTree>
    <p:extLst>
      <p:ext uri="{BB962C8B-B14F-4D97-AF65-F5344CB8AC3E}">
        <p14:creationId xmlns:p14="http://schemas.microsoft.com/office/powerpoint/2010/main" val="351157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04624"/>
              </p:ext>
            </p:extLst>
          </p:nvPr>
        </p:nvGraphicFramePr>
        <p:xfrm>
          <a:off x="914398" y="719668"/>
          <a:ext cx="9727532" cy="378512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37086">
                  <a:extLst>
                    <a:ext uri="{9D8B030D-6E8A-4147-A177-3AD203B41FA5}">
                      <a16:colId xmlns:a16="http://schemas.microsoft.com/office/drawing/2014/main" val="3085488204"/>
                    </a:ext>
                  </a:extLst>
                </a:gridCol>
                <a:gridCol w="209349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62626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393432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410104">
                <a:tc gridSpan="4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Employee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422992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employee_id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name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branch_id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branch_address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algn="ctr"/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John Hansen</a:t>
                      </a:r>
                      <a:endParaRPr lang="da-DK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Solvej 23, 4000 Roskilde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Mira Holm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Allegade 43, 2000 Frederiskberg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Alex Svensson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Solvej 23, 4000 Roskilde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Steven Risch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Allegade 43, 2000 Frederiskberg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Joanne Høegh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Bygaden 11, 2750 Ballerup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Hannah Lind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Bygaden 11, 2750 Ballerup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Susanne Larsen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Solvej 23, 4000 Roskilde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57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722765"/>
              </p:ext>
            </p:extLst>
          </p:nvPr>
        </p:nvGraphicFramePr>
        <p:xfrm>
          <a:off x="914398" y="719668"/>
          <a:ext cx="9727532" cy="378512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37086">
                  <a:extLst>
                    <a:ext uri="{9D8B030D-6E8A-4147-A177-3AD203B41FA5}">
                      <a16:colId xmlns:a16="http://schemas.microsoft.com/office/drawing/2014/main" val="3085488204"/>
                    </a:ext>
                  </a:extLst>
                </a:gridCol>
                <a:gridCol w="209349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62626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393432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410104">
                <a:tc gridSpan="4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Employee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422992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employee_id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name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branch_id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branch_address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algn="ctr"/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John Hansen</a:t>
                      </a:r>
                      <a:endParaRPr lang="da-DK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Solvej 23, 4000 Roskilde</a:t>
                      </a:r>
                      <a:endParaRPr lang="da-DK" sz="1800" b="1" kern="120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Mira Holm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Allegade 43, 2000 Frederiskberg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Alex Svensson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Solvej 23, 4000 Roskilde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Steven Risch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Allegade 43, 2000 Frederiskberg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Joanne Høegh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Bygaden 11, 2750 Ballerup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Hannah Lind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Bygaden 11, 2750 Ballerup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Susanne Larsen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Solvej 23, 4000 Roskilde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581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 smtClean="0"/>
              <a:t>Normalisation – minimise data redundancy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642683" cy="4351338"/>
          </a:xfrm>
        </p:spPr>
        <p:txBody>
          <a:bodyPr/>
          <a:lstStyle/>
          <a:p>
            <a:pPr lvl="0"/>
            <a:r>
              <a:rPr lang="da-DK" sz="3200" smtClean="0"/>
              <a:t>Minimising data redundancy results in</a:t>
            </a:r>
          </a:p>
          <a:p>
            <a:pPr lvl="1"/>
            <a:r>
              <a:rPr lang="da-DK" sz="2800" smtClean="0"/>
              <a:t>Less risk of update anomalies</a:t>
            </a:r>
          </a:p>
          <a:p>
            <a:pPr lvl="1"/>
            <a:r>
              <a:rPr lang="da-DK" sz="2800" smtClean="0"/>
              <a:t>Smaller physical database</a:t>
            </a:r>
          </a:p>
          <a:p>
            <a:r>
              <a:rPr lang="da-DK" sz="3200" smtClean="0"/>
              <a:t>The so-called </a:t>
            </a:r>
            <a:r>
              <a:rPr lang="da-DK" sz="3200" b="1" smtClean="0"/>
              <a:t>normal forms</a:t>
            </a:r>
            <a:r>
              <a:rPr lang="da-DK" sz="3200" smtClean="0"/>
              <a:t> are rules for table design which minimise data redundancy</a:t>
            </a:r>
          </a:p>
          <a:p>
            <a:r>
              <a:rPr lang="da-DK" sz="3200" smtClean="0"/>
              <a:t>To </a:t>
            </a:r>
            <a:r>
              <a:rPr lang="da-DK" sz="3200" b="1" smtClean="0"/>
              <a:t>normalise </a:t>
            </a:r>
            <a:r>
              <a:rPr lang="da-DK" sz="3200" smtClean="0"/>
              <a:t>a database is thus the process of ensuring that all tables obey the rules from the normal forms</a:t>
            </a:r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37081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415621"/>
            <a:ext cx="11578138" cy="3964499"/>
          </a:xfrm>
          <a:prstGeom prst="rect">
            <a:avLst/>
          </a:prstGeom>
        </p:spPr>
      </p:pic>
      <p:sp>
        <p:nvSpPr>
          <p:cNvPr id="5" name="Afrundet rektangel 4"/>
          <p:cNvSpPr/>
          <p:nvPr/>
        </p:nvSpPr>
        <p:spPr>
          <a:xfrm>
            <a:off x="6930189" y="1401679"/>
            <a:ext cx="1425743" cy="60759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4578016" y="1319463"/>
            <a:ext cx="3844090" cy="2085474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670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 smtClean="0"/>
              <a:t>Normalisation – 1NF 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4491788" cy="1970842"/>
          </a:xfrm>
        </p:spPr>
        <p:txBody>
          <a:bodyPr>
            <a:normAutofit/>
          </a:bodyPr>
          <a:lstStyle/>
          <a:p>
            <a:pPr lvl="0"/>
            <a:r>
              <a:rPr lang="da-DK" sz="3200" b="1" smtClean="0"/>
              <a:t>First normal form (1NF)</a:t>
            </a:r>
            <a:r>
              <a:rPr lang="da-DK" sz="3200" smtClean="0"/>
              <a:t>: All values in a row are </a:t>
            </a:r>
            <a:r>
              <a:rPr lang="da-DK" sz="3200" u="sng" smtClean="0"/>
              <a:t>single</a:t>
            </a:r>
            <a:r>
              <a:rPr lang="da-DK" sz="3200" smtClean="0"/>
              <a:t> values</a:t>
            </a:r>
            <a:endParaRPr lang="da-DK" sz="3200" smtClean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005580"/>
              </p:ext>
            </p:extLst>
          </p:nvPr>
        </p:nvGraphicFramePr>
        <p:xfrm>
          <a:off x="938461" y="3932100"/>
          <a:ext cx="8740944" cy="21447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7639">
                  <a:extLst>
                    <a:ext uri="{9D8B030D-6E8A-4147-A177-3AD203B41FA5}">
                      <a16:colId xmlns:a16="http://schemas.microsoft.com/office/drawing/2014/main" val="3085488204"/>
                    </a:ext>
                  </a:extLst>
                </a:gridCol>
                <a:gridCol w="1732547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4860758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</a:tblGrid>
              <a:tr h="410104">
                <a:tc gridSpan="3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Employee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505936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employee_id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name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phones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algn="ctr"/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John Hansen</a:t>
                      </a:r>
                      <a:endParaRPr lang="da-DK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55431209,</a:t>
                      </a:r>
                      <a:r>
                        <a:rPr lang="da-DK" sz="18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21345501, 33201332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Mira Holm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56712341, 22009836, 21213450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Alex Svensson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44651212,</a:t>
                      </a:r>
                      <a:r>
                        <a:rPr lang="da-DK" sz="18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56442021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</a:tbl>
          </a:graphicData>
        </a:graphic>
      </p:graphicFrame>
      <p:sp>
        <p:nvSpPr>
          <p:cNvPr id="5" name="Forbudstavle 4"/>
          <p:cNvSpPr/>
          <p:nvPr/>
        </p:nvSpPr>
        <p:spPr>
          <a:xfrm>
            <a:off x="9229405" y="4897356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32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 smtClean="0"/>
              <a:t>Normalisation – 1NF 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726904" cy="4123991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We usually achieve </a:t>
            </a:r>
            <a:r>
              <a:rPr lang="da-DK" sz="3200" b="1"/>
              <a:t>1</a:t>
            </a:r>
            <a:r>
              <a:rPr lang="da-DK" sz="3200" b="1" smtClean="0"/>
              <a:t>NF</a:t>
            </a:r>
            <a:r>
              <a:rPr lang="da-DK" sz="3200" smtClean="0"/>
              <a:t> by creating a new table, containing a single-value column corresponding to the found multi-value column</a:t>
            </a:r>
          </a:p>
          <a:p>
            <a:pPr lvl="0"/>
            <a:r>
              <a:rPr lang="da-DK" sz="3200" smtClean="0"/>
              <a:t>In the new table, the primary key becomes the primary key from the original table </a:t>
            </a:r>
            <a:r>
              <a:rPr lang="da-DK" sz="3200" b="1" smtClean="0"/>
              <a:t>plus</a:t>
            </a:r>
            <a:r>
              <a:rPr lang="da-DK" sz="3200" smtClean="0"/>
              <a:t> the new single-value column </a:t>
            </a:r>
          </a:p>
          <a:p>
            <a:pPr lvl="0"/>
            <a:r>
              <a:rPr lang="da-DK" sz="3200" smtClean="0"/>
              <a:t>The multi-value column is then removed from the original table</a:t>
            </a:r>
          </a:p>
        </p:txBody>
      </p:sp>
    </p:spTree>
    <p:extLst>
      <p:ext uri="{BB962C8B-B14F-4D97-AF65-F5344CB8AC3E}">
        <p14:creationId xmlns:p14="http://schemas.microsoft.com/office/powerpoint/2010/main" val="72625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 smtClean="0"/>
              <a:t>Normalisation – 1NF 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4618120" cy="1856038"/>
          </a:xfrm>
        </p:spPr>
        <p:txBody>
          <a:bodyPr>
            <a:normAutofit/>
          </a:bodyPr>
          <a:lstStyle/>
          <a:p>
            <a:pPr lvl="0"/>
            <a:r>
              <a:rPr lang="da-DK" sz="3200" b="1" smtClean="0"/>
              <a:t>First normal form (1NF)</a:t>
            </a:r>
            <a:r>
              <a:rPr lang="da-DK" sz="3200" smtClean="0"/>
              <a:t>: All values in a row are </a:t>
            </a:r>
            <a:r>
              <a:rPr lang="da-DK" sz="3200" u="sng" smtClean="0"/>
              <a:t>single</a:t>
            </a:r>
            <a:r>
              <a:rPr lang="da-DK" sz="3200" smtClean="0"/>
              <a:t> values</a:t>
            </a:r>
            <a:endParaRPr lang="da-DK" sz="3200" smtClean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606162"/>
              </p:ext>
            </p:extLst>
          </p:nvPr>
        </p:nvGraphicFramePr>
        <p:xfrm>
          <a:off x="938461" y="3932100"/>
          <a:ext cx="3820028" cy="21447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14342">
                  <a:extLst>
                    <a:ext uri="{9D8B030D-6E8A-4147-A177-3AD203B41FA5}">
                      <a16:colId xmlns:a16="http://schemas.microsoft.com/office/drawing/2014/main" val="3085488204"/>
                    </a:ext>
                  </a:extLst>
                </a:gridCol>
                <a:gridCol w="1705686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</a:tblGrid>
              <a:tr h="410104">
                <a:tc gridSpan="2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Employee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408472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employee_id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name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algn="ctr"/>
                      <a:r>
                        <a:rPr lang="da-DK" sz="1800" kern="1200" smtClean="0"/>
                        <a:t>1</a:t>
                      </a:r>
                      <a:endParaRPr lang="da-DK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kern="1200" smtClean="0"/>
                        <a:t>John Hansen</a:t>
                      </a:r>
                      <a:endParaRPr lang="da-DK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/>
                        <a:t>2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/>
                        <a:t>Mira Holm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/>
                        <a:t>3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/>
                        <a:t>Alex Svensson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745893"/>
              </p:ext>
            </p:extLst>
          </p:nvPr>
        </p:nvGraphicFramePr>
        <p:xfrm>
          <a:off x="6310563" y="2240460"/>
          <a:ext cx="3976437" cy="38404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32089">
                  <a:extLst>
                    <a:ext uri="{9D8B030D-6E8A-4147-A177-3AD203B41FA5}">
                      <a16:colId xmlns:a16="http://schemas.microsoft.com/office/drawing/2014/main" val="3085488204"/>
                    </a:ext>
                  </a:extLst>
                </a:gridCol>
                <a:gridCol w="2044348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</a:tblGrid>
              <a:tr h="358420">
                <a:tc gridSpan="2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EmployeePhone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00544"/>
                  </a:ext>
                </a:extLst>
              </a:tr>
              <a:tr h="358420"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employee_id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phone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164615">
                <a:tc>
                  <a:txBody>
                    <a:bodyPr/>
                    <a:lstStyle/>
                    <a:p>
                      <a:pPr algn="ctr"/>
                      <a:r>
                        <a:rPr lang="da-DK" sz="1800" kern="1200" smtClean="0"/>
                        <a:t>1</a:t>
                      </a:r>
                      <a:endParaRPr lang="da-DK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/>
                        <a:t>55431209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1646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baseline="0" smtClean="0"/>
                        <a:t>21345501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1646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baseline="0" smtClean="0"/>
                        <a:t>33201332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19212"/>
                  </a:ext>
                </a:extLst>
              </a:tr>
              <a:tr h="1646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/>
                        <a:t>56712341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289516"/>
                  </a:ext>
                </a:extLst>
              </a:tr>
              <a:tr h="1646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/>
                        <a:t>22009836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455608"/>
                  </a:ext>
                </a:extLst>
              </a:tr>
              <a:tr h="1646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/>
                        <a:t>21213450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1646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/>
                        <a:t>44651212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572213"/>
                  </a:ext>
                </a:extLst>
              </a:tr>
              <a:tr h="1646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baseline="0" smtClean="0"/>
                        <a:t>56442021</a:t>
                      </a:r>
                      <a:endParaRPr lang="da-DK" sz="180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615385"/>
                  </a:ext>
                </a:extLst>
              </a:tr>
            </a:tbl>
          </a:graphicData>
        </a:graphic>
      </p:graphicFrame>
      <p:pic>
        <p:nvPicPr>
          <p:cNvPr id="7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526" y="432585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842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746</Words>
  <Application>Microsoft Office PowerPoint</Application>
  <PresentationFormat>Widescreen</PresentationFormat>
  <Paragraphs>232</Paragraphs>
  <Slides>16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Office-tema</vt:lpstr>
      <vt:lpstr>Databases  Normalisation</vt:lpstr>
      <vt:lpstr>Normalisation – Why?</vt:lpstr>
      <vt:lpstr>PowerPoint-præsentation</vt:lpstr>
      <vt:lpstr>PowerPoint-præsentation</vt:lpstr>
      <vt:lpstr>Normalisation – minimise data redundancy</vt:lpstr>
      <vt:lpstr>PowerPoint-præsentation</vt:lpstr>
      <vt:lpstr>Normalisation – 1NF </vt:lpstr>
      <vt:lpstr>Normalisation – 1NF </vt:lpstr>
      <vt:lpstr>Normalisation – 1NF </vt:lpstr>
      <vt:lpstr>Normalisation – 2NF </vt:lpstr>
      <vt:lpstr>Normalisation – 2NF </vt:lpstr>
      <vt:lpstr>Normalisation – 2NF </vt:lpstr>
      <vt:lpstr>Normalisation – 3NF </vt:lpstr>
      <vt:lpstr>Normalisation – 3NF </vt:lpstr>
      <vt:lpstr>Normalisation – 3NF </vt:lpstr>
      <vt:lpstr>Normalisation – Summary 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130</cp:revision>
  <dcterms:created xsi:type="dcterms:W3CDTF">2017-09-05T14:00:27Z</dcterms:created>
  <dcterms:modified xsi:type="dcterms:W3CDTF">2018-09-10T14:28:38Z</dcterms:modified>
</cp:coreProperties>
</file>