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2" r:id="rId3"/>
    <p:sldId id="564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(multi-table)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 smtClean="0"/>
              <a:t>Query will work even if Marc Duret changes nationality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 smtClean="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 smtClean="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 smtClean="0"/>
              <a:t>When defining multi-table queries, we may need to refer to tables that have columns with identical names</a:t>
            </a:r>
          </a:p>
          <a:p>
            <a:pPr lvl="0"/>
            <a:r>
              <a:rPr lang="da-DK" sz="3200" smtClean="0"/>
              <a:t>Column names can be </a:t>
            </a:r>
            <a:r>
              <a:rPr lang="da-DK" sz="3200" u="sng" smtClean="0"/>
              <a:t>qualified</a:t>
            </a:r>
            <a:r>
              <a:rPr lang="da-DK" sz="3200" smtClean="0"/>
              <a:t> with the table name</a:t>
            </a:r>
          </a:p>
          <a:p>
            <a:pPr lvl="0"/>
            <a:r>
              <a:rPr lang="da-DK" sz="3200" smtClean="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=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 smtClean="0"/>
              <a:t>A subquery may return more than one row!</a:t>
            </a:r>
          </a:p>
          <a:p>
            <a:pPr lvl="0"/>
            <a:r>
              <a:rPr lang="da-DK" sz="3200" smtClean="0"/>
              <a:t>We can then use a </a:t>
            </a:r>
            <a:r>
              <a:rPr lang="da-DK" sz="3200" u="sng" smtClean="0"/>
              <a:t>set membership</a:t>
            </a:r>
            <a:r>
              <a:rPr lang="da-DK" sz="3200" smtClean="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oscars_won &gt; 0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 smtClean="0"/>
              <a:t> (	</a:t>
            </a: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	</a:t>
            </a: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</a:t>
            </a:r>
            <a:r>
              <a:rPr lang="da-DK" sz="3200" b="1"/>
              <a:t>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oscars_won &gt; </a:t>
            </a:r>
            <a:r>
              <a:rPr lang="da-DK" sz="3200" b="1" smtClean="0"/>
              <a:t>0 )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 smtClean="0"/>
              <a:t>Another approach to multi-table queries is to </a:t>
            </a:r>
            <a:r>
              <a:rPr lang="da-DK" sz="3200" b="1" smtClean="0"/>
              <a:t>join</a:t>
            </a:r>
            <a:r>
              <a:rPr lang="da-DK" sz="3200" smtClean="0"/>
              <a:t> tables</a:t>
            </a:r>
          </a:p>
          <a:p>
            <a:pPr lvl="0"/>
            <a:r>
              <a:rPr lang="da-DK" sz="3200" smtClean="0"/>
              <a:t>Joining two (or more) tables is done by </a:t>
            </a:r>
          </a:p>
          <a:p>
            <a:pPr lvl="1"/>
            <a:r>
              <a:rPr lang="da-DK" sz="2800" smtClean="0"/>
              <a:t>Creating a ”supertable” containing all </a:t>
            </a:r>
            <a:r>
              <a:rPr lang="da-DK" sz="2800" u="sng" smtClean="0"/>
              <a:t>columns</a:t>
            </a:r>
            <a:r>
              <a:rPr lang="da-DK" sz="2800" smtClean="0"/>
              <a:t> from the tables involved in the join</a:t>
            </a:r>
          </a:p>
          <a:p>
            <a:pPr lvl="1"/>
            <a:r>
              <a:rPr lang="da-DK" sz="2800" smtClean="0"/>
              <a:t>Inserting all possible combinations of </a:t>
            </a:r>
            <a:r>
              <a:rPr lang="da-DK" sz="2800" u="sng" smtClean="0"/>
              <a:t>rows</a:t>
            </a:r>
            <a:r>
              <a:rPr lang="da-DK" sz="2800" smtClean="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4917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JOIN</a:t>
            </a:r>
            <a:endParaRPr lang="da-DK" sz="4800" b="1"/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 smtClean="0"/>
              <a:t>=</a:t>
            </a:r>
            <a:endParaRPr lang="da-DK" sz="4800" b="1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03186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ColA3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ColB1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smtClean="0"/>
                        <a:t>ColB2</a:t>
                      </a:r>
                      <a:endParaRPr lang="da-DK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 smtClean="0"/>
              <a:t>In general: Given two tables A and B, where</a:t>
            </a:r>
          </a:p>
          <a:p>
            <a:pPr lvl="1"/>
            <a:r>
              <a:rPr lang="da-DK" sz="2800" smtClean="0"/>
              <a:t>Table </a:t>
            </a:r>
            <a:r>
              <a:rPr lang="da-DK" sz="2800" b="1" i="1" smtClean="0"/>
              <a:t>A</a:t>
            </a:r>
            <a:r>
              <a:rPr lang="da-DK" sz="2800" smtClean="0"/>
              <a:t> contains </a:t>
            </a:r>
            <a:r>
              <a:rPr lang="da-DK" sz="2800" b="1" i="1" smtClean="0"/>
              <a:t>AC</a:t>
            </a:r>
            <a:r>
              <a:rPr lang="da-DK" sz="2800" smtClean="0"/>
              <a:t> columns and </a:t>
            </a:r>
            <a:r>
              <a:rPr lang="da-DK" sz="2800" b="1" i="1" smtClean="0"/>
              <a:t>AR</a:t>
            </a:r>
            <a:r>
              <a:rPr lang="da-DK" sz="2800" smtClean="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 smtClean="0"/>
              <a:t>B</a:t>
            </a:r>
            <a:r>
              <a:rPr lang="da-DK" sz="2800" smtClean="0"/>
              <a:t> </a:t>
            </a:r>
            <a:r>
              <a:rPr lang="da-DK" sz="2800"/>
              <a:t>contains </a:t>
            </a:r>
            <a:r>
              <a:rPr lang="da-DK" sz="2800" b="1" i="1" smtClean="0"/>
              <a:t>BC</a:t>
            </a:r>
            <a:r>
              <a:rPr lang="da-DK" sz="2800" smtClean="0"/>
              <a:t> </a:t>
            </a:r>
            <a:r>
              <a:rPr lang="da-DK" sz="2800"/>
              <a:t>columns and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r>
              <a:rPr lang="da-DK" sz="3200" smtClean="0"/>
              <a:t>Joining tables </a:t>
            </a:r>
            <a:r>
              <a:rPr lang="da-DK" sz="3200" b="1" i="1" smtClean="0"/>
              <a:t>A</a:t>
            </a:r>
            <a:r>
              <a:rPr lang="da-DK" sz="3200" smtClean="0"/>
              <a:t> and </a:t>
            </a:r>
            <a:r>
              <a:rPr lang="da-DK" sz="3200" b="1" i="1" smtClean="0"/>
              <a:t>B</a:t>
            </a:r>
            <a:r>
              <a:rPr lang="da-DK" sz="3200" smtClean="0"/>
              <a:t> will then produce a ”supertable” with</a:t>
            </a:r>
          </a:p>
          <a:p>
            <a:pPr lvl="1"/>
            <a:r>
              <a:rPr lang="da-DK" sz="2800" b="1" i="1" smtClean="0"/>
              <a:t>AC</a:t>
            </a:r>
            <a:r>
              <a:rPr lang="da-DK" sz="2800" smtClean="0"/>
              <a:t> + </a:t>
            </a:r>
            <a:r>
              <a:rPr lang="da-DK" sz="2800" b="1" i="1" smtClean="0"/>
              <a:t>BC</a:t>
            </a:r>
            <a:r>
              <a:rPr lang="da-DK" sz="2800" smtClean="0"/>
              <a:t> columns</a:t>
            </a:r>
          </a:p>
          <a:p>
            <a:pPr lvl="1"/>
            <a:r>
              <a:rPr lang="da-DK" sz="2800" b="1" i="1" smtClean="0"/>
              <a:t>AR</a:t>
            </a:r>
            <a:r>
              <a:rPr lang="da-DK" sz="2800" smtClean="0"/>
              <a:t> x </a:t>
            </a:r>
            <a:r>
              <a:rPr lang="da-DK" sz="2800" b="1" i="1" smtClean="0"/>
              <a:t>BR</a:t>
            </a:r>
            <a:r>
              <a:rPr lang="da-DK" sz="2800" smtClean="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4065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86583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ColA3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ColB1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 smtClean="0"/>
                        <a:t>ColB2</a:t>
                      </a:r>
                      <a:endParaRPr lang="da-DK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JOIN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=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 smtClean="0"/>
              <a:t>The syntax for joining tables is in itself quite simple…</a:t>
            </a:r>
          </a:p>
          <a:p>
            <a:pPr lvl="0"/>
            <a:r>
              <a:rPr lang="da-DK" sz="3200" smtClean="0"/>
              <a:t>…but is it </a:t>
            </a:r>
            <a:r>
              <a:rPr lang="da-DK" sz="3200" u="sng" smtClean="0"/>
              <a:t>useful</a:t>
            </a:r>
            <a:r>
              <a:rPr lang="da-DK" sz="3200" smtClean="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need to require that certain column values from the tables are equal</a:t>
            </a:r>
          </a:p>
          <a:p>
            <a:pPr lvl="0"/>
            <a:r>
              <a:rPr lang="da-DK" sz="3200" smtClean="0"/>
              <a:t>This is often columns that act as primary/foreign keys</a:t>
            </a:r>
          </a:p>
          <a:p>
            <a:pPr lvl="0"/>
            <a:r>
              <a:rPr lang="da-DK" sz="3200" smtClean="0"/>
              <a:t>No such columns for </a:t>
            </a:r>
            <a:r>
              <a:rPr lang="da-DK" sz="3200" b="1" smtClean="0"/>
              <a:t>Movie</a:t>
            </a:r>
            <a:r>
              <a:rPr lang="da-DK" sz="3200" smtClean="0"/>
              <a:t> and </a:t>
            </a:r>
            <a:r>
              <a:rPr lang="da-DK" sz="3200" b="1" smtClean="0"/>
              <a:t>Actor</a:t>
            </a:r>
            <a:r>
              <a:rPr lang="da-DK" sz="3200" smtClean="0"/>
              <a:t> tables, since relation is expressed through rows in the </a:t>
            </a:r>
            <a:r>
              <a:rPr lang="da-DK" sz="3200" b="1" smtClean="0"/>
              <a:t>Casting</a:t>
            </a:r>
            <a:r>
              <a:rPr lang="da-DK" sz="3200" smtClean="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movie_id</a:t>
            </a:r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movie_id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76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For each movie, find the title of the movie, and the names of the actors in the movie</a:t>
            </a:r>
          </a:p>
          <a:p>
            <a:pPr lvl="0"/>
            <a:r>
              <a:rPr lang="da-DK" sz="3200" smtClean="0"/>
              <a:t>This information is already in the </a:t>
            </a:r>
            <a:r>
              <a:rPr lang="da-DK" sz="3200" b="1" smtClean="0"/>
              <a:t>Casting</a:t>
            </a:r>
            <a:r>
              <a:rPr lang="da-DK" sz="3200" smtClean="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First attempt; we join all three tables unconditionally, and select all columns</a:t>
            </a:r>
          </a:p>
          <a:p>
            <a:pPr lvl="0"/>
            <a:r>
              <a:rPr lang="da-DK" sz="3200" smtClean="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 smtClean="0"/>
              <a:t>Second attempt; only select the relevant columns</a:t>
            </a:r>
          </a:p>
          <a:p>
            <a:pPr lvl="0"/>
            <a:r>
              <a:rPr lang="da-DK" sz="3200" smtClean="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 smtClean="0"/>
              <a:t>Third attempt; only select the rows where the relevant key values are equal</a:t>
            </a:r>
          </a:p>
          <a:p>
            <a:pPr lvl="0"/>
            <a:r>
              <a:rPr lang="da-DK" sz="3200" smtClean="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094071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smtClean="0">
                <a:solidFill>
                  <a:srgbClr val="0070C0"/>
                </a:solidFill>
              </a:rPr>
              <a:t>SELECT</a:t>
            </a:r>
            <a:r>
              <a:rPr lang="da-DK" sz="2400" b="1" smtClean="0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400" b="1" smtClean="0">
                <a:solidFill>
                  <a:srgbClr val="0070C0"/>
                </a:solidFill>
              </a:rPr>
              <a:t>FROM</a:t>
            </a:r>
            <a:r>
              <a:rPr lang="da-DK" sz="2400" b="1" smtClean="0"/>
              <a:t> Movie, Actor, Casting</a:t>
            </a:r>
          </a:p>
          <a:p>
            <a:pPr marL="0" indent="0">
              <a:buNone/>
            </a:pPr>
            <a:r>
              <a:rPr lang="da-DK" sz="2400" b="1">
                <a:solidFill>
                  <a:srgbClr val="0070C0"/>
                </a:solidFill>
              </a:rPr>
              <a:t>WHERE</a:t>
            </a:r>
            <a:r>
              <a:rPr lang="da-DK" sz="2400" b="1" smtClean="0"/>
              <a:t> (Movie.movie_id = Casting.movie_id) </a:t>
            </a:r>
            <a:r>
              <a:rPr lang="da-DK" sz="2400" b="1">
                <a:solidFill>
                  <a:srgbClr val="0070C0"/>
                </a:solidFill>
              </a:rPr>
              <a:t>AND</a:t>
            </a:r>
            <a:r>
              <a:rPr lang="da-DK" sz="2400" b="1"/>
              <a:t> </a:t>
            </a:r>
            <a:r>
              <a:rPr lang="da-DK" sz="2400" b="1" smtClean="0"/>
              <a:t>(Actor.actor_id = Casting.actor_id)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– joining tables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Recurring ”pattern” for retrieving data across multiple tables</a:t>
            </a:r>
          </a:p>
          <a:p>
            <a:pPr lvl="1"/>
            <a:r>
              <a:rPr lang="da-DK" sz="2800" b="1" smtClean="0"/>
              <a:t>Relations</a:t>
            </a:r>
            <a:r>
              <a:rPr lang="da-DK" sz="2800" smtClean="0"/>
              <a:t> between tables are represented by </a:t>
            </a:r>
            <a:r>
              <a:rPr lang="da-DK" sz="2800" b="1" smtClean="0"/>
              <a:t>keys</a:t>
            </a:r>
            <a:r>
              <a:rPr lang="da-DK" sz="2800" smtClean="0"/>
              <a:t> (primary/foreign), and perhaps even separate </a:t>
            </a:r>
            <a:r>
              <a:rPr lang="da-DK" sz="2800" b="1" smtClean="0"/>
              <a:t>tables</a:t>
            </a:r>
          </a:p>
          <a:p>
            <a:pPr lvl="1"/>
            <a:r>
              <a:rPr lang="da-DK" sz="2800" b="1" smtClean="0"/>
              <a:t>Actual data </a:t>
            </a:r>
            <a:r>
              <a:rPr lang="da-DK" sz="2800" smtClean="0"/>
              <a:t>is contained in tables representing </a:t>
            </a:r>
            <a:r>
              <a:rPr lang="da-DK" sz="2800" b="1" smtClean="0"/>
              <a:t>entities</a:t>
            </a:r>
          </a:p>
          <a:p>
            <a:pPr lvl="1"/>
            <a:r>
              <a:rPr lang="da-DK" sz="2800" smtClean="0"/>
              <a:t>Obtaining </a:t>
            </a:r>
            <a:r>
              <a:rPr lang="da-DK" sz="2800" b="1" smtClean="0"/>
              <a:t>real data about entities</a:t>
            </a:r>
            <a:r>
              <a:rPr lang="da-DK" sz="2800" smtClean="0"/>
              <a:t> across multiple tables then requires </a:t>
            </a:r>
            <a:r>
              <a:rPr lang="da-DK" sz="2800" b="1" smtClean="0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75710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Actor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name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birth_year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alive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04-06-1911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12-11-1959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30-01-1922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10-10-1949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28-09-1964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02-07-1980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01-08-1966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54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868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Casting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 smtClean="0"/>
              <a:t>We can easily formulate questions which</a:t>
            </a:r>
          </a:p>
          <a:p>
            <a:pPr lvl="1"/>
            <a:r>
              <a:rPr lang="da-DK" sz="2800" smtClean="0"/>
              <a:t>Should be possible to answer with the given data</a:t>
            </a:r>
          </a:p>
          <a:p>
            <a:pPr lvl="1"/>
            <a:r>
              <a:rPr lang="da-DK" sz="2800" smtClean="0"/>
              <a:t>Cannot be answered by a single-table query</a:t>
            </a:r>
          </a:p>
          <a:p>
            <a:pPr lvl="0"/>
            <a:r>
              <a:rPr lang="da-DK" sz="3200" smtClean="0"/>
              <a:t>Example: </a:t>
            </a:r>
            <a:r>
              <a:rPr lang="da-DK" sz="3200" i="1" smtClean="0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‘France’</a:t>
            </a:r>
            <a:endParaRPr lang="da-DK" sz="3200" b="1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name = ‘Marc Duret’</a:t>
            </a:r>
            <a:endParaRPr lang="da-DK" sz="3200" b="1"/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Will return ‘France’</a:t>
            </a:r>
            <a:endParaRPr lang="da-DK" sz="2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‘France’ used as input ”parameter” here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subqueries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 smtClean="0"/>
              <a:t>Previous solution works, but requires us to manually enter one query result into another query</a:t>
            </a:r>
          </a:p>
          <a:p>
            <a:pPr lvl="0"/>
            <a:r>
              <a:rPr lang="da-DK" sz="3200" smtClean="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subquery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 smtClean="0"/>
              <a:t>country</a:t>
            </a:r>
          </a:p>
          <a:p>
            <a:pPr marL="0" indent="0">
              <a:buNone/>
            </a:pPr>
            <a:r>
              <a:rPr lang="da-DK" sz="3200" b="1"/>
              <a:t>	</a:t>
            </a:r>
            <a:r>
              <a:rPr lang="da-DK" sz="3200" b="1" smtClean="0"/>
              <a:t>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</a:t>
            </a:r>
            <a:r>
              <a:rPr lang="da-DK" sz="3200" b="1" smtClean="0"/>
              <a:t>’ )</a:t>
            </a:r>
            <a:endParaRPr lang="da-DK" sz="3200" b="1"/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Main query</a:t>
            </a:r>
            <a:endParaRPr lang="da-DK" sz="2800"/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Subquery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928</Words>
  <Application>Microsoft Office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Databases  Queries (multi-table)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2018-09-10T15:32:36Z</dcterms:modified>
</cp:coreProperties>
</file>