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9" r:id="rId3"/>
    <p:sldId id="395" r:id="rId4"/>
    <p:sldId id="396" r:id="rId5"/>
    <p:sldId id="397" r:id="rId6"/>
    <p:sldId id="398" r:id="rId7"/>
    <p:sldId id="399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10" r:id="rId17"/>
    <p:sldId id="411" r:id="rId18"/>
    <p:sldId id="412" r:id="rId19"/>
    <p:sldId id="413" r:id="rId20"/>
    <p:sldId id="414" r:id="rId21"/>
    <p:sldId id="415" r:id="rId22"/>
    <p:sldId id="418" r:id="rId23"/>
    <p:sldId id="416" r:id="rId24"/>
    <p:sldId id="530" r:id="rId25"/>
    <p:sldId id="531" r:id="rId26"/>
    <p:sldId id="532" r:id="rId27"/>
    <p:sldId id="533" r:id="rId28"/>
    <p:sldId id="422" r:id="rId29"/>
    <p:sldId id="425" r:id="rId30"/>
    <p:sldId id="426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439" r:id="rId45"/>
    <p:sldId id="440" r:id="rId46"/>
    <p:sldId id="547" r:id="rId47"/>
    <p:sldId id="548" r:id="rId48"/>
    <p:sldId id="549" r:id="rId49"/>
    <p:sldId id="550" r:id="rId50"/>
    <p:sldId id="551" r:id="rId51"/>
    <p:sldId id="552" r:id="rId52"/>
    <p:sldId id="553" r:id="rId53"/>
    <p:sldId id="554" r:id="rId54"/>
    <p:sldId id="450" r:id="rId55"/>
    <p:sldId id="555" r:id="rId56"/>
    <p:sldId id="452" r:id="rId57"/>
    <p:sldId id="453" r:id="rId58"/>
    <p:sldId id="556" r:id="rId59"/>
    <p:sldId id="454" r:id="rId60"/>
    <p:sldId id="457" r:id="rId61"/>
    <p:sldId id="458" r:id="rId62"/>
    <p:sldId id="557" r:id="rId63"/>
    <p:sldId id="558" r:id="rId64"/>
    <p:sldId id="559" r:id="rId65"/>
    <p:sldId id="464" r:id="rId66"/>
    <p:sldId id="465" r:id="rId67"/>
    <p:sldId id="560" r:id="rId68"/>
    <p:sldId id="561" r:id="rId69"/>
    <p:sldId id="562" r:id="rId70"/>
    <p:sldId id="469" r:id="rId71"/>
    <p:sldId id="563" r:id="rId72"/>
    <p:sldId id="471" r:id="rId73"/>
    <p:sldId id="489" r:id="rId74"/>
    <p:sldId id="492" r:id="rId75"/>
    <p:sldId id="564" r:id="rId76"/>
    <p:sldId id="493" r:id="rId77"/>
    <p:sldId id="494" r:id="rId78"/>
    <p:sldId id="495" r:id="rId79"/>
    <p:sldId id="496" r:id="rId80"/>
    <p:sldId id="497" r:id="rId81"/>
    <p:sldId id="498" r:id="rId82"/>
    <p:sldId id="499" r:id="rId83"/>
    <p:sldId id="500" r:id="rId84"/>
    <p:sldId id="501" r:id="rId85"/>
    <p:sldId id="502" r:id="rId86"/>
    <p:sldId id="503" r:id="rId87"/>
    <p:sldId id="504" r:id="rId88"/>
    <p:sldId id="505" r:id="rId89"/>
    <p:sldId id="506" r:id="rId90"/>
    <p:sldId id="507" r:id="rId91"/>
    <p:sldId id="508" r:id="rId92"/>
    <p:sldId id="509" r:id="rId93"/>
    <p:sldId id="510" r:id="rId94"/>
    <p:sldId id="511" r:id="rId95"/>
    <p:sldId id="512" r:id="rId96"/>
    <p:sldId id="513" r:id="rId97"/>
    <p:sldId id="514" r:id="rId98"/>
    <p:sldId id="515" r:id="rId99"/>
    <p:sldId id="516" r:id="rId100"/>
    <p:sldId id="517" r:id="rId101"/>
    <p:sldId id="518" r:id="rId102"/>
    <p:sldId id="519" r:id="rId103"/>
    <p:sldId id="520" r:id="rId104"/>
    <p:sldId id="521" r:id="rId105"/>
    <p:sldId id="522" r:id="rId106"/>
    <p:sldId id="523" r:id="rId107"/>
    <p:sldId id="524" r:id="rId108"/>
    <p:sldId id="525" r:id="rId109"/>
    <p:sldId id="526" r:id="rId110"/>
    <p:sldId id="527" r:id="rId111"/>
    <p:sldId id="528" r:id="rId112"/>
    <p:sldId id="529" r:id="rId1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>
                <a:solidFill>
                  <a:srgbClr val="FF0000"/>
                </a:solidFill>
              </a:rPr>
              <a:t>S</a:t>
            </a:r>
            <a:r>
              <a:rPr lang="da-DK" smtClean="0"/>
              <a:t>tructured </a:t>
            </a:r>
            <a:r>
              <a:rPr lang="da-DK" smtClean="0">
                <a:solidFill>
                  <a:srgbClr val="FF0000"/>
                </a:solidFill>
              </a:rPr>
              <a:t>Q</a:t>
            </a:r>
            <a:r>
              <a:rPr lang="da-DK" smtClean="0"/>
              <a:t>uery </a:t>
            </a:r>
            <a:r>
              <a:rPr lang="da-DK" smtClean="0">
                <a:solidFill>
                  <a:srgbClr val="FF0000"/>
                </a:solidFill>
              </a:rPr>
              <a:t>L</a:t>
            </a:r>
            <a:r>
              <a:rPr lang="da-DK" smtClean="0"/>
              <a:t>anguage</a:t>
            </a:r>
            <a:br>
              <a:rPr lang="da-DK" smtClean="0"/>
            </a:br>
            <a:r>
              <a:rPr lang="da-DK" smtClean="0"/>
              <a:t>(</a:t>
            </a:r>
            <a:r>
              <a:rPr lang="da-DK" smtClean="0">
                <a:solidFill>
                  <a:srgbClr val="FF0000"/>
                </a:solidFill>
              </a:rPr>
              <a:t>SQL</a:t>
            </a:r>
            <a:r>
              <a:rPr lang="da-DK" smtClean="0"/>
              <a:t>)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QueryResult(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	Name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	Income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income;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8618619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Creation of a new row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INSERT </a:t>
            </a:r>
            <a:r>
              <a:rPr lang="da-DK" sz="3200" b="1">
                <a:solidFill>
                  <a:srgbClr val="0070C0"/>
                </a:solidFill>
              </a:rPr>
              <a:t>INTO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INSERT INTO</a:t>
            </a:r>
            <a:r>
              <a:rPr lang="da-DK" sz="3200" b="1" smtClean="0"/>
              <a:t> 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VALUES</a:t>
            </a:r>
            <a:r>
              <a:rPr lang="da-DK" sz="3200" b="1"/>
              <a:t> (8, </a:t>
            </a:r>
            <a:r>
              <a:rPr lang="da-DK" sz="3200" b="1" smtClean="0"/>
              <a:t>‘Memento</a:t>
            </a:r>
            <a:r>
              <a:rPr lang="da-DK" sz="3200" b="1"/>
              <a:t>’, ‘ </a:t>
            </a:r>
            <a:r>
              <a:rPr lang="da-DK" sz="3200" b="1" smtClean="0"/>
              <a:t>USA</a:t>
            </a:r>
            <a:r>
              <a:rPr lang="da-DK" sz="3200" b="1"/>
              <a:t>’, 2000</a:t>
            </a:r>
            <a:r>
              <a:rPr lang="da-DK" sz="3200" b="1" smtClean="0"/>
              <a:t>, </a:t>
            </a:r>
            <a:r>
              <a:rPr lang="da-DK" sz="3200" b="1"/>
              <a:t>‘ </a:t>
            </a:r>
            <a:r>
              <a:rPr lang="da-DK" sz="3200" b="1" smtClean="0"/>
              <a:t>Thriller</a:t>
            </a:r>
            <a:r>
              <a:rPr lang="da-DK" sz="3200" b="1"/>
              <a:t>’, 0)</a:t>
            </a:r>
          </a:p>
        </p:txBody>
      </p:sp>
    </p:spTree>
    <p:extLst>
      <p:ext uri="{BB962C8B-B14F-4D97-AF65-F5344CB8AC3E}">
        <p14:creationId xmlns:p14="http://schemas.microsoft.com/office/powerpoint/2010/main" val="92669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Note that:</a:t>
            </a:r>
          </a:p>
          <a:p>
            <a:pPr lvl="1"/>
            <a:r>
              <a:rPr lang="en-US" sz="2800"/>
              <a:t>The </a:t>
            </a:r>
            <a:r>
              <a:rPr lang="en-US" sz="2800" smtClean="0"/>
              <a:t>list of values </a:t>
            </a:r>
            <a:r>
              <a:rPr lang="en-US" sz="2800" u="sng" smtClean="0"/>
              <a:t>must</a:t>
            </a:r>
            <a:r>
              <a:rPr lang="en-US" sz="2800" smtClean="0"/>
              <a:t> </a:t>
            </a:r>
            <a:r>
              <a:rPr lang="en-US" sz="2800"/>
              <a:t>match the </a:t>
            </a:r>
            <a:r>
              <a:rPr lang="en-US" sz="2800" smtClean="0"/>
              <a:t>columns for </a:t>
            </a:r>
            <a:r>
              <a:rPr lang="en-US" sz="2800"/>
              <a:t>the table into which the </a:t>
            </a:r>
            <a:r>
              <a:rPr lang="en-US" sz="2800" smtClean="0"/>
              <a:t>row </a:t>
            </a:r>
            <a:r>
              <a:rPr lang="en-US" sz="2800"/>
              <a:t>is inserted</a:t>
            </a:r>
          </a:p>
          <a:p>
            <a:pPr lvl="1"/>
            <a:r>
              <a:rPr lang="en-US" sz="2800"/>
              <a:t>If we try to insert a row</a:t>
            </a:r>
            <a:r>
              <a:rPr lang="en-US" sz="2800" smtClean="0"/>
              <a:t> </a:t>
            </a:r>
            <a:r>
              <a:rPr lang="en-US" sz="2800"/>
              <a:t>with a key </a:t>
            </a:r>
            <a:r>
              <a:rPr lang="en-US" sz="2800" smtClean="0"/>
              <a:t>that </a:t>
            </a:r>
            <a:r>
              <a:rPr lang="en-US" sz="2800"/>
              <a:t>already exists, </a:t>
            </a:r>
            <a:r>
              <a:rPr lang="en-US" sz="2800" smtClean="0"/>
              <a:t>the DBMS will respond with an error</a:t>
            </a:r>
            <a:endParaRPr lang="en-US" sz="2800"/>
          </a:p>
          <a:p>
            <a:pPr lvl="1"/>
            <a:r>
              <a:rPr lang="en-US" sz="2800" b="1"/>
              <a:t>Null</a:t>
            </a:r>
            <a:r>
              <a:rPr lang="en-US" sz="2800"/>
              <a:t> values can be inserted </a:t>
            </a:r>
            <a:r>
              <a:rPr lang="en-US" sz="2800" u="sng"/>
              <a:t>if</a:t>
            </a:r>
            <a:r>
              <a:rPr lang="en-US" sz="2800"/>
              <a:t> the table definition allows </a:t>
            </a:r>
            <a:r>
              <a:rPr lang="en-US" sz="2800" smtClean="0"/>
              <a:t>it</a:t>
            </a:r>
            <a:endParaRPr lang="da-DK" sz="3200" smtClean="0"/>
          </a:p>
          <a:p>
            <a:pPr lvl="0"/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7503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Updating the values of specific colums for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UPDATE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UPDATE</a:t>
            </a:r>
            <a:r>
              <a:rPr lang="da-DK" sz="3200" b="1" smtClean="0"/>
              <a:t>  [table name]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SET</a:t>
            </a:r>
            <a:r>
              <a:rPr lang="da-DK" sz="3200" b="1" smtClean="0"/>
              <a:t> [column1 = value1, column2 </a:t>
            </a:r>
            <a:r>
              <a:rPr lang="da-DK" sz="3200" b="1"/>
              <a:t>= </a:t>
            </a:r>
            <a:r>
              <a:rPr lang="da-DK" sz="3200" b="1" smtClean="0"/>
              <a:t>value2, …]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[condition]</a:t>
            </a:r>
          </a:p>
        </p:txBody>
      </p:sp>
    </p:spTree>
    <p:extLst>
      <p:ext uri="{BB962C8B-B14F-4D97-AF65-F5344CB8AC3E}">
        <p14:creationId xmlns:p14="http://schemas.microsoft.com/office/powerpoint/2010/main" val="20918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Updating the values of specific colums for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UPDATE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UPDATE</a:t>
            </a:r>
            <a:r>
              <a:rPr lang="da-DK" sz="3200" b="1" smtClean="0"/>
              <a:t> 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SET</a:t>
            </a:r>
            <a:r>
              <a:rPr lang="da-DK" sz="3200" b="1" smtClean="0"/>
              <a:t> prod_year = 2001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(title = ‘Memento’)</a:t>
            </a:r>
          </a:p>
        </p:txBody>
      </p:sp>
    </p:spTree>
    <p:extLst>
      <p:ext uri="{BB962C8B-B14F-4D97-AF65-F5344CB8AC3E}">
        <p14:creationId xmlns:p14="http://schemas.microsoft.com/office/powerpoint/2010/main" val="260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Note that:</a:t>
            </a:r>
          </a:p>
          <a:p>
            <a:pPr lvl="1"/>
            <a:r>
              <a:rPr lang="en-US" sz="2800" smtClean="0"/>
              <a:t>For </a:t>
            </a:r>
            <a:r>
              <a:rPr lang="en-US" sz="2800"/>
              <a:t>each </a:t>
            </a:r>
            <a:r>
              <a:rPr lang="en-US" sz="2800" smtClean="0"/>
              <a:t>column update</a:t>
            </a:r>
            <a:r>
              <a:rPr lang="en-US" sz="2800"/>
              <a:t>, the type of the value must match the type of the </a:t>
            </a:r>
            <a:r>
              <a:rPr lang="en-US" sz="2800" smtClean="0"/>
              <a:t>column</a:t>
            </a:r>
            <a:endParaRPr lang="en-US" sz="2800"/>
          </a:p>
          <a:p>
            <a:pPr lvl="1"/>
            <a:r>
              <a:rPr lang="en-US" sz="2800"/>
              <a:t>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</a:t>
            </a:r>
            <a:r>
              <a:rPr lang="en-US" sz="2800" smtClean="0"/>
              <a:t>part </a:t>
            </a:r>
            <a:r>
              <a:rPr lang="en-US" sz="2800"/>
              <a:t>is optional – if you leave it out, </a:t>
            </a:r>
            <a:r>
              <a:rPr lang="en-US" sz="2800" u="sng"/>
              <a:t>all</a:t>
            </a:r>
            <a:r>
              <a:rPr lang="en-US" sz="2800"/>
              <a:t> </a:t>
            </a:r>
            <a:r>
              <a:rPr lang="en-US" sz="2800" smtClean="0"/>
              <a:t>rows </a:t>
            </a:r>
            <a:r>
              <a:rPr lang="en-US" sz="2800"/>
              <a:t>in the table are updated!</a:t>
            </a:r>
          </a:p>
          <a:p>
            <a:pPr lvl="1"/>
            <a:r>
              <a:rPr lang="en-US" sz="2800"/>
              <a:t>It is not considered an error if </a:t>
            </a:r>
            <a:r>
              <a:rPr lang="en-US" sz="2800" u="sng"/>
              <a:t>zero</a:t>
            </a:r>
            <a:r>
              <a:rPr lang="en-US" sz="2800"/>
              <a:t> rows are changed, so pay attention to 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 smtClean="0"/>
              <a:t> part…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957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Deleting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DELETE FROM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DELETE FROM</a:t>
            </a:r>
            <a:r>
              <a:rPr lang="da-DK" sz="3200" b="1" smtClean="0"/>
              <a:t>  [table name]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[condition]</a:t>
            </a:r>
          </a:p>
        </p:txBody>
      </p:sp>
    </p:spTree>
    <p:extLst>
      <p:ext uri="{BB962C8B-B14F-4D97-AF65-F5344CB8AC3E}">
        <p14:creationId xmlns:p14="http://schemas.microsoft.com/office/powerpoint/2010/main" val="33222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Deleting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DELETE FROM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DELETE FROM</a:t>
            </a:r>
            <a:r>
              <a:rPr lang="da-DK" sz="3200" b="1" smtClean="0"/>
              <a:t> 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</a:t>
            </a:r>
            <a:r>
              <a:rPr lang="da-DK" sz="3200" b="1"/>
              <a:t>(title = ‘Memento’)</a:t>
            </a:r>
          </a:p>
        </p:txBody>
      </p:sp>
    </p:spTree>
    <p:extLst>
      <p:ext uri="{BB962C8B-B14F-4D97-AF65-F5344CB8AC3E}">
        <p14:creationId xmlns:p14="http://schemas.microsoft.com/office/powerpoint/2010/main" val="335699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Note that:</a:t>
            </a:r>
          </a:p>
          <a:p>
            <a:pPr lvl="1"/>
            <a:r>
              <a:rPr lang="en-US" sz="2800" smtClean="0"/>
              <a:t>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</a:t>
            </a:r>
            <a:r>
              <a:rPr lang="en-US" sz="2800" smtClean="0"/>
              <a:t>part </a:t>
            </a:r>
            <a:r>
              <a:rPr lang="en-US" sz="2800"/>
              <a:t>is optional – if you leave it out, </a:t>
            </a:r>
            <a:r>
              <a:rPr lang="en-US" sz="2800" u="sng"/>
              <a:t>all</a:t>
            </a:r>
            <a:r>
              <a:rPr lang="en-US" sz="2800"/>
              <a:t> </a:t>
            </a:r>
            <a:r>
              <a:rPr lang="en-US" sz="2800" smtClean="0"/>
              <a:t>rows </a:t>
            </a:r>
            <a:r>
              <a:rPr lang="en-US" sz="2800"/>
              <a:t>in the table are deleted!</a:t>
            </a:r>
          </a:p>
          <a:p>
            <a:pPr lvl="1"/>
            <a:r>
              <a:rPr lang="en-US" sz="2800"/>
              <a:t>It is not considered an error if </a:t>
            </a:r>
            <a:r>
              <a:rPr lang="en-US" sz="2800" u="sng"/>
              <a:t>zero</a:t>
            </a:r>
            <a:r>
              <a:rPr lang="en-US" sz="2800"/>
              <a:t> rows are deleted, so pay attention to 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 smtClean="0"/>
              <a:t> </a:t>
            </a:r>
            <a:r>
              <a:rPr lang="en-US" sz="2800"/>
              <a:t>clause</a:t>
            </a:r>
          </a:p>
          <a:p>
            <a:pPr lvl="1"/>
            <a:r>
              <a:rPr lang="en-US" sz="2800" u="sng"/>
              <a:t>Double-check</a:t>
            </a:r>
            <a:r>
              <a:rPr lang="en-US" sz="2800"/>
              <a:t> </a:t>
            </a:r>
            <a:r>
              <a:rPr lang="en-US" sz="2800" smtClean="0"/>
              <a:t>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 smtClean="0"/>
              <a:t> part before executing the statement </a:t>
            </a:r>
            <a:r>
              <a:rPr lang="en-US" sz="2800" smtClean="0">
                <a:sym typeface="Wingdings" panose="05000000000000000000" pitchFamily="2" charset="2"/>
              </a:rPr>
              <a:t>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52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027628"/>
          </a:xfrm>
        </p:spPr>
        <p:txBody>
          <a:bodyPr>
            <a:normAutofit/>
          </a:bodyPr>
          <a:lstStyle/>
          <a:p>
            <a:r>
              <a:rPr lang="da-DK" sz="9600" b="1" smtClean="0"/>
              <a:t>Data Definition</a:t>
            </a:r>
            <a:br>
              <a:rPr lang="da-DK" sz="9600" b="1" smtClean="0"/>
            </a:b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41589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can also use SQL to define and create tables (formally the part called </a:t>
            </a:r>
            <a:r>
              <a:rPr lang="da-DK" sz="3200" b="1" smtClean="0"/>
              <a:t>DDL – Data Definition Language</a:t>
            </a:r>
            <a:r>
              <a:rPr lang="da-DK" sz="3200" smtClean="0"/>
              <a:t>)</a:t>
            </a:r>
          </a:p>
          <a:p>
            <a:pPr lvl="0"/>
            <a:r>
              <a:rPr lang="da-DK" sz="3200" smtClean="0"/>
              <a:t>Syntax a bit complicated</a:t>
            </a:r>
          </a:p>
          <a:p>
            <a:pPr lvl="0"/>
            <a:r>
              <a:rPr lang="da-DK" sz="3200" smtClean="0"/>
              <a:t>We usually use some sort of GUI/Designer </a:t>
            </a:r>
            <a:r>
              <a:rPr lang="da-DK" sz="3200" smtClean="0"/>
              <a:t>when</a:t>
            </a:r>
            <a:r>
              <a:rPr lang="da-DK" sz="3200" smtClean="0"/>
              <a:t> </a:t>
            </a:r>
            <a:r>
              <a:rPr lang="da-DK" sz="3200" smtClean="0"/>
              <a:t>defining a table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160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ExecuteQuery(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qr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(CalculateAge(e.DateOfBirth) &gt;= 46)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	qr.Add(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(e.Name, e.Income));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qr;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can specify all columns in a table, and all relevant properties for each colum</a:t>
            </a:r>
          </a:p>
          <a:p>
            <a:pPr lvl="1"/>
            <a:r>
              <a:rPr lang="da-DK" sz="2800" smtClean="0"/>
              <a:t>Name</a:t>
            </a:r>
          </a:p>
          <a:p>
            <a:pPr lvl="1"/>
            <a:r>
              <a:rPr lang="da-DK" sz="2800" smtClean="0"/>
              <a:t>Type</a:t>
            </a:r>
          </a:p>
          <a:p>
            <a:pPr lvl="1"/>
            <a:r>
              <a:rPr lang="da-DK" sz="2800" smtClean="0"/>
              <a:t>Is </a:t>
            </a:r>
            <a:r>
              <a:rPr lang="da-DK" sz="2800" b="1" i="1" smtClean="0"/>
              <a:t>null</a:t>
            </a:r>
            <a:r>
              <a:rPr lang="da-DK" sz="2800" smtClean="0"/>
              <a:t> allowed</a:t>
            </a:r>
          </a:p>
          <a:p>
            <a:pPr lvl="1"/>
            <a:r>
              <a:rPr lang="da-DK" sz="2800" smtClean="0"/>
              <a:t>Does the column have a default value</a:t>
            </a:r>
          </a:p>
          <a:p>
            <a:pPr lvl="1"/>
            <a:r>
              <a:rPr lang="da-DK" sz="2800" smtClean="0"/>
              <a:t>Is the column part of the primary key</a:t>
            </a:r>
          </a:p>
          <a:p>
            <a:pPr lvl="1"/>
            <a:r>
              <a:rPr lang="da-DK" sz="2800" smtClean="0"/>
              <a:t>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563099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Also possible to define certain table properties relating to </a:t>
            </a:r>
            <a:r>
              <a:rPr lang="da-DK" sz="3200" b="1" smtClean="0"/>
              <a:t>data integrity</a:t>
            </a:r>
          </a:p>
          <a:p>
            <a:pPr lvl="0"/>
            <a:r>
              <a:rPr lang="da-DK" sz="3200" smtClean="0"/>
              <a:t>What should happen if you delete a record with a primary key that is also a foreign key in other tables?</a:t>
            </a:r>
          </a:p>
          <a:p>
            <a:pPr lvl="1"/>
            <a:r>
              <a:rPr lang="da-DK" sz="2800" b="1" smtClean="0"/>
              <a:t>CASCADE</a:t>
            </a:r>
            <a:r>
              <a:rPr lang="da-DK" sz="2800" smtClean="0"/>
              <a:t>: If a row is deleted, also delete rows in related tables matching on primary key</a:t>
            </a:r>
          </a:p>
          <a:p>
            <a:pPr lvl="1"/>
            <a:r>
              <a:rPr lang="da-DK" b="1" smtClean="0"/>
              <a:t>SET NULL</a:t>
            </a:r>
            <a:r>
              <a:rPr lang="da-DK" smtClean="0"/>
              <a:t>: </a:t>
            </a:r>
            <a:r>
              <a:rPr lang="da-DK"/>
              <a:t>If a row is deleted, </a:t>
            </a:r>
            <a:r>
              <a:rPr lang="da-DK" smtClean="0"/>
              <a:t>set foreign key values to </a:t>
            </a:r>
            <a:r>
              <a:rPr lang="da-DK" b="1" i="1" smtClean="0"/>
              <a:t>null</a:t>
            </a:r>
            <a:r>
              <a:rPr lang="da-DK" smtClean="0"/>
              <a:t> in </a:t>
            </a:r>
            <a:r>
              <a:rPr lang="da-DK"/>
              <a:t>related tables matching on primary </a:t>
            </a:r>
            <a:r>
              <a:rPr lang="da-DK" smtClean="0"/>
              <a:t>key</a:t>
            </a:r>
          </a:p>
          <a:p>
            <a:pPr lvl="1"/>
            <a:r>
              <a:rPr lang="da-DK" b="1" smtClean="0"/>
              <a:t>NO ACTION</a:t>
            </a:r>
            <a:r>
              <a:rPr lang="da-DK" smtClean="0"/>
              <a:t>: Don’t do anything…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</a:rPr>
              <a:t>CREATE </a:t>
            </a:r>
            <a:r>
              <a:rPr lang="en-US" sz="3200" b="1">
                <a:solidFill>
                  <a:srgbClr val="0070C0"/>
                </a:solidFill>
              </a:rPr>
              <a:t>TABLE </a:t>
            </a:r>
            <a:r>
              <a:rPr lang="en-US" sz="3200" smtClean="0"/>
              <a:t>Director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	</a:t>
            </a:r>
            <a:r>
              <a:rPr lang="en-US" sz="3200" smtClean="0"/>
              <a:t>director_id</a:t>
            </a:r>
            <a:r>
              <a:rPr lang="en-US" sz="3200"/>
              <a:t>	</a:t>
            </a:r>
            <a:r>
              <a:rPr lang="en-US" sz="3200" smtClean="0"/>
              <a:t>	numeric(3</a:t>
            </a:r>
            <a:r>
              <a:rPr lang="en-US" sz="3200"/>
              <a:t>)	</a:t>
            </a:r>
            <a:r>
              <a:rPr lang="en-US" sz="3200" smtClean="0"/>
              <a:t>	</a:t>
            </a:r>
            <a:r>
              <a:rPr lang="en-US" sz="3200" b="1">
                <a:solidFill>
                  <a:srgbClr val="0070C0"/>
                </a:solidFill>
              </a:rPr>
              <a:t>NOT NULL</a:t>
            </a:r>
            <a:r>
              <a:rPr lang="en-US" sz="320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name</a:t>
            </a:r>
            <a:r>
              <a:rPr lang="en-US" sz="3200"/>
              <a:t>	</a:t>
            </a:r>
            <a:r>
              <a:rPr lang="en-US" sz="3200" smtClean="0"/>
              <a:t>	varchar(30</a:t>
            </a:r>
            <a:r>
              <a:rPr lang="en-US" sz="3200"/>
              <a:t>)	</a:t>
            </a:r>
            <a:r>
              <a:rPr lang="en-US" sz="3200" b="1" smtClean="0">
                <a:solidFill>
                  <a:srgbClr val="0070C0"/>
                </a:solidFill>
              </a:rPr>
              <a:t>NOT </a:t>
            </a:r>
            <a:r>
              <a:rPr lang="en-US" sz="3200" b="1">
                <a:solidFill>
                  <a:srgbClr val="0070C0"/>
                </a:solidFill>
              </a:rPr>
              <a:t>NULL</a:t>
            </a:r>
            <a:r>
              <a:rPr lang="en-US" sz="3200" smtClean="0"/>
              <a:t>,</a:t>
            </a: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country</a:t>
            </a:r>
            <a:r>
              <a:rPr lang="en-US" sz="3200"/>
              <a:t>	</a:t>
            </a:r>
            <a:r>
              <a:rPr lang="en-US" sz="3200" smtClean="0"/>
              <a:t>	varchar(20</a:t>
            </a:r>
            <a:r>
              <a:rPr lang="en-US" sz="3200"/>
              <a:t>)	</a:t>
            </a:r>
            <a:r>
              <a:rPr lang="en-US" sz="3200" b="1" smtClean="0">
                <a:solidFill>
                  <a:srgbClr val="0070C0"/>
                </a:solidFill>
              </a:rPr>
              <a:t>NOT </a:t>
            </a:r>
            <a:r>
              <a:rPr lang="en-US" sz="3200" b="1">
                <a:solidFill>
                  <a:srgbClr val="0070C0"/>
                </a:solidFill>
              </a:rPr>
              <a:t>NULL</a:t>
            </a:r>
            <a:r>
              <a:rPr lang="en-US" sz="3200" smtClean="0"/>
              <a:t>,</a:t>
            </a: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born</a:t>
            </a:r>
            <a:r>
              <a:rPr lang="en-US" sz="3200"/>
              <a:t>		</a:t>
            </a:r>
            <a:r>
              <a:rPr lang="en-US" sz="3200" smtClean="0"/>
              <a:t>	date</a:t>
            </a:r>
            <a:r>
              <a:rPr lang="en-US" sz="3200"/>
              <a:t>		</a:t>
            </a:r>
            <a:r>
              <a:rPr lang="en-US" sz="3200" smtClean="0"/>
              <a:t>	</a:t>
            </a:r>
            <a:r>
              <a:rPr lang="en-US" sz="3200" b="1" smtClean="0">
                <a:solidFill>
                  <a:srgbClr val="0070C0"/>
                </a:solidFill>
              </a:rPr>
              <a:t>NOT </a:t>
            </a:r>
            <a:r>
              <a:rPr lang="en-US" sz="3200" b="1">
                <a:solidFill>
                  <a:srgbClr val="0070C0"/>
                </a:solidFill>
              </a:rPr>
              <a:t>NULL</a:t>
            </a:r>
            <a:r>
              <a:rPr lang="en-US" sz="320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</a:t>
            </a:r>
            <a:r>
              <a:rPr lang="en-US" sz="3200" b="1">
                <a:solidFill>
                  <a:srgbClr val="0070C0"/>
                </a:solidFill>
              </a:rPr>
              <a:t>PRIMARY KEY </a:t>
            </a:r>
            <a:r>
              <a:rPr lang="en-US" sz="3200"/>
              <a:t>(directorId</a:t>
            </a:r>
            <a:r>
              <a:rPr lang="en-US" sz="320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)</a:t>
            </a:r>
            <a:endParaRPr lang="en-US" sz="320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60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Procedural queries - drawbacks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 smtClean="0"/>
              <a:t>Complexity</a:t>
            </a:r>
            <a:r>
              <a:rPr lang="da-DK" sz="3200" smtClean="0"/>
              <a:t> – queries can easily become rather complicated</a:t>
            </a:r>
          </a:p>
          <a:p>
            <a:pPr lvl="0"/>
            <a:r>
              <a:rPr lang="da-DK" sz="3200" b="1" smtClean="0"/>
              <a:t>Inefficiency</a:t>
            </a:r>
            <a:r>
              <a:rPr lang="da-DK" sz="3200" smtClean="0"/>
              <a:t> – are we using appropriate data structures and algorithms?</a:t>
            </a:r>
          </a:p>
          <a:p>
            <a:pPr lvl="0"/>
            <a:r>
              <a:rPr lang="da-DK" sz="3200" b="1" smtClean="0"/>
              <a:t>Code bloat </a:t>
            </a:r>
            <a:r>
              <a:rPr lang="da-DK" sz="3200" smtClean="0"/>
              <a:t>– we must in principle define classes for each specific query result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137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Declarative 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 smtClean="0"/>
              <a:t>SQL </a:t>
            </a:r>
            <a:r>
              <a:rPr lang="da-DK" sz="3200" smtClean="0"/>
              <a:t>(</a:t>
            </a:r>
            <a:r>
              <a:rPr lang="da-DK" sz="3200" b="1" smtClean="0"/>
              <a:t>Structured Query Language</a:t>
            </a:r>
            <a:r>
              <a:rPr lang="da-DK" sz="3200" smtClean="0"/>
              <a:t>) enables us to define declarative queries</a:t>
            </a:r>
          </a:p>
          <a:p>
            <a:pPr lvl="0"/>
            <a:r>
              <a:rPr lang="da-DK" sz="3200" smtClean="0"/>
              <a:t>Up to DBMS to (efficiently) execute queries</a:t>
            </a:r>
          </a:p>
          <a:p>
            <a:pPr lvl="0"/>
            <a:r>
              <a:rPr lang="da-DK" sz="3200" smtClean="0"/>
              <a:t>Is the </a:t>
            </a:r>
            <a:r>
              <a:rPr lang="da-DK" sz="3200" i="1" smtClean="0"/>
              <a:t>de facto</a:t>
            </a:r>
            <a:r>
              <a:rPr lang="da-DK" sz="3200" smtClean="0"/>
              <a:t> standard for query languages for traditional, relational database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6445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overview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 smtClean="0"/>
              <a:t>Define tables</a:t>
            </a:r>
            <a:r>
              <a:rPr lang="da-DK" sz="3200" smtClean="0"/>
              <a:t> in a database</a:t>
            </a:r>
          </a:p>
          <a:p>
            <a:pPr lvl="0"/>
            <a:r>
              <a:rPr lang="da-DK" sz="3200" b="1" smtClean="0"/>
              <a:t>Maintain data</a:t>
            </a:r>
            <a:r>
              <a:rPr lang="da-DK" sz="3200" smtClean="0"/>
              <a:t> (Create, </a:t>
            </a:r>
            <a:r>
              <a:rPr lang="da-DK" sz="3200" smtClean="0">
                <a:solidFill>
                  <a:schemeClr val="bg1">
                    <a:lumMod val="85000"/>
                  </a:schemeClr>
                </a:solidFill>
              </a:rPr>
              <a:t>Read</a:t>
            </a:r>
            <a:r>
              <a:rPr lang="da-DK" sz="3200" smtClean="0"/>
              <a:t>, Update, Delete)</a:t>
            </a:r>
          </a:p>
          <a:p>
            <a:pPr lvl="0"/>
            <a:r>
              <a:rPr lang="da-DK" sz="3200" b="1" smtClean="0"/>
              <a:t>Define</a:t>
            </a:r>
            <a:r>
              <a:rPr lang="da-DK" sz="3200" smtClean="0"/>
              <a:t> declarative </a:t>
            </a:r>
            <a:r>
              <a:rPr lang="da-DK" sz="3200" b="1" smtClean="0"/>
              <a:t>queries</a:t>
            </a:r>
            <a:r>
              <a:rPr lang="da-DK" sz="3200" smtClean="0"/>
              <a:t> (Read), which will return a subset of the queried data</a:t>
            </a:r>
          </a:p>
          <a:p>
            <a:pPr lvl="0"/>
            <a:r>
              <a:rPr lang="da-DK" sz="3200" smtClean="0"/>
              <a:t>Formally, SQL is a </a:t>
            </a:r>
            <a:r>
              <a:rPr lang="da-DK" sz="3200" b="1" smtClean="0"/>
              <a:t>transformation language</a:t>
            </a:r>
            <a:r>
              <a:rPr lang="da-DK" sz="3200" smtClean="0"/>
              <a:t>; it operates on tables, and returns a 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143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02734"/>
              </p:ext>
            </p:extLst>
          </p:nvPr>
        </p:nvGraphicFramePr>
        <p:xfrm>
          <a:off x="406398" y="2121748"/>
          <a:ext cx="4057228" cy="2961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1430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28295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/>
                        <a:t>People</a:t>
                      </a:r>
                      <a:endParaRPr lang="da-DK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59490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name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dateOfBirth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occupation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income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da-DK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9682"/>
              </p:ext>
            </p:extLst>
          </p:nvPr>
        </p:nvGraphicFramePr>
        <p:xfrm>
          <a:off x="9259127" y="2443482"/>
          <a:ext cx="2181016" cy="23181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0508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90508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30482">
                <a:tc gridSpan="2">
                  <a:txBody>
                    <a:bodyPr/>
                    <a:lstStyle/>
                    <a:p>
                      <a:pPr algn="l"/>
                      <a:r>
                        <a:rPr lang="da-DK" sz="1600" smtClean="0"/>
                        <a:t>QueryResult</a:t>
                      </a:r>
                      <a:endParaRPr lang="da-DK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847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name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 smtClean="0"/>
                        <a:t>income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Kløftet højrepil 5"/>
          <p:cNvSpPr/>
          <p:nvPr/>
        </p:nvSpPr>
        <p:spPr>
          <a:xfrm>
            <a:off x="4937749" y="2179322"/>
            <a:ext cx="3847254" cy="251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QUERY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84128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The SQL language has – as all programming languages – a number of </a:t>
            </a:r>
            <a:r>
              <a:rPr lang="da-DK" sz="3200" b="1" smtClean="0"/>
              <a:t>keywords</a:t>
            </a:r>
          </a:p>
          <a:p>
            <a:pPr lvl="0"/>
            <a:r>
              <a:rPr lang="da-DK" sz="3200" smtClean="0"/>
              <a:t>An </a:t>
            </a:r>
            <a:r>
              <a:rPr lang="da-DK" sz="3200" b="1" smtClean="0"/>
              <a:t>SQL statement </a:t>
            </a:r>
            <a:r>
              <a:rPr lang="da-DK" sz="3200" smtClean="0"/>
              <a:t>is a combination of keywords and names of user-defined tables, columns, etc..</a:t>
            </a:r>
          </a:p>
          <a:p>
            <a:pPr lvl="0"/>
            <a:r>
              <a:rPr lang="da-DK" sz="3200" smtClean="0"/>
              <a:t>We define and execute SQL queries in a DBMS, or as part of the application code</a:t>
            </a:r>
          </a:p>
          <a:p>
            <a:pPr lvl="0"/>
            <a:r>
              <a:rPr lang="da-DK" sz="3200" smtClean="0"/>
              <a:t>Traditionally, SQL keywords are written in capitals, like 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endParaRPr lang="da-DK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No absolute standard for naming converntions</a:t>
            </a:r>
          </a:p>
          <a:p>
            <a:pPr lvl="0"/>
            <a:r>
              <a:rPr lang="da-DK" sz="3200"/>
              <a:t>I </a:t>
            </a:r>
            <a:r>
              <a:rPr lang="da-DK" sz="3200" smtClean="0"/>
              <a:t>prefer</a:t>
            </a:r>
          </a:p>
          <a:p>
            <a:pPr lvl="1"/>
            <a:r>
              <a:rPr lang="da-DK" sz="2800" b="1" smtClean="0"/>
              <a:t>Tables</a:t>
            </a:r>
            <a:r>
              <a:rPr lang="da-DK" sz="2800" smtClean="0"/>
              <a:t>: named as classes, e.g. </a:t>
            </a:r>
            <a:r>
              <a:rPr lang="da-DK" sz="2800" b="1" smtClean="0"/>
              <a:t>Employee</a:t>
            </a:r>
          </a:p>
          <a:p>
            <a:pPr lvl="1"/>
            <a:r>
              <a:rPr lang="da-DK" sz="2800" b="1" smtClean="0"/>
              <a:t>Columns</a:t>
            </a:r>
            <a:r>
              <a:rPr lang="da-DK" sz="2800" smtClean="0"/>
              <a:t>: named with lowercase initial letter, e.g. </a:t>
            </a:r>
            <a:r>
              <a:rPr lang="da-DK" sz="2800" b="1" smtClean="0"/>
              <a:t>income</a:t>
            </a:r>
          </a:p>
          <a:p>
            <a:pPr lvl="0"/>
            <a:r>
              <a:rPr lang="da-DK" sz="3200" smtClean="0"/>
              <a:t>NB: Use singular, </a:t>
            </a:r>
            <a:r>
              <a:rPr lang="da-DK" sz="3200" u="sng" smtClean="0"/>
              <a:t>not</a:t>
            </a:r>
            <a:r>
              <a:rPr lang="da-DK" sz="3200" smtClean="0"/>
              <a:t> plural.</a:t>
            </a:r>
          </a:p>
          <a:p>
            <a:pPr lvl="1"/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da-DK" sz="2800" smtClean="0"/>
              <a:t> // OK</a:t>
            </a:r>
          </a:p>
          <a:p>
            <a:pPr lvl="1"/>
            <a:r>
              <a:rPr lang="da-DK" sz="2800" b="1" smtClean="0">
                <a:solidFill>
                  <a:srgbClr val="FF0000"/>
                </a:solidFill>
              </a:rPr>
              <a:t>Employees</a:t>
            </a:r>
            <a:r>
              <a:rPr lang="da-DK" sz="2800" smtClean="0"/>
              <a:t> // NOT OK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861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027628"/>
          </a:xfrm>
        </p:spPr>
        <p:txBody>
          <a:bodyPr>
            <a:normAutofit/>
          </a:bodyPr>
          <a:lstStyle/>
          <a:p>
            <a:r>
              <a:rPr lang="da-DK" sz="9600" b="1" smtClean="0"/>
              <a:t>Queries 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(single table)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0612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Movie</a:t>
            </a:r>
          </a:p>
          <a:p>
            <a:r>
              <a:rPr lang="da-DK" smtClean="0"/>
              <a:t>  movie_id</a:t>
            </a:r>
          </a:p>
          <a:p>
            <a:r>
              <a:rPr lang="da-DK"/>
              <a:t> </a:t>
            </a:r>
            <a:r>
              <a:rPr lang="da-DK" smtClean="0"/>
              <a:t> title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prod_year</a:t>
            </a:r>
          </a:p>
          <a:p>
            <a:r>
              <a:rPr lang="da-DK"/>
              <a:t> </a:t>
            </a:r>
            <a:r>
              <a:rPr lang="da-DK" smtClean="0"/>
              <a:t> genre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Actor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birth_year</a:t>
            </a:r>
          </a:p>
          <a:p>
            <a:r>
              <a:rPr lang="da-DK"/>
              <a:t> </a:t>
            </a:r>
            <a:r>
              <a:rPr lang="da-DK" smtClean="0"/>
              <a:t> alive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Casting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movie_id</a:t>
            </a:r>
            <a:endParaRPr lang="da-DK"/>
          </a:p>
        </p:txBody>
      </p:sp>
      <p:sp>
        <p:nvSpPr>
          <p:cNvPr id="12" name="Afrundet rektangel 11"/>
          <p:cNvSpPr/>
          <p:nvPr/>
        </p:nvSpPr>
        <p:spPr>
          <a:xfrm>
            <a:off x="236379" y="1058333"/>
            <a:ext cx="3608387" cy="405384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9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163848"/>
          </a:xfrm>
        </p:spPr>
        <p:txBody>
          <a:bodyPr>
            <a:normAutofit/>
          </a:bodyPr>
          <a:lstStyle/>
          <a:p>
            <a:r>
              <a:rPr lang="da-DK" sz="9600" b="1" smtClean="0"/>
              <a:t>Introduction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747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51311"/>
              </p:ext>
            </p:extLst>
          </p:nvPr>
        </p:nvGraphicFramePr>
        <p:xfrm>
          <a:off x="914398" y="473020"/>
          <a:ext cx="10293930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6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Movie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movie_id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title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country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prod_year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genre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oscars_won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[column list]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[table name]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Which </a:t>
            </a:r>
            <a:r>
              <a:rPr lang="da-DK" sz="3200" b="1" smtClean="0"/>
              <a:t>columns</a:t>
            </a:r>
            <a:r>
              <a:rPr lang="da-DK" sz="3200" smtClean="0"/>
              <a:t> do I want…</a:t>
            </a:r>
            <a:endParaRPr lang="da-DK" sz="32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817359" y="3356028"/>
            <a:ext cx="3346027" cy="1354667"/>
          </a:xfrm>
          <a:prstGeom prst="wedgeRoundRectCallout">
            <a:avLst>
              <a:gd name="adj1" fmla="val -77311"/>
              <a:gd name="adj2" fmla="val -77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…from this </a:t>
            </a:r>
            <a:r>
              <a:rPr lang="da-DK" sz="3200" b="1" smtClean="0"/>
              <a:t>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2215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9564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602527" y="4422586"/>
            <a:ext cx="3346027" cy="1354667"/>
          </a:xfrm>
          <a:prstGeom prst="wedgeRoundRectCallout">
            <a:avLst>
              <a:gd name="adj1" fmla="val -74072"/>
              <a:gd name="adj2" fmla="val -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Select </a:t>
            </a:r>
            <a:r>
              <a:rPr lang="da-DK" sz="3200" u="sng" smtClean="0"/>
              <a:t>everything</a:t>
            </a:r>
            <a:r>
              <a:rPr lang="da-DK" sz="3200" smtClean="0"/>
              <a:t> from </a:t>
            </a:r>
            <a:r>
              <a:rPr lang="da-DK" sz="3200" b="1" smtClean="0"/>
              <a:t>Movie</a:t>
            </a:r>
            <a:r>
              <a:rPr lang="da-DK" sz="3200" smtClean="0"/>
              <a:t> table</a:t>
            </a:r>
            <a:endParaRPr lang="da-DK" sz="320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3069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4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306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777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</a:t>
            </a:r>
            <a:r>
              <a:rPr lang="da-DK" sz="4800" b="1" smtClean="0"/>
              <a:t>title, prod_year</a:t>
            </a:r>
            <a:endParaRPr lang="da-DK" sz="48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Afrundet rektangulær billedforklaring 5"/>
          <p:cNvSpPr/>
          <p:nvPr/>
        </p:nvSpPr>
        <p:spPr>
          <a:xfrm>
            <a:off x="7513320" y="4734426"/>
            <a:ext cx="3840480" cy="1565086"/>
          </a:xfrm>
          <a:prstGeom prst="wedgeRoundRectCallout">
            <a:avLst>
              <a:gd name="adj1" fmla="val -86823"/>
              <a:gd name="adj2" fmla="val -46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Select </a:t>
            </a:r>
            <a:r>
              <a:rPr lang="da-DK" sz="3200" u="sng" smtClean="0"/>
              <a:t>two specific columns</a:t>
            </a:r>
            <a:r>
              <a:rPr lang="da-DK" sz="3200" smtClean="0"/>
              <a:t> from </a:t>
            </a:r>
            <a:r>
              <a:rPr lang="da-DK" sz="3200" b="1" smtClean="0"/>
              <a:t>Movie</a:t>
            </a:r>
            <a:r>
              <a:rPr lang="da-DK" sz="3200" smtClean="0"/>
              <a:t> 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0810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prod_year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64999"/>
              </p:ext>
            </p:extLst>
          </p:nvPr>
        </p:nvGraphicFramePr>
        <p:xfrm>
          <a:off x="914398" y="47302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8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[column list]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[table name]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WHERE</a:t>
            </a:r>
            <a:r>
              <a:rPr lang="da-DK" sz="4800" b="1" smtClean="0"/>
              <a:t> [condition]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Which </a:t>
            </a:r>
            <a:r>
              <a:rPr lang="da-DK" sz="3200" b="1" smtClean="0"/>
              <a:t>columns</a:t>
            </a:r>
            <a:r>
              <a:rPr lang="da-DK" sz="3200" smtClean="0"/>
              <a:t> do I want…</a:t>
            </a:r>
            <a:endParaRPr lang="da-DK" sz="32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7521206" y="2140838"/>
            <a:ext cx="3346027" cy="1354667"/>
          </a:xfrm>
          <a:prstGeom prst="wedgeRoundRectCallout">
            <a:avLst>
              <a:gd name="adj1" fmla="val -92054"/>
              <a:gd name="adj2" fmla="val 8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…from this </a:t>
            </a:r>
            <a:r>
              <a:rPr lang="da-DK" sz="3200" b="1" smtClean="0"/>
              <a:t>table</a:t>
            </a:r>
            <a:r>
              <a:rPr lang="da-DK" sz="3200" smtClean="0"/>
              <a:t>…</a:t>
            </a:r>
            <a:endParaRPr lang="da-DK" sz="3200"/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7432974" y="3875391"/>
            <a:ext cx="3346027" cy="1354667"/>
          </a:xfrm>
          <a:prstGeom prst="wedgeRoundRectCallout">
            <a:avLst>
              <a:gd name="adj1" fmla="val -99246"/>
              <a:gd name="adj2" fmla="val -51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…that fulfill this </a:t>
            </a:r>
            <a:r>
              <a:rPr lang="da-DK" sz="3200" b="1" smtClean="0"/>
              <a:t>condition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28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The condition is a </a:t>
            </a:r>
            <a:r>
              <a:rPr lang="da-DK" sz="3200" b="1" smtClean="0"/>
              <a:t>logical condition</a:t>
            </a:r>
            <a:r>
              <a:rPr lang="da-DK" sz="3200" smtClean="0"/>
              <a:t>, which can be either </a:t>
            </a:r>
            <a:r>
              <a:rPr lang="da-DK" sz="3200" b="1" smtClean="0"/>
              <a:t>true</a:t>
            </a:r>
            <a:r>
              <a:rPr lang="da-DK" sz="3200" smtClean="0"/>
              <a:t> or </a:t>
            </a:r>
            <a:r>
              <a:rPr lang="da-DK" sz="3200" b="1" smtClean="0"/>
              <a:t>false</a:t>
            </a:r>
          </a:p>
          <a:p>
            <a:pPr lvl="0"/>
            <a:r>
              <a:rPr lang="da-DK" sz="3200" smtClean="0"/>
              <a:t>Is a condition relating to the </a:t>
            </a:r>
            <a:r>
              <a:rPr lang="da-DK" sz="3200" u="sng" smtClean="0"/>
              <a:t>rows</a:t>
            </a:r>
            <a:r>
              <a:rPr lang="da-DK" sz="3200" smtClean="0"/>
              <a:t> in the tables</a:t>
            </a:r>
          </a:p>
          <a:p>
            <a:pPr lvl="0"/>
            <a:r>
              <a:rPr lang="da-DK" sz="3200" smtClean="0"/>
              <a:t>Condition is expressed as constraints on the </a:t>
            </a:r>
            <a:r>
              <a:rPr lang="da-DK" sz="3200" u="sng" smtClean="0"/>
              <a:t>columns</a:t>
            </a:r>
            <a:r>
              <a:rPr lang="da-DK" sz="3200" smtClean="0"/>
              <a:t> of the table</a:t>
            </a:r>
          </a:p>
          <a:p>
            <a:pPr lvl="0"/>
            <a:r>
              <a:rPr lang="da-DK" sz="3200" smtClean="0"/>
              <a:t>Will ”filter out” some of the rows in the table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2115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05629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dateOfBirth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da-DK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76712" cy="4351338"/>
          </a:xfrm>
        </p:spPr>
        <p:txBody>
          <a:bodyPr/>
          <a:lstStyle/>
          <a:p>
            <a:pPr lvl="0"/>
            <a:r>
              <a:rPr lang="da-DK" sz="3200" smtClean="0"/>
              <a:t>Types of conditions</a:t>
            </a:r>
          </a:p>
          <a:p>
            <a:pPr lvl="1"/>
            <a:r>
              <a:rPr lang="da-DK" sz="2800" b="1" smtClean="0"/>
              <a:t>Comparison</a:t>
            </a:r>
            <a:r>
              <a:rPr lang="da-DK" sz="2800" smtClean="0"/>
              <a:t> (&lt;, &gt;, =). </a:t>
            </a:r>
            <a:r>
              <a:rPr lang="da-DK" sz="2800" smtClean="0">
                <a:solidFill>
                  <a:srgbClr val="FF0000"/>
                </a:solidFill>
              </a:rPr>
              <a:t>NB</a:t>
            </a:r>
            <a:r>
              <a:rPr lang="da-DK" sz="2800" smtClean="0"/>
              <a:t>: Here we </a:t>
            </a:r>
            <a:r>
              <a:rPr lang="da-DK" sz="2800" u="sng" smtClean="0"/>
              <a:t>do</a:t>
            </a:r>
            <a:r>
              <a:rPr lang="da-DK" sz="2800" smtClean="0"/>
              <a:t> use single-equal (=)</a:t>
            </a:r>
          </a:p>
          <a:p>
            <a:pPr lvl="1"/>
            <a:r>
              <a:rPr lang="da-DK" sz="2800" b="1" smtClean="0"/>
              <a:t>Range</a:t>
            </a:r>
            <a:r>
              <a:rPr lang="da-DK" sz="2800" smtClean="0"/>
              <a:t> (&lt; </a:t>
            </a:r>
            <a:r>
              <a:rPr lang="da-DK" sz="2800" b="1" smtClean="0">
                <a:solidFill>
                  <a:srgbClr val="0070C0"/>
                </a:solidFill>
              </a:rPr>
              <a:t>AND</a:t>
            </a:r>
            <a:r>
              <a:rPr lang="da-DK" sz="2800" smtClean="0"/>
              <a:t> &gt;, </a:t>
            </a:r>
            <a:r>
              <a:rPr lang="da-DK" sz="2800" b="1" smtClean="0">
                <a:solidFill>
                  <a:srgbClr val="0070C0"/>
                </a:solidFill>
              </a:rPr>
              <a:t>BETWEEN</a:t>
            </a:r>
            <a:r>
              <a:rPr lang="da-DK" sz="2800" smtClean="0"/>
              <a:t>)</a:t>
            </a:r>
          </a:p>
          <a:p>
            <a:pPr lvl="1"/>
            <a:r>
              <a:rPr lang="da-DK" sz="2800" b="1" smtClean="0"/>
              <a:t>Set membership </a:t>
            </a:r>
            <a:r>
              <a:rPr lang="da-DK" sz="2800" smtClean="0"/>
              <a:t>(</a:t>
            </a:r>
            <a:r>
              <a:rPr lang="da-DK" sz="2800" b="1">
                <a:solidFill>
                  <a:srgbClr val="0070C0"/>
                </a:solidFill>
              </a:rPr>
              <a:t>IN</a:t>
            </a:r>
            <a:r>
              <a:rPr lang="da-DK" sz="2800" smtClean="0"/>
              <a:t>)</a:t>
            </a:r>
          </a:p>
          <a:p>
            <a:pPr lvl="1"/>
            <a:r>
              <a:rPr lang="da-DK" sz="2800" b="1" smtClean="0"/>
              <a:t>Pattern matching </a:t>
            </a:r>
            <a:r>
              <a:rPr lang="da-DK" sz="2800" smtClean="0"/>
              <a:t>(</a:t>
            </a:r>
            <a:r>
              <a:rPr lang="da-DK" sz="2800" b="1" smtClean="0">
                <a:solidFill>
                  <a:srgbClr val="0070C0"/>
                </a:solidFill>
              </a:rPr>
              <a:t>LIKE</a:t>
            </a:r>
            <a:r>
              <a:rPr lang="da-DK" sz="2800" smtClean="0"/>
              <a:t>), for strings</a:t>
            </a:r>
          </a:p>
          <a:p>
            <a:pPr lvl="1"/>
            <a:r>
              <a:rPr lang="da-DK" sz="2800" b="1" smtClean="0"/>
              <a:t>Null check </a:t>
            </a:r>
            <a:r>
              <a:rPr lang="da-DK" sz="2800" smtClean="0"/>
              <a:t>(</a:t>
            </a:r>
            <a:r>
              <a:rPr lang="da-DK" sz="2800" b="1" smtClean="0">
                <a:solidFill>
                  <a:srgbClr val="0070C0"/>
                </a:solidFill>
              </a:rPr>
              <a:t>IS NULL</a:t>
            </a:r>
            <a:r>
              <a:rPr lang="da-DK" sz="2800" smtClean="0"/>
              <a:t>)</a:t>
            </a:r>
          </a:p>
          <a:p>
            <a:r>
              <a:rPr lang="da-DK" sz="3200" smtClean="0"/>
              <a:t>Can prefix many of these with </a:t>
            </a:r>
            <a:r>
              <a:rPr lang="da-DK" sz="3200" b="1" smtClean="0">
                <a:solidFill>
                  <a:srgbClr val="0070C0"/>
                </a:solidFill>
              </a:rPr>
              <a:t>NOT</a:t>
            </a:r>
            <a:endParaRPr lang="da-DK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</a:t>
            </a:r>
            <a:r>
              <a:rPr lang="da-DK" sz="4800" b="1" smtClean="0"/>
              <a:t>*</a:t>
            </a:r>
            <a:endParaRPr lang="da-DK" sz="48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</a:t>
            </a:r>
            <a:r>
              <a:rPr lang="da-DK" sz="4800" b="1" smtClean="0"/>
              <a:t>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 smtClean="0"/>
              <a:t>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29702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47302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3403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4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</a:t>
            </a:r>
            <a:r>
              <a:rPr lang="da-DK" sz="4800" b="1"/>
              <a:t>title, prod_year, genre</a:t>
            </a:r>
            <a:endParaRPr lang="da-DK" sz="48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</a:t>
            </a:r>
            <a:r>
              <a:rPr lang="da-DK" sz="4800" b="1" smtClean="0"/>
              <a:t>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/>
              <a:t>WHERE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4265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</a:t>
            </a:r>
            <a:r>
              <a:rPr lang="da-DK" sz="4800" b="1"/>
              <a:t>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738"/>
              </p:ext>
            </p:extLst>
          </p:nvPr>
        </p:nvGraphicFramePr>
        <p:xfrm>
          <a:off x="914398" y="473021"/>
          <a:ext cx="5146965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</a:tblGrid>
              <a:tr h="270958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77725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</a:t>
            </a:r>
            <a:r>
              <a:rPr lang="da-DK" sz="4000" b="1"/>
              <a:t>title, prod_year, genre</a:t>
            </a:r>
            <a:endParaRPr lang="da-DK" sz="40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</a:t>
            </a:r>
            <a:r>
              <a:rPr lang="da-DK" sz="4000" b="1" smtClean="0"/>
              <a:t>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WHERE </a:t>
            </a:r>
            <a:r>
              <a:rPr lang="da-DK" sz="4000" b="1" smtClean="0"/>
              <a:t>prod_year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398053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prod_year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42444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88293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39933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dateOfBirth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da-DK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41312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4036595"/>
            <a:ext cx="10952747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prod_year </a:t>
            </a:r>
            <a:r>
              <a:rPr lang="da-DK" sz="4000" b="1">
                <a:solidFill>
                  <a:srgbClr val="0070C0"/>
                </a:solidFill>
              </a:rPr>
              <a:t>NOT</a:t>
            </a:r>
            <a:r>
              <a:rPr lang="da-DK" sz="4000" b="1" smtClean="0"/>
              <a:t> </a:t>
            </a:r>
            <a:r>
              <a:rPr lang="da-DK" sz="4000" b="1" smtClean="0">
                <a:solidFill>
                  <a:srgbClr val="0070C0"/>
                </a:solidFill>
              </a:rPr>
              <a:t>BETWEEN</a:t>
            </a:r>
            <a:r>
              <a:rPr lang="da-DK" sz="4000" b="1" smtClean="0"/>
              <a:t> </a:t>
            </a:r>
            <a:r>
              <a:rPr lang="da-DK" sz="4000" b="1"/>
              <a:t>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15985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49538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  <p:sp>
        <p:nvSpPr>
          <p:cNvPr id="7" name="Ellipse 6"/>
          <p:cNvSpPr/>
          <p:nvPr/>
        </p:nvSpPr>
        <p:spPr>
          <a:xfrm>
            <a:off x="4758489" y="5139153"/>
            <a:ext cx="1239253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9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Set membership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86293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99340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Set membership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4789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99096" cy="4351338"/>
          </a:xfrm>
        </p:spPr>
        <p:txBody>
          <a:bodyPr/>
          <a:lstStyle/>
          <a:p>
            <a:pPr lvl="0"/>
            <a:r>
              <a:rPr lang="da-DK" sz="3200" smtClean="0"/>
              <a:t>For colums containing string values, we can define queries using pattern matching</a:t>
            </a:r>
          </a:p>
          <a:p>
            <a:pPr lvl="0"/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smtClean="0"/>
              <a:t> name </a:t>
            </a:r>
            <a:r>
              <a:rPr lang="da-DK" sz="3200" b="1" smtClean="0">
                <a:solidFill>
                  <a:srgbClr val="0070C0"/>
                </a:solidFill>
              </a:rPr>
              <a:t>LIKE</a:t>
            </a:r>
            <a:r>
              <a:rPr lang="da-DK" sz="3200" smtClean="0"/>
              <a:t> [pattern] </a:t>
            </a:r>
          </a:p>
          <a:p>
            <a:pPr lvl="0"/>
            <a:r>
              <a:rPr lang="da-DK" sz="3200" smtClean="0"/>
              <a:t>Patterns can be defined using</a:t>
            </a:r>
          </a:p>
          <a:p>
            <a:pPr lvl="1"/>
            <a:r>
              <a:rPr lang="da-DK" sz="2800" b="1" smtClean="0"/>
              <a:t>% (wildcard)</a:t>
            </a:r>
            <a:r>
              <a:rPr lang="da-DK" sz="2800" smtClean="0"/>
              <a:t>: any sequence of characters, including the empty string</a:t>
            </a:r>
          </a:p>
          <a:p>
            <a:pPr lvl="1"/>
            <a:r>
              <a:rPr lang="da-DK" sz="2800" b="1" smtClean="0"/>
              <a:t>_</a:t>
            </a:r>
            <a:r>
              <a:rPr lang="da-DK" sz="2800" smtClean="0"/>
              <a:t>: any single character</a:t>
            </a:r>
          </a:p>
          <a:p>
            <a:pPr lvl="1"/>
            <a:r>
              <a:rPr lang="da-DK" sz="2800" smtClean="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169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 – pattern matching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9155"/>
              </p:ext>
            </p:extLst>
          </p:nvPr>
        </p:nvGraphicFramePr>
        <p:xfrm>
          <a:off x="838200" y="1690688"/>
          <a:ext cx="8128000" cy="38770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8826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6289174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200" smtClean="0"/>
                        <a:t>Pattern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3200" smtClean="0"/>
                        <a:t>Meaning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(‘super’, ‘s’, ‘s123’, ‘s   123’)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‘s_ _ _’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length exactly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(‘such’, ‘s123’, ‘ssss’, ‘s  1’)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ending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‘123s’, ‘   s’, ‘1 2s’)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containing an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‘basin’, ‘   s  ’, ‘12s34’)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‘%s_ _ _%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You tell me…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210015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06461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08464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5438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08528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dateOfBirth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191970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98998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356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96539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40949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7188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Null check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52556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72577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262220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calculation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 smtClean="0"/>
              <a:t>Recall that SQL is (formally) a transformation language</a:t>
            </a:r>
          </a:p>
          <a:p>
            <a:pPr lvl="0"/>
            <a:r>
              <a:rPr lang="da-DK" sz="3200" smtClean="0"/>
              <a:t>Transformation can be done at single-column level, or for a collection of column values</a:t>
            </a:r>
          </a:p>
          <a:p>
            <a:pPr lvl="0"/>
            <a:r>
              <a:rPr lang="da-DK" sz="3200" smtClean="0"/>
              <a:t>A number of built-in </a:t>
            </a:r>
            <a:r>
              <a:rPr lang="da-DK" sz="3200" b="1" smtClean="0"/>
              <a:t>aggregate functions</a:t>
            </a:r>
            <a:r>
              <a:rPr lang="da-DK" sz="3200" smtClean="0"/>
              <a:t> are available in SQL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7384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title, (prod_year – 1900)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short_year</a:t>
            </a:r>
          </a:p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5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title, (prod_year – 1900) </a:t>
            </a:r>
            <a:r>
              <a:rPr lang="da-DK" sz="4000" b="1" smtClean="0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short_year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  <a:endParaRPr lang="da-DK" sz="4000" b="1" smtClean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86707"/>
              </p:ext>
            </p:extLst>
          </p:nvPr>
        </p:nvGraphicFramePr>
        <p:xfrm>
          <a:off x="838200" y="47957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short_year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2425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7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MIN</a:t>
            </a:r>
            <a:r>
              <a:rPr lang="da-DK" sz="4000" b="1"/>
              <a:t>(prod_year)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year_oldest_movie</a:t>
            </a:r>
          </a:p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</a:t>
            </a:r>
            <a:r>
              <a:rPr lang="da-DK" sz="4000" b="1" smtClean="0"/>
              <a:t>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</a:t>
            </a:r>
            <a:r>
              <a:rPr lang="da-DK" sz="4000" b="1" smtClean="0">
                <a:solidFill>
                  <a:srgbClr val="0070C0"/>
                </a:solidFill>
              </a:rPr>
              <a:t>MIN</a:t>
            </a:r>
            <a:r>
              <a:rPr lang="da-DK" sz="4000" b="1" smtClean="0"/>
              <a:t>(prod_year) </a:t>
            </a:r>
            <a:r>
              <a:rPr lang="da-DK" sz="4000" b="1" smtClean="0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year_oldest_movie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  <a:endParaRPr lang="da-DK" sz="4000" b="1" smtClean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0389"/>
              </p:ext>
            </p:extLst>
          </p:nvPr>
        </p:nvGraphicFramePr>
        <p:xfrm>
          <a:off x="838200" y="567268"/>
          <a:ext cx="3431310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31310">
                  <a:extLst>
                    <a:ext uri="{9D8B030D-6E8A-4147-A177-3AD203B41FA5}">
                      <a16:colId xmlns:a16="http://schemas.microsoft.com/office/drawing/2014/main" val="2048461182"/>
                    </a:ext>
                  </a:extLst>
                </a:gridCol>
              </a:tblGrid>
              <a:tr h="270958">
                <a:tc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328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b="1" smtClean="0"/>
                        <a:t>year_oldest_movie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246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smtClean="0"/>
                        <a:t>1966</a:t>
                      </a:r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92644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5681667" y="437727"/>
            <a:ext cx="3498428" cy="1354667"/>
          </a:xfrm>
          <a:prstGeom prst="wedgeRoundRectCallout">
            <a:avLst>
              <a:gd name="adj1" fmla="val -93068"/>
              <a:gd name="adj2" fmla="val -34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This is also a (very small) table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85817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27289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dateOfBirth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occupation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 smtClean="0">
                <a:latin typeface="+mn-lt"/>
              </a:rPr>
              <a:t>”</a:t>
            </a:r>
            <a:r>
              <a:rPr lang="da-DK" altLang="da-DK" sz="3200" b="1" i="1">
                <a:latin typeface="+mn-lt"/>
              </a:rPr>
              <a:t>N</a:t>
            </a:r>
            <a:r>
              <a:rPr lang="da-DK" altLang="da-DK" sz="3200" b="1" i="1" smtClean="0">
                <a:latin typeface="+mn-lt"/>
              </a:rPr>
              <a:t>ame and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Income”</a:t>
            </a:r>
            <a:endParaRPr lang="da-DK" altLang="da-DK" sz="3200" b="1" i="1">
              <a:latin typeface="+mn-lt"/>
            </a:endParaRPr>
          </a:p>
        </p:txBody>
      </p:sp>
      <p:sp>
        <p:nvSpPr>
          <p:cNvPr id="4" name="Oval 63"/>
          <p:cNvSpPr>
            <a:spLocks noChangeArrowheads="1"/>
          </p:cNvSpPr>
          <p:nvPr/>
        </p:nvSpPr>
        <p:spPr bwMode="auto">
          <a:xfrm>
            <a:off x="5759595" y="45350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351313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 – aggregate functions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6363"/>
              </p:ext>
            </p:extLst>
          </p:nvPr>
        </p:nvGraphicFramePr>
        <p:xfrm>
          <a:off x="838199" y="1690688"/>
          <a:ext cx="10291012" cy="36575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3447047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1846559023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386431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smtClean="0"/>
                        <a:t>Function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smtClean="0"/>
                        <a:t>Returned value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smtClean="0"/>
                        <a:t>Works for numbers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/>
                        <a:t>Works for 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SUM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AVG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Average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Maximum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ordering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 smtClean="0"/>
              <a:t>A query result is by default not ordered in any particular order</a:t>
            </a:r>
          </a:p>
          <a:p>
            <a:pPr lvl="0"/>
            <a:r>
              <a:rPr lang="da-DK" sz="3200" smtClean="0"/>
              <a:t>You can specify an ordering by adding an </a:t>
            </a:r>
            <a:r>
              <a:rPr lang="da-DK" sz="3200" b="1" smtClean="0">
                <a:solidFill>
                  <a:srgbClr val="0070C0"/>
                </a:solidFill>
              </a:rPr>
              <a:t>ORDER BY </a:t>
            </a:r>
            <a:r>
              <a:rPr lang="da-DK" sz="3200" smtClean="0"/>
              <a:t>section to a query</a:t>
            </a:r>
          </a:p>
          <a:p>
            <a:pPr lvl="0"/>
            <a:r>
              <a:rPr lang="da-DK" sz="3200" smtClean="0"/>
              <a:t>You can order by</a:t>
            </a:r>
          </a:p>
          <a:p>
            <a:pPr lvl="1"/>
            <a:r>
              <a:rPr lang="da-DK" sz="2800" smtClean="0"/>
              <a:t>One or several columns</a:t>
            </a:r>
          </a:p>
          <a:p>
            <a:pPr lvl="1"/>
            <a:r>
              <a:rPr lang="da-DK" sz="2800" smtClean="0"/>
              <a:t>In ascending or descending order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2717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 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ORDER BY</a:t>
            </a:r>
            <a:r>
              <a:rPr lang="da-DK" sz="4000" b="1"/>
              <a:t> title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Ordering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77840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05979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4193005"/>
            <a:ext cx="10515600" cy="235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ORDER BY</a:t>
            </a:r>
            <a:r>
              <a:rPr lang="da-DK" sz="4000" b="1" smtClean="0"/>
              <a:t> title</a:t>
            </a:r>
            <a:endParaRPr lang="da-DK" sz="4000" b="1"/>
          </a:p>
        </p:txBody>
      </p:sp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Ordering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287656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89474" cy="2081357"/>
          </a:xfrm>
        </p:spPr>
        <p:txBody>
          <a:bodyPr/>
          <a:lstStyle/>
          <a:p>
            <a:pPr lvl="0"/>
            <a:r>
              <a:rPr lang="da-DK" sz="3200" smtClean="0"/>
              <a:t>It can be useful to be able to evaluate e.g. an aggregate function for a specific ”group” of rows</a:t>
            </a:r>
          </a:p>
          <a:p>
            <a:pPr lvl="0"/>
            <a:r>
              <a:rPr lang="da-DK" sz="3200" smtClean="0"/>
              <a:t>In principle possible – but clumsy – just by using the </a:t>
            </a:r>
            <a:r>
              <a:rPr lang="da-DK" sz="3200" b="1" smtClean="0"/>
              <a:t>WHERE</a:t>
            </a:r>
            <a:r>
              <a:rPr lang="da-DK" sz="3200" smtClean="0"/>
              <a:t> part of the query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movie_count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‘USA’</a:t>
            </a:r>
            <a:endParaRPr lang="da-DK" sz="3200" b="1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705598" y="5122140"/>
            <a:ext cx="3325091" cy="1136073"/>
          </a:xfrm>
          <a:prstGeom prst="wedgeRoundRectCallout">
            <a:avLst>
              <a:gd name="adj1" fmla="val -88750"/>
              <a:gd name="adj2" fmla="val -20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What if we have 100+ countries…?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4505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 smtClean="0"/>
              <a:t>A better alternative is to use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smtClean="0"/>
              <a:t>functionality</a:t>
            </a:r>
          </a:p>
          <a:p>
            <a:pPr lvl="0"/>
            <a:r>
              <a:rPr lang="da-DK" sz="3200" smtClean="0"/>
              <a:t>Evaluates the function for each ”group” specified in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smtClean="0"/>
              <a:t>part: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country,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GROUP BY </a:t>
            </a:r>
            <a:r>
              <a:rPr lang="da-DK" sz="3200" b="1" smtClean="0"/>
              <a:t>country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54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movie_count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23432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4"/>
            <a:ext cx="10515600" cy="243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movie_count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77859"/>
              </p:ext>
            </p:extLst>
          </p:nvPr>
        </p:nvGraphicFramePr>
        <p:xfrm>
          <a:off x="838200" y="479571"/>
          <a:ext cx="343131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movie_count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38379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51593"/>
              </p:ext>
            </p:extLst>
          </p:nvPr>
        </p:nvGraphicFramePr>
        <p:xfrm>
          <a:off x="914398" y="467005"/>
          <a:ext cx="5146964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2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People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name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income</a:t>
                      </a:r>
                      <a:endParaRPr lang="da-DK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 smtClean="0">
                <a:latin typeface="+mn-lt"/>
              </a:rPr>
              <a:t>”</a:t>
            </a:r>
            <a:r>
              <a:rPr lang="da-DK" altLang="da-DK" sz="3200" b="1" i="1">
                <a:latin typeface="+mn-lt"/>
              </a:rPr>
              <a:t>N</a:t>
            </a:r>
            <a:r>
              <a:rPr lang="da-DK" altLang="da-DK" sz="3200" b="1" i="1" smtClean="0">
                <a:latin typeface="+mn-lt"/>
              </a:rPr>
              <a:t>ame and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Income”</a:t>
            </a:r>
            <a:endParaRPr lang="da-DK" altLang="da-DK" sz="3200" b="1" i="1">
              <a:latin typeface="+mn-lt"/>
            </a:endParaRPr>
          </a:p>
        </p:txBody>
      </p:sp>
      <p:sp>
        <p:nvSpPr>
          <p:cNvPr id="4" name="Oval 63"/>
          <p:cNvSpPr>
            <a:spLocks noChangeArrowheads="1"/>
          </p:cNvSpPr>
          <p:nvPr/>
        </p:nvSpPr>
        <p:spPr bwMode="auto">
          <a:xfrm>
            <a:off x="5759595" y="45350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”Older than </a:t>
            </a:r>
          </a:p>
          <a:p>
            <a:pPr algn="ctr" eaLnBrk="1" hangingPunct="1"/>
            <a:r>
              <a:rPr lang="da-DK" altLang="da-DK" sz="3200" b="1" i="1" smtClean="0">
                <a:latin typeface="+mn-lt"/>
              </a:rPr>
              <a:t>45 </a:t>
            </a:r>
            <a:r>
              <a:rPr lang="da-DK" altLang="da-DK" sz="3200" b="1" i="1">
                <a:latin typeface="+mn-lt"/>
              </a:rPr>
              <a:t>years”</a:t>
            </a:r>
          </a:p>
        </p:txBody>
      </p:sp>
    </p:spTree>
    <p:extLst>
      <p:ext uri="{BB962C8B-B14F-4D97-AF65-F5344CB8AC3E}">
        <p14:creationId xmlns:p14="http://schemas.microsoft.com/office/powerpoint/2010/main" val="106950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 smtClean="0"/>
              <a:t>You can filter out specific groups by adding a filtering criterion in a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part of the query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can </a:t>
            </a:r>
            <a:r>
              <a:rPr lang="da-DK" sz="3200" u="sng" smtClean="0"/>
              <a:t>only</a:t>
            </a:r>
            <a:r>
              <a:rPr lang="da-DK" sz="3200" smtClean="0"/>
              <a:t> be used with a </a:t>
            </a:r>
            <a:r>
              <a:rPr lang="da-DK" sz="3200" b="1">
                <a:solidFill>
                  <a:srgbClr val="0070C0"/>
                </a:solidFill>
              </a:rPr>
              <a:t>GROUP BY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country, </a:t>
            </a:r>
            <a:r>
              <a:rPr lang="da-DK" b="1" smtClean="0">
                <a:solidFill>
                  <a:srgbClr val="0070C0"/>
                </a:solidFill>
              </a:rPr>
              <a:t>COUNT</a:t>
            </a:r>
            <a:r>
              <a:rPr lang="da-DK" b="1" smtClean="0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 smtClean="0"/>
              <a:t> </a:t>
            </a:r>
            <a:r>
              <a:rPr lang="da-DK" b="1"/>
              <a:t>movie_count</a:t>
            </a:r>
            <a:endParaRPr lang="da-DK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GROUP BY </a:t>
            </a:r>
            <a:r>
              <a:rPr lang="da-DK" b="1" smtClean="0"/>
              <a:t>country</a:t>
            </a:r>
          </a:p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HAVING </a:t>
            </a:r>
            <a:r>
              <a:rPr lang="da-DK" b="1" smtClean="0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 smtClean="0"/>
              <a:t>&gt; 1)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408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78302"/>
              </p:ext>
            </p:extLst>
          </p:nvPr>
        </p:nvGraphicFramePr>
        <p:xfrm>
          <a:off x="838200" y="479571"/>
          <a:ext cx="343131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movie_count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country, </a:t>
            </a:r>
            <a:r>
              <a:rPr lang="da-DK" b="1" smtClean="0">
                <a:solidFill>
                  <a:srgbClr val="0070C0"/>
                </a:solidFill>
              </a:rPr>
              <a:t>COUNT</a:t>
            </a:r>
            <a:r>
              <a:rPr lang="da-DK" b="1" smtClean="0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 smtClean="0"/>
              <a:t> </a:t>
            </a:r>
            <a:r>
              <a:rPr lang="da-DK" b="1"/>
              <a:t>movie_count</a:t>
            </a:r>
            <a:endParaRPr lang="da-DK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GROUP BY </a:t>
            </a:r>
            <a:r>
              <a:rPr lang="da-DK" b="1" smtClean="0"/>
              <a:t>country</a:t>
            </a:r>
          </a:p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HAVING </a:t>
            </a:r>
            <a:r>
              <a:rPr lang="da-DK" b="1" smtClean="0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 smtClean="0"/>
              <a:t>&gt; 1)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93406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704264"/>
          </a:xfrm>
        </p:spPr>
        <p:txBody>
          <a:bodyPr/>
          <a:lstStyle/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 smtClean="0"/>
              <a:t> may seem identical, but…</a:t>
            </a:r>
          </a:p>
          <a:p>
            <a:pPr lvl="0"/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smtClean="0"/>
              <a:t>selects </a:t>
            </a:r>
            <a:r>
              <a:rPr lang="da-DK" sz="3200" u="sng" smtClean="0"/>
              <a:t>rows</a:t>
            </a:r>
            <a:r>
              <a:rPr lang="da-DK" sz="3200" smtClean="0"/>
              <a:t> that fulfill a criterion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HAVING </a:t>
            </a:r>
            <a:r>
              <a:rPr lang="da-DK" sz="3200"/>
              <a:t>selects </a:t>
            </a:r>
            <a:r>
              <a:rPr lang="da-DK" sz="3200" u="sng" smtClean="0"/>
              <a:t>groups</a:t>
            </a:r>
            <a:r>
              <a:rPr lang="da-DK" sz="3200" smtClean="0"/>
              <a:t> </a:t>
            </a:r>
            <a:r>
              <a:rPr lang="da-DK" sz="3200"/>
              <a:t>that fulfill a </a:t>
            </a:r>
            <a:r>
              <a:rPr lang="da-DK" sz="3200" smtClean="0"/>
              <a:t>criterion</a:t>
            </a:r>
          </a:p>
          <a:p>
            <a:r>
              <a:rPr lang="da-DK" sz="3200" smtClean="0"/>
              <a:t>You can use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</a:t>
            </a:r>
            <a:r>
              <a:rPr lang="da-DK" sz="3200" smtClean="0"/>
              <a:t>in the same query</a:t>
            </a:r>
          </a:p>
          <a:p>
            <a:pPr lvl="0"/>
            <a:endParaRPr lang="da-DK" sz="3200" b="1">
              <a:solidFill>
                <a:srgbClr val="0070C0"/>
              </a:solidFill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355432"/>
            <a:ext cx="10176164" cy="194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SELECT</a:t>
            </a:r>
            <a:r>
              <a:rPr lang="da-DK" sz="1800" b="1" smtClean="0"/>
              <a:t>  country, </a:t>
            </a:r>
            <a:r>
              <a:rPr lang="da-DK" sz="1800" b="1" smtClean="0">
                <a:solidFill>
                  <a:srgbClr val="0070C0"/>
                </a:solidFill>
              </a:rPr>
              <a:t>COUNT</a:t>
            </a:r>
            <a:r>
              <a:rPr lang="da-DK" sz="1800" b="1" smtClean="0"/>
              <a:t>(*) </a:t>
            </a:r>
            <a:r>
              <a:rPr lang="da-DK" sz="1800" b="1">
                <a:solidFill>
                  <a:srgbClr val="0070C0"/>
                </a:solidFill>
              </a:rPr>
              <a:t>AS</a:t>
            </a:r>
            <a:r>
              <a:rPr lang="da-DK" sz="1800" b="1" smtClean="0"/>
              <a:t> </a:t>
            </a:r>
            <a:r>
              <a:rPr lang="da-DK" sz="1800" b="1"/>
              <a:t>movie_count</a:t>
            </a:r>
            <a:endParaRPr lang="da-DK" sz="18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 smtClean="0">
                <a:solidFill>
                  <a:srgbClr val="0070C0"/>
                </a:solidFill>
              </a:rPr>
              <a:t>FROM</a:t>
            </a:r>
            <a:r>
              <a:rPr lang="da-DK" sz="1800" b="1" smtClean="0"/>
              <a:t> Movie</a:t>
            </a:r>
          </a:p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WHERE </a:t>
            </a:r>
            <a:r>
              <a:rPr lang="da-DK" sz="1800" b="1" smtClean="0"/>
              <a:t>prod_year &gt; 1990</a:t>
            </a:r>
            <a:endParaRPr lang="da-DK" sz="1800" b="1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 smtClean="0">
                <a:solidFill>
                  <a:srgbClr val="0070C0"/>
                </a:solidFill>
              </a:rPr>
              <a:t>GROUP BY </a:t>
            </a:r>
            <a:r>
              <a:rPr lang="da-DK" sz="1800" b="1" smtClean="0"/>
              <a:t>country</a:t>
            </a:r>
          </a:p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HAVING </a:t>
            </a:r>
            <a:r>
              <a:rPr lang="da-DK" sz="1800" b="1" smtClean="0"/>
              <a:t>(</a:t>
            </a:r>
            <a:r>
              <a:rPr lang="da-DK" sz="1800" b="1">
                <a:solidFill>
                  <a:srgbClr val="0070C0"/>
                </a:solidFill>
              </a:rPr>
              <a:t>COUNT</a:t>
            </a:r>
            <a:r>
              <a:rPr lang="da-DK" sz="1800" b="1"/>
              <a:t>(*) </a:t>
            </a:r>
            <a:r>
              <a:rPr lang="da-DK" sz="1800" b="1" smtClean="0"/>
              <a:t>&gt; 1)</a:t>
            </a:r>
            <a:endParaRPr lang="da-DK" sz="1800" b="1"/>
          </a:p>
        </p:txBody>
      </p:sp>
    </p:spTree>
    <p:extLst>
      <p:ext uri="{BB962C8B-B14F-4D97-AF65-F5344CB8AC3E}">
        <p14:creationId xmlns:p14="http://schemas.microsoft.com/office/powerpoint/2010/main" val="35632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027628"/>
          </a:xfrm>
        </p:spPr>
        <p:txBody>
          <a:bodyPr>
            <a:normAutofit/>
          </a:bodyPr>
          <a:lstStyle/>
          <a:p>
            <a:r>
              <a:rPr lang="da-DK" sz="9600" b="1" smtClean="0"/>
              <a:t>Queries 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(multiple tables)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874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Movie</a:t>
            </a:r>
          </a:p>
          <a:p>
            <a:r>
              <a:rPr lang="da-DK" smtClean="0"/>
              <a:t>  movie_id</a:t>
            </a:r>
          </a:p>
          <a:p>
            <a:r>
              <a:rPr lang="da-DK"/>
              <a:t> </a:t>
            </a:r>
            <a:r>
              <a:rPr lang="da-DK" smtClean="0"/>
              <a:t> title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prod_year</a:t>
            </a:r>
          </a:p>
          <a:p>
            <a:r>
              <a:rPr lang="da-DK"/>
              <a:t> </a:t>
            </a:r>
            <a:r>
              <a:rPr lang="da-DK" smtClean="0"/>
              <a:t> genre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Actor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birth_year</a:t>
            </a:r>
          </a:p>
          <a:p>
            <a:r>
              <a:rPr lang="da-DK"/>
              <a:t> </a:t>
            </a:r>
            <a:r>
              <a:rPr lang="da-DK" smtClean="0"/>
              <a:t> alive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Casting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movie_id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76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75710"/>
              </p:ext>
            </p:extLst>
          </p:nvPr>
        </p:nvGraphicFramePr>
        <p:xfrm>
          <a:off x="884319" y="485053"/>
          <a:ext cx="1029393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98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44842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341278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87532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Actor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368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birth_year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alive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Wayne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04-06-1911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Chow-Yun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12-11-1959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Karl Stegger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30-01-1922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Jean 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10-10-1949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Julia Roberts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28-09-1964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Natalie Portman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Israel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02-07-1980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Marc Duret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01-08-1966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5467"/>
              </p:ext>
            </p:extLst>
          </p:nvPr>
        </p:nvGraphicFramePr>
        <p:xfrm>
          <a:off x="914399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Casting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10507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59868"/>
              </p:ext>
            </p:extLst>
          </p:nvPr>
        </p:nvGraphicFramePr>
        <p:xfrm>
          <a:off x="4580020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Casting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459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14185" cy="4351338"/>
          </a:xfrm>
        </p:spPr>
        <p:txBody>
          <a:bodyPr/>
          <a:lstStyle/>
          <a:p>
            <a:pPr lvl="0"/>
            <a:r>
              <a:rPr lang="da-DK" sz="3200" smtClean="0"/>
              <a:t>We can easily formulate questions which</a:t>
            </a:r>
          </a:p>
          <a:p>
            <a:pPr lvl="1"/>
            <a:r>
              <a:rPr lang="da-DK" sz="2800" smtClean="0"/>
              <a:t>Should be possible to answer with the given data</a:t>
            </a:r>
          </a:p>
          <a:p>
            <a:pPr lvl="1"/>
            <a:r>
              <a:rPr lang="da-DK" sz="2800" smtClean="0"/>
              <a:t>Cannot be answered by a single-table query</a:t>
            </a:r>
          </a:p>
          <a:p>
            <a:pPr lvl="0"/>
            <a:r>
              <a:rPr lang="da-DK" sz="3200" smtClean="0"/>
              <a:t>Example: </a:t>
            </a:r>
            <a:r>
              <a:rPr lang="da-DK" sz="3200" i="1" smtClean="0"/>
              <a:t>How many movies are from the country that the actor Marc Duret is from?</a:t>
            </a:r>
            <a:endParaRPr lang="da-DK" sz="2800" i="1"/>
          </a:p>
        </p:txBody>
      </p:sp>
    </p:spTree>
    <p:extLst>
      <p:ext uri="{BB962C8B-B14F-4D97-AF65-F5344CB8AC3E}">
        <p14:creationId xmlns:p14="http://schemas.microsoft.com/office/powerpoint/2010/main" val="16504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631803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‘France’</a:t>
            </a:r>
            <a:endParaRPr lang="da-DK" sz="3200" b="1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177636" y="1751908"/>
            <a:ext cx="609545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name = ‘Marc Duret’</a:t>
            </a:r>
            <a:endParaRPr lang="da-DK" sz="3200" b="1"/>
          </a:p>
        </p:txBody>
      </p:sp>
      <p:sp>
        <p:nvSpPr>
          <p:cNvPr id="7" name="Afrundet rektangulær billedforklaring 6"/>
          <p:cNvSpPr/>
          <p:nvPr/>
        </p:nvSpPr>
        <p:spPr>
          <a:xfrm>
            <a:off x="7188869" y="1798626"/>
            <a:ext cx="2135606" cy="980669"/>
          </a:xfrm>
          <a:prstGeom prst="wedgeRoundRectCallout">
            <a:avLst>
              <a:gd name="adj1" fmla="val -100610"/>
              <a:gd name="adj2" fmla="val 36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Will return ‘France’</a:t>
            </a:r>
            <a:endParaRPr lang="da-DK" sz="2800"/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7372352" y="4916810"/>
            <a:ext cx="3542296" cy="942569"/>
          </a:xfrm>
          <a:prstGeom prst="wedgeRoundRectCallout">
            <a:avLst>
              <a:gd name="adj1" fmla="val -83706"/>
              <a:gd name="adj2" fmla="val -19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‘France’ used as input ”parameter” here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9372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How do we express such a ”query”?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smtClean="0"/>
              <a:t>Two general approaches</a:t>
            </a:r>
          </a:p>
          <a:p>
            <a:pPr lvl="0"/>
            <a:r>
              <a:rPr lang="da-DK" sz="3200" b="1" smtClean="0"/>
              <a:t>Procedural</a:t>
            </a:r>
            <a:r>
              <a:rPr lang="da-DK" sz="3200" smtClean="0"/>
              <a:t>: Describes an explicit algorithm for </a:t>
            </a:r>
            <a:r>
              <a:rPr lang="da-DK" sz="3200" u="sng" smtClean="0"/>
              <a:t>how</a:t>
            </a:r>
            <a:r>
              <a:rPr lang="da-DK" sz="3200" smtClean="0"/>
              <a:t> to </a:t>
            </a:r>
            <a:r>
              <a:rPr lang="da-DK" sz="3200"/>
              <a:t>retrieve </a:t>
            </a:r>
            <a:r>
              <a:rPr lang="da-DK" sz="3200" smtClean="0"/>
              <a:t>the resulting data. This could be a piece of C# code</a:t>
            </a:r>
          </a:p>
          <a:p>
            <a:pPr lvl="0"/>
            <a:r>
              <a:rPr lang="da-DK" sz="3200" b="1" smtClean="0"/>
              <a:t>Declarative</a:t>
            </a:r>
            <a:r>
              <a:rPr lang="da-DK" sz="3200" smtClean="0"/>
              <a:t>: Describes only </a:t>
            </a:r>
            <a:r>
              <a:rPr lang="da-DK" sz="3200" u="sng" smtClean="0"/>
              <a:t>what</a:t>
            </a:r>
            <a:r>
              <a:rPr lang="da-DK" sz="3200" smtClean="0"/>
              <a:t> data we wish to retrieve. This is what SQL can do for us.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1101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012" cy="4351338"/>
          </a:xfrm>
        </p:spPr>
        <p:txBody>
          <a:bodyPr/>
          <a:lstStyle/>
          <a:p>
            <a:pPr lvl="0"/>
            <a:r>
              <a:rPr lang="da-DK" sz="3200" smtClean="0"/>
              <a:t>Previous solution works, but requires us to manually enter one query result into another query</a:t>
            </a:r>
          </a:p>
          <a:p>
            <a:pPr lvl="0"/>
            <a:r>
              <a:rPr lang="da-DK" sz="3200" smtClean="0"/>
              <a:t>Better solution: formulate a single query, where the first query is a ”subquery” to the second query!</a:t>
            </a:r>
            <a:endParaRPr lang="da-DK" sz="2800"/>
          </a:p>
        </p:txBody>
      </p:sp>
      <p:pic>
        <p:nvPicPr>
          <p:cNvPr id="1026" name="Picture 2" descr="Billedresultat for buckle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1986046"/>
            <a:ext cx="2954922" cy="29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898558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 smtClean="0"/>
              <a:t>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WHERE </a:t>
            </a:r>
            <a:r>
              <a:rPr lang="da-DK" sz="3200" b="1"/>
              <a:t>name = ‘Marc Duret</a:t>
            </a:r>
            <a:r>
              <a:rPr lang="da-DK" sz="3200" b="1" smtClean="0"/>
              <a:t>’ )</a:t>
            </a:r>
            <a:endParaRPr lang="da-DK" sz="3200" b="1"/>
          </a:p>
        </p:txBody>
      </p:sp>
      <p:sp>
        <p:nvSpPr>
          <p:cNvPr id="9" name="Afrundet rektangulær billedforklaring 8"/>
          <p:cNvSpPr/>
          <p:nvPr/>
        </p:nvSpPr>
        <p:spPr>
          <a:xfrm>
            <a:off x="1024687" y="3756985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Main query</a:t>
            </a:r>
            <a:endParaRPr lang="da-DK" sz="2800"/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6386761" y="5077183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Subquery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005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70985" cy="4351338"/>
          </a:xfrm>
        </p:spPr>
        <p:txBody>
          <a:bodyPr/>
          <a:lstStyle/>
          <a:p>
            <a:pPr lvl="0"/>
            <a:r>
              <a:rPr lang="da-DK" sz="3200" smtClean="0"/>
              <a:t>Query will work even if Marc Duret changes nationality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</a:p>
          <a:p>
            <a:pPr lvl="0"/>
            <a:r>
              <a:rPr lang="da-DK" sz="3200" smtClean="0">
                <a:sym typeface="Wingdings" panose="05000000000000000000" pitchFamily="2" charset="2"/>
              </a:rPr>
              <a:t>A couple of potential problems</a:t>
            </a:r>
          </a:p>
          <a:p>
            <a:pPr lvl="1"/>
            <a:r>
              <a:rPr lang="da-DK" sz="2800" smtClean="0">
                <a:sym typeface="Wingdings" panose="05000000000000000000" pitchFamily="2" charset="2"/>
              </a:rPr>
              <a:t>Name clashes</a:t>
            </a:r>
          </a:p>
          <a:p>
            <a:pPr lvl="1"/>
            <a:r>
              <a:rPr lang="da-DK" sz="2800" smtClean="0">
                <a:sym typeface="Wingdings" panose="05000000000000000000" pitchFamily="2" charset="2"/>
              </a:rPr>
              <a:t>Multi-row output from subquery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0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048501" cy="4527049"/>
          </a:xfrm>
        </p:spPr>
        <p:txBody>
          <a:bodyPr/>
          <a:lstStyle/>
          <a:p>
            <a:pPr lvl="0"/>
            <a:r>
              <a:rPr lang="da-DK" sz="3200" smtClean="0"/>
              <a:t>When defining multi-table queries, we may need to refer to tables that have columns with identical names</a:t>
            </a:r>
          </a:p>
          <a:p>
            <a:pPr lvl="0"/>
            <a:r>
              <a:rPr lang="da-DK" sz="3200" smtClean="0"/>
              <a:t>Column names can be </a:t>
            </a:r>
            <a:r>
              <a:rPr lang="da-DK" sz="3200" u="sng" smtClean="0"/>
              <a:t>qualified</a:t>
            </a:r>
            <a:r>
              <a:rPr lang="da-DK" sz="3200" smtClean="0"/>
              <a:t> with the table name</a:t>
            </a:r>
          </a:p>
          <a:p>
            <a:pPr lvl="0"/>
            <a:r>
              <a:rPr lang="da-DK" sz="3200" smtClean="0"/>
              <a:t>Can also make it easier to understand the 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Movie.country = (	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	</a:t>
            </a: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</a:t>
            </a:r>
            <a:r>
              <a:rPr lang="da-DK" sz="3200" b="1"/>
              <a:t>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	WHERE </a:t>
            </a:r>
            <a:r>
              <a:rPr lang="da-DK" sz="3200" b="1"/>
              <a:t>name = ‘Marc Duret</a:t>
            </a:r>
            <a:r>
              <a:rPr lang="da-DK" sz="3200" b="1" smtClean="0"/>
              <a:t>’ )</a:t>
            </a:r>
            <a:endParaRPr lang="da-DK" sz="3200" b="1"/>
          </a:p>
        </p:txBody>
      </p:sp>
      <p:sp>
        <p:nvSpPr>
          <p:cNvPr id="6" name="Ellipse 5"/>
          <p:cNvSpPr/>
          <p:nvPr/>
        </p:nvSpPr>
        <p:spPr>
          <a:xfrm>
            <a:off x="2009274" y="2684711"/>
            <a:ext cx="2971799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1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32822" cy="2081357"/>
          </a:xfrm>
        </p:spPr>
        <p:txBody>
          <a:bodyPr/>
          <a:lstStyle/>
          <a:p>
            <a:pPr lvl="0"/>
            <a:r>
              <a:rPr lang="da-DK" sz="3200" smtClean="0"/>
              <a:t>A subquery may return more than one row!</a:t>
            </a:r>
          </a:p>
          <a:p>
            <a:pPr lvl="0"/>
            <a:r>
              <a:rPr lang="da-DK" sz="3200" smtClean="0"/>
              <a:t>We can then use a </a:t>
            </a:r>
            <a:r>
              <a:rPr lang="da-DK" sz="3200" u="sng" smtClean="0"/>
              <a:t>set membership</a:t>
            </a:r>
            <a:r>
              <a:rPr lang="da-DK" sz="3200" smtClean="0"/>
              <a:t> condition instead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oscars_won &gt; 0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083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Movie.country </a:t>
            </a:r>
            <a:r>
              <a:rPr lang="da-DK" sz="3200" b="1">
                <a:solidFill>
                  <a:srgbClr val="0070C0"/>
                </a:solidFill>
              </a:rPr>
              <a:t>IN</a:t>
            </a:r>
            <a:r>
              <a:rPr lang="da-DK" sz="3200" b="1" smtClean="0"/>
              <a:t> (	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	</a:t>
            </a: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</a:t>
            </a:r>
            <a:r>
              <a:rPr lang="da-DK" sz="3200" b="1"/>
              <a:t>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	WHERE </a:t>
            </a:r>
            <a:r>
              <a:rPr lang="da-DK" sz="3200" b="1"/>
              <a:t>oscars_won &gt; </a:t>
            </a:r>
            <a:r>
              <a:rPr lang="da-DK" sz="3200" b="1" smtClean="0"/>
              <a:t>0 )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35416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62111" cy="4351338"/>
          </a:xfrm>
        </p:spPr>
        <p:txBody>
          <a:bodyPr/>
          <a:lstStyle/>
          <a:p>
            <a:pPr lvl="0"/>
            <a:r>
              <a:rPr lang="da-DK" sz="3200" smtClean="0"/>
              <a:t>Another approach to multi-table queries is to </a:t>
            </a:r>
            <a:r>
              <a:rPr lang="da-DK" sz="3200" b="1" smtClean="0"/>
              <a:t>join</a:t>
            </a:r>
            <a:r>
              <a:rPr lang="da-DK" sz="3200" smtClean="0"/>
              <a:t> tables</a:t>
            </a:r>
          </a:p>
          <a:p>
            <a:pPr lvl="0"/>
            <a:r>
              <a:rPr lang="da-DK" sz="3200" smtClean="0"/>
              <a:t>Joining two (or more) tables is done by </a:t>
            </a:r>
          </a:p>
          <a:p>
            <a:pPr lvl="1"/>
            <a:r>
              <a:rPr lang="da-DK" sz="2800" smtClean="0"/>
              <a:t>Creating a ”supertable” containing all </a:t>
            </a:r>
            <a:r>
              <a:rPr lang="da-DK" sz="2800" u="sng" smtClean="0"/>
              <a:t>columns</a:t>
            </a:r>
            <a:r>
              <a:rPr lang="da-DK" sz="2800" smtClean="0"/>
              <a:t> from the tables involved in the join</a:t>
            </a:r>
          </a:p>
          <a:p>
            <a:pPr lvl="1"/>
            <a:r>
              <a:rPr lang="da-DK" sz="2800" smtClean="0"/>
              <a:t>Inserting all possible combinations of </a:t>
            </a:r>
            <a:r>
              <a:rPr lang="da-DK" sz="2800" u="sng" smtClean="0"/>
              <a:t>rows</a:t>
            </a:r>
            <a:r>
              <a:rPr lang="da-DK" sz="2800" smtClean="0"/>
              <a:t> from the tables involved in the join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63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3729"/>
              </p:ext>
            </p:extLst>
          </p:nvPr>
        </p:nvGraphicFramePr>
        <p:xfrm>
          <a:off x="914399" y="719669"/>
          <a:ext cx="2989848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ColA3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4917"/>
              </p:ext>
            </p:extLst>
          </p:nvPr>
        </p:nvGraphicFramePr>
        <p:xfrm>
          <a:off x="1412707" y="3428780"/>
          <a:ext cx="1993232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RowB3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RowB4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722276" y="2253086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JOIN</a:t>
            </a:r>
            <a:endParaRPr lang="da-DK" sz="4800" b="1"/>
          </a:p>
        </p:txBody>
      </p:sp>
      <p:sp>
        <p:nvSpPr>
          <p:cNvPr id="5" name="Tekstfelt 4"/>
          <p:cNvSpPr txBox="1"/>
          <p:nvPr/>
        </p:nvSpPr>
        <p:spPr>
          <a:xfrm>
            <a:off x="4884043" y="22530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=</a:t>
            </a:r>
            <a:endParaRPr lang="da-DK" sz="4800" b="1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03186"/>
              </p:ext>
            </p:extLst>
          </p:nvPr>
        </p:nvGraphicFramePr>
        <p:xfrm>
          <a:off x="6354678" y="1122727"/>
          <a:ext cx="4762500" cy="3566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ColA3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8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88442" cy="4351338"/>
          </a:xfrm>
        </p:spPr>
        <p:txBody>
          <a:bodyPr/>
          <a:lstStyle/>
          <a:p>
            <a:pPr lvl="0"/>
            <a:r>
              <a:rPr lang="da-DK" sz="3200" smtClean="0"/>
              <a:t>In general: Given two tables A and B, where</a:t>
            </a:r>
          </a:p>
          <a:p>
            <a:pPr lvl="1"/>
            <a:r>
              <a:rPr lang="da-DK" sz="2800" smtClean="0"/>
              <a:t>Table </a:t>
            </a:r>
            <a:r>
              <a:rPr lang="da-DK" sz="2800" b="1" i="1" smtClean="0"/>
              <a:t>A</a:t>
            </a:r>
            <a:r>
              <a:rPr lang="da-DK" sz="2800" smtClean="0"/>
              <a:t> contains </a:t>
            </a:r>
            <a:r>
              <a:rPr lang="da-DK" sz="2800" b="1" i="1" smtClean="0"/>
              <a:t>AC</a:t>
            </a:r>
            <a:r>
              <a:rPr lang="da-DK" sz="2800" smtClean="0"/>
              <a:t> columns and </a:t>
            </a:r>
            <a:r>
              <a:rPr lang="da-DK" sz="2800" b="1" i="1" smtClean="0"/>
              <a:t>AR</a:t>
            </a:r>
            <a:r>
              <a:rPr lang="da-DK" sz="2800" smtClean="0"/>
              <a:t> rows</a:t>
            </a:r>
          </a:p>
          <a:p>
            <a:pPr lvl="1"/>
            <a:r>
              <a:rPr lang="da-DK" sz="2800"/>
              <a:t>Table </a:t>
            </a:r>
            <a:r>
              <a:rPr lang="da-DK" sz="2800" b="1" i="1" smtClean="0"/>
              <a:t>B</a:t>
            </a:r>
            <a:r>
              <a:rPr lang="da-DK" sz="2800" smtClean="0"/>
              <a:t> </a:t>
            </a:r>
            <a:r>
              <a:rPr lang="da-DK" sz="2800"/>
              <a:t>contains </a:t>
            </a:r>
            <a:r>
              <a:rPr lang="da-DK" sz="2800" b="1" i="1" smtClean="0"/>
              <a:t>BC</a:t>
            </a:r>
            <a:r>
              <a:rPr lang="da-DK" sz="2800" smtClean="0"/>
              <a:t> </a:t>
            </a:r>
            <a:r>
              <a:rPr lang="da-DK" sz="2800"/>
              <a:t>columns and </a:t>
            </a:r>
            <a:r>
              <a:rPr lang="da-DK" sz="2800" b="1" i="1" smtClean="0"/>
              <a:t>BR</a:t>
            </a:r>
            <a:r>
              <a:rPr lang="da-DK" sz="2800" smtClean="0"/>
              <a:t> rows</a:t>
            </a:r>
          </a:p>
          <a:p>
            <a:r>
              <a:rPr lang="da-DK" sz="3200" smtClean="0"/>
              <a:t>Joining tables </a:t>
            </a:r>
            <a:r>
              <a:rPr lang="da-DK" sz="3200" b="1" i="1" smtClean="0"/>
              <a:t>A</a:t>
            </a:r>
            <a:r>
              <a:rPr lang="da-DK" sz="3200" smtClean="0"/>
              <a:t> and </a:t>
            </a:r>
            <a:r>
              <a:rPr lang="da-DK" sz="3200" b="1" i="1" smtClean="0"/>
              <a:t>B</a:t>
            </a:r>
            <a:r>
              <a:rPr lang="da-DK" sz="3200" smtClean="0"/>
              <a:t> will then produce a ”</a:t>
            </a:r>
            <a:r>
              <a:rPr lang="da-DK" sz="3200" smtClean="0"/>
              <a:t>supertable” </a:t>
            </a:r>
            <a:r>
              <a:rPr lang="da-DK" sz="3200" smtClean="0"/>
              <a:t>with</a:t>
            </a:r>
          </a:p>
          <a:p>
            <a:pPr lvl="1"/>
            <a:r>
              <a:rPr lang="da-DK" sz="2800" b="1" i="1" smtClean="0"/>
              <a:t>AC</a:t>
            </a:r>
            <a:r>
              <a:rPr lang="da-DK" sz="2800" smtClean="0"/>
              <a:t> + </a:t>
            </a:r>
            <a:r>
              <a:rPr lang="da-DK" sz="2800" b="1" i="1" smtClean="0"/>
              <a:t>BC</a:t>
            </a:r>
            <a:r>
              <a:rPr lang="da-DK" sz="2800" smtClean="0"/>
              <a:t> columns</a:t>
            </a:r>
          </a:p>
          <a:p>
            <a:pPr lvl="1"/>
            <a:r>
              <a:rPr lang="da-DK" sz="2800" b="1" i="1" smtClean="0"/>
              <a:t>AR</a:t>
            </a:r>
            <a:r>
              <a:rPr lang="da-DK" sz="2800" smtClean="0"/>
              <a:t> x </a:t>
            </a:r>
            <a:r>
              <a:rPr lang="da-DK" sz="2800" b="1" i="1" smtClean="0"/>
              <a:t>BR</a:t>
            </a:r>
            <a:r>
              <a:rPr lang="da-DK" sz="2800" smtClean="0"/>
              <a:t> rows</a:t>
            </a:r>
          </a:p>
          <a:p>
            <a:pPr marL="0" lvl="0" indent="0">
              <a:buNone/>
            </a:pP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94551"/>
              </p:ext>
            </p:extLst>
          </p:nvPr>
        </p:nvGraphicFramePr>
        <p:xfrm>
          <a:off x="9667375" y="867728"/>
          <a:ext cx="1419726" cy="685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324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137878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ColA3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34065"/>
              </p:ext>
            </p:extLst>
          </p:nvPr>
        </p:nvGraphicFramePr>
        <p:xfrm>
          <a:off x="9690934" y="2121102"/>
          <a:ext cx="1396166" cy="1143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808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69808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RowB3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RowB4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86583"/>
              </p:ext>
            </p:extLst>
          </p:nvPr>
        </p:nvGraphicFramePr>
        <p:xfrm>
          <a:off x="9132970" y="4058433"/>
          <a:ext cx="2488535" cy="2057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770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ColA3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  <p:sp>
        <p:nvSpPr>
          <p:cNvPr id="7" name="Tekstfelt 6"/>
          <p:cNvSpPr txBox="1"/>
          <p:nvPr/>
        </p:nvSpPr>
        <p:spPr>
          <a:xfrm>
            <a:off x="10062086" y="164095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JOIN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 rot="5400000">
            <a:off x="10227195" y="3476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=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331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DateOfBirth{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Occupation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Employee()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8000"/>
                </a:solidFill>
                <a:latin typeface="Consolas" panose="020B0609020204030204" pitchFamily="49" charset="0"/>
              </a:rPr>
              <a:t>		//... </a:t>
            </a:r>
            <a:r>
              <a:rPr lang="da-DK" sz="2400" b="1">
                <a:solidFill>
                  <a:srgbClr val="008000"/>
                </a:solidFill>
                <a:latin typeface="Consolas" panose="020B0609020204030204" pitchFamily="49" charset="0"/>
              </a:rPr>
              <a:t>Initialise properties here...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6176211" cy="1898149"/>
          </a:xfrm>
        </p:spPr>
        <p:txBody>
          <a:bodyPr/>
          <a:lstStyle/>
          <a:p>
            <a:pPr lvl="0"/>
            <a:r>
              <a:rPr lang="da-DK" sz="3200" smtClean="0"/>
              <a:t>The syntax for joining tables is in itself quite simple…</a:t>
            </a:r>
          </a:p>
          <a:p>
            <a:pPr lvl="0"/>
            <a:r>
              <a:rPr lang="da-DK" sz="3200" smtClean="0"/>
              <a:t>…but is it </a:t>
            </a:r>
            <a:r>
              <a:rPr lang="da-DK" sz="3200" u="sng" smtClean="0"/>
              <a:t>useful</a:t>
            </a:r>
            <a:r>
              <a:rPr lang="da-DK" sz="3200" smtClean="0"/>
              <a:t>?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4047935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</a:t>
            </a:r>
          </a:p>
        </p:txBody>
      </p:sp>
    </p:spTree>
    <p:extLst>
      <p:ext uri="{BB962C8B-B14F-4D97-AF65-F5344CB8AC3E}">
        <p14:creationId xmlns:p14="http://schemas.microsoft.com/office/powerpoint/2010/main" val="1124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usually need to require that certain column values from the tables are equal</a:t>
            </a:r>
          </a:p>
          <a:p>
            <a:pPr lvl="0"/>
            <a:r>
              <a:rPr lang="da-DK" sz="3200" smtClean="0"/>
              <a:t>This is often columns that act as primary/foreign keys</a:t>
            </a:r>
          </a:p>
          <a:p>
            <a:pPr lvl="0"/>
            <a:r>
              <a:rPr lang="da-DK" sz="3200" smtClean="0"/>
              <a:t>No such columns for </a:t>
            </a:r>
            <a:r>
              <a:rPr lang="da-DK" sz="3200" b="1" smtClean="0"/>
              <a:t>Movie</a:t>
            </a:r>
            <a:r>
              <a:rPr lang="da-DK" sz="3200" smtClean="0"/>
              <a:t> and </a:t>
            </a:r>
            <a:r>
              <a:rPr lang="da-DK" sz="3200" b="1" smtClean="0"/>
              <a:t>Actor</a:t>
            </a:r>
            <a:r>
              <a:rPr lang="da-DK" sz="3200" smtClean="0"/>
              <a:t> tables, since relation is expressed through rows in the </a:t>
            </a:r>
            <a:r>
              <a:rPr lang="da-DK" sz="3200" b="1" smtClean="0"/>
              <a:t>Casting</a:t>
            </a:r>
            <a:r>
              <a:rPr lang="da-DK" sz="3200" smtClean="0"/>
              <a:t> table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4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Example: </a:t>
            </a:r>
            <a:r>
              <a:rPr lang="da-DK" sz="3200" i="1" smtClean="0"/>
              <a:t>For each movie, find the title of the movie, and the names of the actors in the movie</a:t>
            </a:r>
          </a:p>
          <a:p>
            <a:pPr lvl="0"/>
            <a:r>
              <a:rPr lang="da-DK" sz="3200" smtClean="0"/>
              <a:t>This information is already in the </a:t>
            </a:r>
            <a:r>
              <a:rPr lang="da-DK" sz="3200" b="1" smtClean="0"/>
              <a:t>Casting</a:t>
            </a:r>
            <a:r>
              <a:rPr lang="da-DK" sz="3200" smtClean="0"/>
              <a:t> table, but only as foreign keys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4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98149"/>
          </a:xfrm>
        </p:spPr>
        <p:txBody>
          <a:bodyPr/>
          <a:lstStyle/>
          <a:p>
            <a:pPr lvl="0"/>
            <a:r>
              <a:rPr lang="da-DK" sz="3200" smtClean="0"/>
              <a:t>First attempt; we join all three tables unconditionally, and select all columns</a:t>
            </a:r>
          </a:p>
          <a:p>
            <a:pPr lvl="0"/>
            <a:r>
              <a:rPr lang="da-DK" sz="3200" smtClean="0"/>
              <a:t>Will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21407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98149"/>
          </a:xfrm>
        </p:spPr>
        <p:txBody>
          <a:bodyPr/>
          <a:lstStyle/>
          <a:p>
            <a:pPr lvl="0"/>
            <a:r>
              <a:rPr lang="da-DK" sz="3200" smtClean="0"/>
              <a:t>Second attempt; only select the relevant columns</a:t>
            </a:r>
          </a:p>
          <a:p>
            <a:pPr lvl="0"/>
            <a:r>
              <a:rPr lang="da-DK" sz="3200" smtClean="0"/>
              <a:t>Will (still)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4516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74087"/>
          </a:xfrm>
        </p:spPr>
        <p:txBody>
          <a:bodyPr/>
          <a:lstStyle/>
          <a:p>
            <a:pPr lvl="0"/>
            <a:r>
              <a:rPr lang="da-DK" sz="3200" smtClean="0"/>
              <a:t>Third attempt; only select the rows where the relevant key values are equal</a:t>
            </a:r>
          </a:p>
          <a:p>
            <a:pPr lvl="0"/>
            <a:r>
              <a:rPr lang="da-DK" sz="3200" smtClean="0"/>
              <a:t>Will produce the correct 20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8" y="4047935"/>
            <a:ext cx="10940717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b="1" smtClean="0">
                <a:solidFill>
                  <a:srgbClr val="0070C0"/>
                </a:solidFill>
              </a:rPr>
              <a:t>SELECT</a:t>
            </a:r>
            <a:r>
              <a:rPr lang="da-DK" sz="2400" b="1" smtClean="0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400" b="1" smtClean="0">
                <a:solidFill>
                  <a:srgbClr val="0070C0"/>
                </a:solidFill>
              </a:rPr>
              <a:t>FROM</a:t>
            </a:r>
            <a:r>
              <a:rPr lang="da-DK" sz="2400" b="1" smtClean="0"/>
              <a:t> Movie, Actor, Casting</a:t>
            </a:r>
          </a:p>
          <a:p>
            <a:pPr marL="0" indent="0">
              <a:buNone/>
            </a:pPr>
            <a:r>
              <a:rPr lang="da-DK" sz="2400" b="1">
                <a:solidFill>
                  <a:srgbClr val="0070C0"/>
                </a:solidFill>
              </a:rPr>
              <a:t>WHERE</a:t>
            </a:r>
            <a:r>
              <a:rPr lang="da-DK" sz="2400" b="1" smtClean="0"/>
              <a:t> (Movie.movie_id = Casting.movie_id) </a:t>
            </a:r>
            <a:r>
              <a:rPr lang="da-DK" sz="2400" b="1">
                <a:solidFill>
                  <a:srgbClr val="0070C0"/>
                </a:solidFill>
              </a:rPr>
              <a:t>AND</a:t>
            </a:r>
            <a:r>
              <a:rPr lang="da-DK" sz="2400" b="1"/>
              <a:t> </a:t>
            </a:r>
            <a:r>
              <a:rPr lang="da-DK" sz="2400" b="1" smtClean="0"/>
              <a:t>(Actor.actor_id = Casting.actor_id)</a:t>
            </a:r>
          </a:p>
        </p:txBody>
      </p:sp>
    </p:spTree>
    <p:extLst>
      <p:ext uri="{BB962C8B-B14F-4D97-AF65-F5344CB8AC3E}">
        <p14:creationId xmlns:p14="http://schemas.microsoft.com/office/powerpoint/2010/main" val="183995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Recurring ”pattern” for retrieving data across multiple tables</a:t>
            </a:r>
          </a:p>
          <a:p>
            <a:pPr lvl="1"/>
            <a:r>
              <a:rPr lang="da-DK" sz="2800" b="1" smtClean="0"/>
              <a:t>Relations</a:t>
            </a:r>
            <a:r>
              <a:rPr lang="da-DK" sz="2800" smtClean="0"/>
              <a:t> between tables are represented by </a:t>
            </a:r>
            <a:r>
              <a:rPr lang="da-DK" sz="2800" b="1" smtClean="0"/>
              <a:t>keys</a:t>
            </a:r>
            <a:r>
              <a:rPr lang="da-DK" sz="2800" smtClean="0"/>
              <a:t> (primary/foreign), and perhaps even separate </a:t>
            </a:r>
            <a:r>
              <a:rPr lang="da-DK" sz="2800" b="1" smtClean="0"/>
              <a:t>tables</a:t>
            </a:r>
          </a:p>
          <a:p>
            <a:pPr lvl="1"/>
            <a:r>
              <a:rPr lang="da-DK" sz="2800" b="1" smtClean="0"/>
              <a:t>Actual data </a:t>
            </a:r>
            <a:r>
              <a:rPr lang="da-DK" sz="2800" smtClean="0"/>
              <a:t>is contained in tables representing </a:t>
            </a:r>
            <a:r>
              <a:rPr lang="da-DK" sz="2800" b="1" smtClean="0"/>
              <a:t>entities</a:t>
            </a:r>
          </a:p>
          <a:p>
            <a:pPr lvl="1"/>
            <a:r>
              <a:rPr lang="da-DK" sz="2800" smtClean="0"/>
              <a:t>Obtaining </a:t>
            </a:r>
            <a:r>
              <a:rPr lang="da-DK" sz="2800" b="1" smtClean="0"/>
              <a:t>real data about entities</a:t>
            </a:r>
            <a:r>
              <a:rPr lang="da-DK" sz="2800" smtClean="0"/>
              <a:t> across multiple tables then requires </a:t>
            </a:r>
            <a:r>
              <a:rPr lang="da-DK" sz="2800" b="1" smtClean="0"/>
              <a:t>joining and matching on key columns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0612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027628"/>
          </a:xfrm>
        </p:spPr>
        <p:txBody>
          <a:bodyPr>
            <a:normAutofit/>
          </a:bodyPr>
          <a:lstStyle/>
          <a:p>
            <a:r>
              <a:rPr lang="da-DK" sz="9600" b="1" smtClean="0"/>
              <a:t>Data Maintenance 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(C</a:t>
            </a:r>
            <a:r>
              <a:rPr lang="da-DK" sz="4800" b="1" smtClean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da-DK" sz="4800" b="1" smtClean="0"/>
              <a:t>UD)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8976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In addition to executing queries on data – which can be denoted </a:t>
            </a:r>
            <a:r>
              <a:rPr lang="da-DK" sz="3200" b="1" smtClean="0"/>
              <a:t>Read</a:t>
            </a:r>
            <a:r>
              <a:rPr lang="da-DK" sz="3200" smtClean="0"/>
              <a:t> operations – we can also maintain data in various ways</a:t>
            </a:r>
          </a:p>
          <a:p>
            <a:pPr lvl="1"/>
            <a:r>
              <a:rPr lang="da-DK" sz="2800" b="1" smtClean="0"/>
              <a:t>Create</a:t>
            </a:r>
            <a:r>
              <a:rPr lang="da-DK" sz="2800" smtClean="0"/>
              <a:t> – add new rows to tables</a:t>
            </a:r>
          </a:p>
          <a:p>
            <a:pPr lvl="1"/>
            <a:r>
              <a:rPr lang="da-DK" sz="2800" b="1" smtClean="0"/>
              <a:t>Update</a:t>
            </a:r>
            <a:r>
              <a:rPr lang="da-DK" sz="2800" smtClean="0"/>
              <a:t> – modify existing rows</a:t>
            </a:r>
          </a:p>
          <a:p>
            <a:pPr lvl="1"/>
            <a:r>
              <a:rPr lang="da-DK" sz="2800" b="1" smtClean="0"/>
              <a:t>Delete</a:t>
            </a:r>
            <a:r>
              <a:rPr lang="da-DK" sz="2800" smtClean="0"/>
              <a:t> – delete rows from tables</a:t>
            </a:r>
          </a:p>
          <a:p>
            <a:pPr lvl="0"/>
            <a:r>
              <a:rPr lang="da-DK" sz="3200" smtClean="0"/>
              <a:t>All four operations as one are often called </a:t>
            </a:r>
            <a:r>
              <a:rPr lang="da-DK" sz="3200" b="1" smtClean="0"/>
              <a:t>CRUD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103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8618619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Creation of a new row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INSERT </a:t>
            </a:r>
            <a:r>
              <a:rPr lang="da-DK" sz="3200" b="1">
                <a:solidFill>
                  <a:srgbClr val="0070C0"/>
                </a:solidFill>
              </a:rPr>
              <a:t>INTO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INSERT INTO</a:t>
            </a:r>
            <a:r>
              <a:rPr lang="da-DK" sz="3200" b="1" smtClean="0"/>
              <a:t>  [table name]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VALUES</a:t>
            </a:r>
            <a:r>
              <a:rPr lang="da-DK" sz="3200" b="1" smtClean="0"/>
              <a:t> [list of specific values]</a:t>
            </a:r>
          </a:p>
        </p:txBody>
      </p:sp>
    </p:spTree>
    <p:extLst>
      <p:ext uri="{BB962C8B-B14F-4D97-AF65-F5344CB8AC3E}">
        <p14:creationId xmlns:p14="http://schemas.microsoft.com/office/powerpoint/2010/main" val="31270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4799</Words>
  <Application>Microsoft Office PowerPoint</Application>
  <PresentationFormat>Widescreen</PresentationFormat>
  <Paragraphs>2465</Paragraphs>
  <Slides>112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112</vt:i4>
      </vt:variant>
    </vt:vector>
  </HeadingPairs>
  <TitlesOfParts>
    <vt:vector size="118" baseType="lpstr">
      <vt:lpstr>Arial</vt:lpstr>
      <vt:lpstr>Calibri</vt:lpstr>
      <vt:lpstr>Calibri Light</vt:lpstr>
      <vt:lpstr>Consolas</vt:lpstr>
      <vt:lpstr>Wingdings</vt:lpstr>
      <vt:lpstr>Office-tema</vt:lpstr>
      <vt:lpstr>Databases  Structured Query Language (SQL)</vt:lpstr>
      <vt:lpstr>Introduction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 do we express such a ”query”?</vt:lpstr>
      <vt:lpstr>PowerPoint-præsentation</vt:lpstr>
      <vt:lpstr>PowerPoint-præsentation</vt:lpstr>
      <vt:lpstr>PowerPoint-præsentation</vt:lpstr>
      <vt:lpstr>Procedural queries - drawbacks</vt:lpstr>
      <vt:lpstr>Declarative queries</vt:lpstr>
      <vt:lpstr>SQL overview</vt:lpstr>
      <vt:lpstr>PowerPoint-præsentation</vt:lpstr>
      <vt:lpstr>SQL overview</vt:lpstr>
      <vt:lpstr>SQL overview</vt:lpstr>
      <vt:lpstr>Queries   (single table)</vt:lpstr>
      <vt:lpstr>PowerPoint-præsentation</vt:lpstr>
      <vt:lpstr>PowerPoint-præsentation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 – pattern matching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- calculation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– aggregate functions</vt:lpstr>
      <vt:lpstr>SQL Query - ordering</vt:lpstr>
      <vt:lpstr>PowerPoint-præsentation</vt:lpstr>
      <vt:lpstr>PowerPoint-præsentation</vt:lpstr>
      <vt:lpstr>PowerPoint-præsentation</vt:lpstr>
      <vt:lpstr>SQL Query - grouping</vt:lpstr>
      <vt:lpstr>SQL Query - grouping</vt:lpstr>
      <vt:lpstr>PowerPoint-præsentation</vt:lpstr>
      <vt:lpstr>PowerPoint-præsentation</vt:lpstr>
      <vt:lpstr>PowerPoint-præsentation</vt:lpstr>
      <vt:lpstr>SQL Query - grouping</vt:lpstr>
      <vt:lpstr>PowerPoint-præsentation</vt:lpstr>
      <vt:lpstr>SQL Query - grouping</vt:lpstr>
      <vt:lpstr>Queries   (multiple tables)</vt:lpstr>
      <vt:lpstr>PowerPoint-præsentation</vt:lpstr>
      <vt:lpstr>PowerPoint-præsentation</vt:lpstr>
      <vt:lpstr>PowerPoint-præsentation</vt:lpstr>
      <vt:lpstr>PowerPoint-præsentation</vt:lpstr>
      <vt:lpstr>SQL Query - subqueries</vt:lpstr>
      <vt:lpstr>SQL Query - subquery</vt:lpstr>
      <vt:lpstr>SQL Query - subqueries</vt:lpstr>
      <vt:lpstr>SQL Query - subquery</vt:lpstr>
      <vt:lpstr>SQL Query - subqueries</vt:lpstr>
      <vt:lpstr>SQL Query - subqueries</vt:lpstr>
      <vt:lpstr>SQL Query - subquery</vt:lpstr>
      <vt:lpstr>SQL Query - subquery</vt:lpstr>
      <vt:lpstr>SQL Query - subquery</vt:lpstr>
      <vt:lpstr>SQL Query – joining tables</vt:lpstr>
      <vt:lpstr>PowerPoint-præsentation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Data Maintenance   (CRUD)</vt:lpstr>
      <vt:lpstr>Data Maintenance</vt:lpstr>
      <vt:lpstr>Data Maintenance - Create</vt:lpstr>
      <vt:lpstr>Data Maintenance - Create</vt:lpstr>
      <vt:lpstr>Data Maintenance - Create</vt:lpstr>
      <vt:lpstr>Data Maintenance - Update</vt:lpstr>
      <vt:lpstr>Data Maintenance - Update</vt:lpstr>
      <vt:lpstr>Data Maintenance - Update</vt:lpstr>
      <vt:lpstr>Data Maintenance - Delete</vt:lpstr>
      <vt:lpstr>Data Maintenance - Delete</vt:lpstr>
      <vt:lpstr>Data Maintenance - Delete</vt:lpstr>
      <vt:lpstr>Data Definition </vt:lpstr>
      <vt:lpstr>Data Definition</vt:lpstr>
      <vt:lpstr>Data Definition</vt:lpstr>
      <vt:lpstr>Data Definition</vt:lpstr>
      <vt:lpstr>Data Definition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158</cp:revision>
  <dcterms:created xsi:type="dcterms:W3CDTF">2017-09-05T14:00:27Z</dcterms:created>
  <dcterms:modified xsi:type="dcterms:W3CDTF">2018-09-10T15:27:11Z</dcterms:modified>
</cp:coreProperties>
</file>