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0" r:id="rId16"/>
    <p:sldId id="41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SQL Introduction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ExecuteQuery(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qr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(CalculateAge(e.DateOfBirth) &gt;= 46)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	qr.Add(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(e.Name, e.Income));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qr;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Procedural queries - drawbacks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Complexity</a:t>
            </a:r>
            <a:r>
              <a:rPr lang="da-DK" sz="3200" smtClean="0"/>
              <a:t> – queries can easily become rather complicated</a:t>
            </a:r>
          </a:p>
          <a:p>
            <a:pPr lvl="0"/>
            <a:r>
              <a:rPr lang="da-DK" sz="3200" b="1" smtClean="0"/>
              <a:t>Inefficiency</a:t>
            </a:r>
            <a:r>
              <a:rPr lang="da-DK" sz="3200" smtClean="0"/>
              <a:t> – are we using appropriate data structures and algorithms?</a:t>
            </a:r>
          </a:p>
          <a:p>
            <a:pPr lvl="0"/>
            <a:r>
              <a:rPr lang="da-DK" sz="3200" b="1" smtClean="0"/>
              <a:t>Code bloat </a:t>
            </a:r>
            <a:r>
              <a:rPr lang="da-DK" sz="3200" smtClean="0"/>
              <a:t>– we must in principle define classes for each specific query result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137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Declarative 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SQL </a:t>
            </a:r>
            <a:r>
              <a:rPr lang="da-DK" sz="3200" smtClean="0"/>
              <a:t>(</a:t>
            </a:r>
            <a:r>
              <a:rPr lang="da-DK" sz="3200" b="1" smtClean="0"/>
              <a:t>Structured Query Language</a:t>
            </a:r>
            <a:r>
              <a:rPr lang="da-DK" sz="3200" smtClean="0"/>
              <a:t>) enables us to define declarative queries</a:t>
            </a:r>
          </a:p>
          <a:p>
            <a:pPr lvl="0"/>
            <a:r>
              <a:rPr lang="da-DK" sz="3200" smtClean="0"/>
              <a:t>Up to DBMS to (efficiently) execute queries</a:t>
            </a:r>
          </a:p>
          <a:p>
            <a:pPr lvl="0"/>
            <a:r>
              <a:rPr lang="da-DK" sz="3200" smtClean="0"/>
              <a:t>Is the </a:t>
            </a:r>
            <a:r>
              <a:rPr lang="da-DK" sz="3200" i="1" smtClean="0"/>
              <a:t>de facto</a:t>
            </a:r>
            <a:r>
              <a:rPr lang="da-DK" sz="3200" smtClean="0"/>
              <a:t> standard for query languages for traditional, relational database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6445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Define tables</a:t>
            </a:r>
            <a:r>
              <a:rPr lang="da-DK" sz="3200" smtClean="0"/>
              <a:t> in a database</a:t>
            </a:r>
          </a:p>
          <a:p>
            <a:pPr lvl="0"/>
            <a:r>
              <a:rPr lang="da-DK" sz="3200" b="1" smtClean="0"/>
              <a:t>Maintain data</a:t>
            </a:r>
            <a:r>
              <a:rPr lang="da-DK" sz="3200" smtClean="0"/>
              <a:t> (Create, </a:t>
            </a:r>
            <a:r>
              <a:rPr lang="da-DK" sz="3200" smtClean="0">
                <a:solidFill>
                  <a:schemeClr val="bg1">
                    <a:lumMod val="85000"/>
                  </a:schemeClr>
                </a:solidFill>
              </a:rPr>
              <a:t>Read</a:t>
            </a:r>
            <a:r>
              <a:rPr lang="da-DK" sz="3200" smtClean="0"/>
              <a:t>, Update, Delete)</a:t>
            </a:r>
          </a:p>
          <a:p>
            <a:pPr lvl="0"/>
            <a:r>
              <a:rPr lang="da-DK" sz="3200" b="1" smtClean="0"/>
              <a:t>Define</a:t>
            </a:r>
            <a:r>
              <a:rPr lang="da-DK" sz="3200" smtClean="0"/>
              <a:t> declarative </a:t>
            </a:r>
            <a:r>
              <a:rPr lang="da-DK" sz="3200" b="1" smtClean="0"/>
              <a:t>queries</a:t>
            </a:r>
            <a:r>
              <a:rPr lang="da-DK" sz="3200" smtClean="0"/>
              <a:t> (Read), which will return a subset of the queried data</a:t>
            </a:r>
          </a:p>
          <a:p>
            <a:pPr lvl="0"/>
            <a:r>
              <a:rPr lang="da-DK" sz="3200" smtClean="0"/>
              <a:t>Formally, SQL is a </a:t>
            </a:r>
            <a:r>
              <a:rPr lang="da-DK" sz="3200" b="1" smtClean="0"/>
              <a:t>transformation language</a:t>
            </a:r>
            <a:r>
              <a:rPr lang="da-DK" sz="3200" smtClean="0"/>
              <a:t>; it operates on tables, and returns a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43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02734"/>
              </p:ext>
            </p:extLst>
          </p:nvPr>
        </p:nvGraphicFramePr>
        <p:xfrm>
          <a:off x="406398" y="2121748"/>
          <a:ext cx="4057228" cy="2961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143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28295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/>
                        <a:t>People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949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dateOfBirth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occupation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income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682"/>
              </p:ext>
            </p:extLst>
          </p:nvPr>
        </p:nvGraphicFramePr>
        <p:xfrm>
          <a:off x="9259127" y="2443482"/>
          <a:ext cx="2181016" cy="23181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0508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90508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30482">
                <a:tc gridSpan="2">
                  <a:txBody>
                    <a:bodyPr/>
                    <a:lstStyle/>
                    <a:p>
                      <a:pPr algn="l"/>
                      <a:r>
                        <a:rPr lang="da-DK" sz="1600" smtClean="0"/>
                        <a:t>QueryResult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847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income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Kløftet højrepil 5"/>
          <p:cNvSpPr/>
          <p:nvPr/>
        </p:nvSpPr>
        <p:spPr>
          <a:xfrm>
            <a:off x="4937749" y="2179322"/>
            <a:ext cx="3847254" cy="251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QUERY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8412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SQL language has – as all programming languages – a number of </a:t>
            </a:r>
            <a:r>
              <a:rPr lang="da-DK" sz="3200" b="1" smtClean="0"/>
              <a:t>keywords</a:t>
            </a:r>
          </a:p>
          <a:p>
            <a:pPr lvl="0"/>
            <a:r>
              <a:rPr lang="da-DK" sz="3200" smtClean="0"/>
              <a:t>An </a:t>
            </a:r>
            <a:r>
              <a:rPr lang="da-DK" sz="3200" b="1" smtClean="0"/>
              <a:t>SQL statement </a:t>
            </a:r>
            <a:r>
              <a:rPr lang="da-DK" sz="3200" smtClean="0"/>
              <a:t>is a combination of keywords and names of user-defined tables, columns, etc..</a:t>
            </a:r>
          </a:p>
          <a:p>
            <a:pPr lvl="0"/>
            <a:r>
              <a:rPr lang="da-DK" sz="3200" smtClean="0"/>
              <a:t>We define and execute SQL queries in a DBMS, or as part of the application code</a:t>
            </a:r>
          </a:p>
          <a:p>
            <a:pPr lvl="0"/>
            <a:r>
              <a:rPr lang="da-DK" sz="3200" smtClean="0"/>
              <a:t>Traditionally, SQL keywords are written in capitals, like 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endParaRPr lang="da-DK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No absolute standard for naming converntions</a:t>
            </a:r>
          </a:p>
          <a:p>
            <a:pPr lvl="0"/>
            <a:r>
              <a:rPr lang="da-DK" sz="3200"/>
              <a:t>I </a:t>
            </a:r>
            <a:r>
              <a:rPr lang="da-DK" sz="3200" smtClean="0"/>
              <a:t>prefer</a:t>
            </a:r>
          </a:p>
          <a:p>
            <a:pPr lvl="1"/>
            <a:r>
              <a:rPr lang="da-DK" sz="2800" b="1" smtClean="0"/>
              <a:t>Tables</a:t>
            </a:r>
            <a:r>
              <a:rPr lang="da-DK" sz="2800" smtClean="0"/>
              <a:t>: named as classes, e.g. </a:t>
            </a:r>
            <a:r>
              <a:rPr lang="da-DK" sz="2800" b="1" smtClean="0"/>
              <a:t>Employee</a:t>
            </a:r>
          </a:p>
          <a:p>
            <a:pPr lvl="1"/>
            <a:r>
              <a:rPr lang="da-DK" sz="2800" b="1" smtClean="0"/>
              <a:t>Columns</a:t>
            </a:r>
            <a:r>
              <a:rPr lang="da-DK" sz="2800" smtClean="0"/>
              <a:t>: named with lowercase initial letter, e.g. </a:t>
            </a:r>
            <a:r>
              <a:rPr lang="da-DK" sz="2800" b="1" smtClean="0"/>
              <a:t>income</a:t>
            </a:r>
          </a:p>
          <a:p>
            <a:pPr lvl="0"/>
            <a:r>
              <a:rPr lang="da-DK" sz="3200" smtClean="0"/>
              <a:t>NB: Use singular, </a:t>
            </a:r>
            <a:r>
              <a:rPr lang="da-DK" sz="3200" u="sng" smtClean="0"/>
              <a:t>not</a:t>
            </a:r>
            <a:r>
              <a:rPr lang="da-DK" sz="3200" smtClean="0"/>
              <a:t> plural.</a:t>
            </a:r>
          </a:p>
          <a:p>
            <a:pPr lvl="1"/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da-DK" sz="2800" smtClean="0"/>
              <a:t> // OK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Employees</a:t>
            </a:r>
            <a:r>
              <a:rPr lang="da-DK" sz="2800" smtClean="0"/>
              <a:t> // NOT OK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61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629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39933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4131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08528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19197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27289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 smtClean="0">
                <a:latin typeface="+mn-lt"/>
              </a:rPr>
              <a:t>”</a:t>
            </a:r>
            <a:r>
              <a:rPr lang="da-DK" altLang="da-DK" sz="3200" b="1" i="1">
                <a:latin typeface="+mn-lt"/>
              </a:rPr>
              <a:t>N</a:t>
            </a:r>
            <a:r>
              <a:rPr lang="da-DK" altLang="da-DK" sz="3200" b="1" i="1" smtClean="0">
                <a:latin typeface="+mn-lt"/>
              </a:rPr>
              <a:t>ame and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Income”</a:t>
            </a:r>
            <a:endParaRPr lang="da-DK" altLang="da-DK" sz="3200" b="1" i="1">
              <a:latin typeface="+mn-lt"/>
            </a:endParaRP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59595" y="45350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35131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51593"/>
              </p:ext>
            </p:extLst>
          </p:nvPr>
        </p:nvGraphicFramePr>
        <p:xfrm>
          <a:off x="914398" y="467005"/>
          <a:ext cx="5146964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2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 smtClean="0">
                <a:latin typeface="+mn-lt"/>
              </a:rPr>
              <a:t>”</a:t>
            </a:r>
            <a:r>
              <a:rPr lang="da-DK" altLang="da-DK" sz="3200" b="1" i="1">
                <a:latin typeface="+mn-lt"/>
              </a:rPr>
              <a:t>N</a:t>
            </a:r>
            <a:r>
              <a:rPr lang="da-DK" altLang="da-DK" sz="3200" b="1" i="1" smtClean="0">
                <a:latin typeface="+mn-lt"/>
              </a:rPr>
              <a:t>ame and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Income”</a:t>
            </a:r>
            <a:endParaRPr lang="da-DK" altLang="da-DK" sz="3200" b="1" i="1">
              <a:latin typeface="+mn-lt"/>
            </a:endParaRP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59595" y="45350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10695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How do we express such a ”query”?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smtClean="0"/>
              <a:t>Two general approaches</a:t>
            </a:r>
          </a:p>
          <a:p>
            <a:pPr lvl="0"/>
            <a:r>
              <a:rPr lang="da-DK" sz="3200" b="1" smtClean="0"/>
              <a:t>Procedural</a:t>
            </a:r>
            <a:r>
              <a:rPr lang="da-DK" sz="3200" smtClean="0"/>
              <a:t>: Describes an explicit algorithm for </a:t>
            </a:r>
            <a:r>
              <a:rPr lang="da-DK" sz="3200" u="sng" smtClean="0"/>
              <a:t>how</a:t>
            </a:r>
            <a:r>
              <a:rPr lang="da-DK" sz="3200" smtClean="0"/>
              <a:t> to </a:t>
            </a:r>
            <a:r>
              <a:rPr lang="da-DK" sz="3200"/>
              <a:t>retrieve </a:t>
            </a:r>
            <a:r>
              <a:rPr lang="da-DK" sz="3200" smtClean="0"/>
              <a:t>the resulting data. This could be a piece of C# code</a:t>
            </a:r>
          </a:p>
          <a:p>
            <a:pPr lvl="0"/>
            <a:r>
              <a:rPr lang="da-DK" sz="3200" b="1" smtClean="0"/>
              <a:t>Declarative</a:t>
            </a:r>
            <a:r>
              <a:rPr lang="da-DK" sz="3200" smtClean="0"/>
              <a:t>: Describes only </a:t>
            </a:r>
            <a:r>
              <a:rPr lang="da-DK" sz="3200" u="sng" smtClean="0"/>
              <a:t>what</a:t>
            </a:r>
            <a:r>
              <a:rPr lang="da-DK" sz="3200" smtClean="0"/>
              <a:t> data we wish to retrieve. This is what SQL can do for us.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110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DateOfBirth{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Occupation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Employee()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//... </a:t>
            </a:r>
            <a:r>
              <a:rPr lang="da-DK" sz="2400" b="1">
                <a:solidFill>
                  <a:srgbClr val="008000"/>
                </a:solidFill>
                <a:latin typeface="Consolas" panose="020B0609020204030204" pitchFamily="49" charset="0"/>
              </a:rPr>
              <a:t>Initialise properties here...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QueryResult(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Name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Income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income;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553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Databases  SQL Introduction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 do we express such a ”query”?</vt:lpstr>
      <vt:lpstr>PowerPoint-præsentation</vt:lpstr>
      <vt:lpstr>PowerPoint-præsentation</vt:lpstr>
      <vt:lpstr>PowerPoint-præsentation</vt:lpstr>
      <vt:lpstr>Procedural queries - drawbacks</vt:lpstr>
      <vt:lpstr>Declarative queries</vt:lpstr>
      <vt:lpstr>SQL overview</vt:lpstr>
      <vt:lpstr>PowerPoint-præsentation</vt:lpstr>
      <vt:lpstr>SQL overview</vt:lpstr>
      <vt:lpstr>SQL overview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159</cp:revision>
  <dcterms:created xsi:type="dcterms:W3CDTF">2017-09-05T14:00:27Z</dcterms:created>
  <dcterms:modified xsi:type="dcterms:W3CDTF">2018-09-10T15:29:37Z</dcterms:modified>
</cp:coreProperties>
</file>