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8" r:id="rId3"/>
    <p:sldId id="38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and Visual Studio (part I)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1" y="565985"/>
            <a:ext cx="6000500" cy="5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 smtClean="0"/>
              <a:t>We have created a (local) database called </a:t>
            </a:r>
            <a:r>
              <a:rPr lang="da-DK" sz="3200" b="1" smtClean="0"/>
              <a:t>MyFirstDB</a:t>
            </a:r>
          </a:p>
          <a:p>
            <a:pPr lvl="0"/>
            <a:r>
              <a:rPr lang="da-DK" sz="3200" smtClean="0"/>
              <a:t>The database does not contain any (user-defined) tables yet</a:t>
            </a:r>
          </a:p>
          <a:p>
            <a:pPr lvl="0"/>
            <a:r>
              <a:rPr lang="da-DK" sz="3200" smtClean="0"/>
              <a:t>Table definitions can be created manually (later), or by running a </a:t>
            </a:r>
            <a:r>
              <a:rPr lang="da-DK" sz="3200" b="1" smtClean="0"/>
              <a:t>database script</a:t>
            </a:r>
          </a:p>
          <a:p>
            <a:pPr lvl="0"/>
            <a:r>
              <a:rPr lang="da-DK" sz="3200" smtClean="0"/>
              <a:t>A script generally just contains SQL code, which may e.g.</a:t>
            </a:r>
          </a:p>
          <a:p>
            <a:pPr lvl="1"/>
            <a:r>
              <a:rPr lang="da-DK" sz="2800" smtClean="0"/>
              <a:t>Create a number of tables</a:t>
            </a:r>
          </a:p>
          <a:p>
            <a:pPr lvl="1"/>
            <a:r>
              <a:rPr lang="da-DK" sz="2800" smtClean="0"/>
              <a:t>Enter a number of rows into the tables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627897"/>
            <a:ext cx="4743450" cy="477202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747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3422983" y="3711746"/>
            <a:ext cx="3465096" cy="1142998"/>
          </a:xfrm>
          <a:prstGeom prst="wedgeRectCallout">
            <a:avLst>
              <a:gd name="adj1" fmla="val -78275"/>
              <a:gd name="adj2" fmla="val -12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Example: Script included in exercise project, as a simple text file</a:t>
            </a:r>
            <a:endParaRPr lang="da-DK" sz="2400" b="1"/>
          </a:p>
        </p:txBody>
      </p:sp>
      <p:sp>
        <p:nvSpPr>
          <p:cNvPr id="5" name="Ellipse 4"/>
          <p:cNvSpPr/>
          <p:nvPr/>
        </p:nvSpPr>
        <p:spPr>
          <a:xfrm>
            <a:off x="1046747" y="2604837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27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57198" y="3844089"/>
            <a:ext cx="2448428" cy="1161048"/>
          </a:xfrm>
          <a:prstGeom prst="wedgeRectCallout">
            <a:avLst>
              <a:gd name="adj1" fmla="val 54403"/>
              <a:gd name="adj2" fmla="val -128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Copy content from text file into Query window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2532647" y="1064795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856121" y="1040731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5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312819" y="2454441"/>
            <a:ext cx="2448428" cy="1161048"/>
          </a:xfrm>
          <a:prstGeom prst="wedgeRectCallout">
            <a:avLst>
              <a:gd name="adj1" fmla="val 54403"/>
              <a:gd name="adj2" fmla="val -128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704972" y="1313447"/>
            <a:ext cx="2765260" cy="515353"/>
          </a:xfrm>
          <a:prstGeom prst="wedgeRectCallout">
            <a:avLst>
              <a:gd name="adj1" fmla="val -56138"/>
              <a:gd name="adj2" fmla="val -118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85011" y="4692314"/>
            <a:ext cx="2755230" cy="1534027"/>
          </a:xfrm>
          <a:prstGeom prst="wedgeRectCallout">
            <a:avLst>
              <a:gd name="adj1" fmla="val 52875"/>
              <a:gd name="adj2" fmla="val -105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Don’t panic if some errors are reported when running the script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97316" cy="4351338"/>
          </a:xfrm>
        </p:spPr>
        <p:txBody>
          <a:bodyPr/>
          <a:lstStyle/>
          <a:p>
            <a:pPr lvl="0"/>
            <a:r>
              <a:rPr lang="da-DK" sz="3200" smtClean="0"/>
              <a:t>We can use Visual Studio as a DBMS</a:t>
            </a:r>
          </a:p>
          <a:p>
            <a:pPr lvl="0"/>
            <a:r>
              <a:rPr lang="da-DK" sz="3200" smtClean="0"/>
              <a:t>First steps:</a:t>
            </a:r>
          </a:p>
          <a:p>
            <a:pPr lvl="1"/>
            <a:r>
              <a:rPr lang="da-DK" sz="2800" smtClean="0"/>
              <a:t>Create a </a:t>
            </a:r>
            <a:r>
              <a:rPr lang="da-DK" sz="2800" b="1" smtClean="0"/>
              <a:t>local</a:t>
            </a:r>
            <a:r>
              <a:rPr lang="da-DK" sz="2800" smtClean="0"/>
              <a:t> database (is physically located on your PC)</a:t>
            </a:r>
          </a:p>
          <a:p>
            <a:pPr lvl="1"/>
            <a:r>
              <a:rPr lang="da-DK" sz="2800" smtClean="0"/>
              <a:t>Create tables, row, etc. by using a given database </a:t>
            </a:r>
            <a:r>
              <a:rPr lang="da-DK" sz="2800" b="1" smtClean="0"/>
              <a:t>script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819147" y="358541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5498432" y="2382252"/>
            <a:ext cx="2755230" cy="800102"/>
          </a:xfrm>
          <a:prstGeom prst="wedgeRectCallout">
            <a:avLst>
              <a:gd name="adj1" fmla="val 51347"/>
              <a:gd name="adj2" fmla="val -155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5951622" y="4289258"/>
            <a:ext cx="2755230" cy="1175085"/>
          </a:xfrm>
          <a:prstGeom prst="wedgeRectCallout">
            <a:avLst>
              <a:gd name="adj1" fmla="val 60736"/>
              <a:gd name="adj2" fmla="val -8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…two new tables have been added to MyFirstDB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92" y="790825"/>
            <a:ext cx="3095625" cy="50958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2755230" cy="1149018"/>
          </a:xfrm>
          <a:prstGeom prst="wedgeRectCallout">
            <a:avLst>
              <a:gd name="adj1" fmla="val -116339"/>
              <a:gd name="adj2" fmla="val 7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Movie</a:t>
            </a:r>
            <a:r>
              <a:rPr lang="da-DK" sz="2400" smtClean="0"/>
              <a:t> table, and choose </a:t>
            </a:r>
            <a:r>
              <a:rPr lang="da-DK" sz="2400" b="1" smtClean="0"/>
              <a:t>View Data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113421" y="4114798"/>
            <a:ext cx="2755230" cy="764007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</a:t>
            </a:r>
            <a:r>
              <a:rPr lang="da-DK" sz="2400" b="1" smtClean="0"/>
              <a:t>Movie</a:t>
            </a:r>
            <a:r>
              <a:rPr lang="da-DK" sz="2400" smtClean="0"/>
              <a:t> table contains 7 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862012"/>
            <a:ext cx="3009900" cy="51339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2755230" cy="1149018"/>
          </a:xfrm>
          <a:prstGeom prst="wedgeRectCallout">
            <a:avLst>
              <a:gd name="adj1" fmla="val -110007"/>
              <a:gd name="adj2" fmla="val 4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Movie</a:t>
            </a:r>
            <a:r>
              <a:rPr lang="da-DK" sz="2400" smtClean="0"/>
              <a:t> table, and choose </a:t>
            </a:r>
            <a:r>
              <a:rPr lang="da-DK" sz="2400" b="1" smtClean="0"/>
              <a:t>View Designer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113421" y="4114798"/>
            <a:ext cx="2755230" cy="1185113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Movie</a:t>
            </a:r>
            <a:r>
              <a:rPr lang="da-DK" sz="2400" smtClean="0"/>
              <a:t> table (designer mode)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2384729" y="541421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113421" y="4114798"/>
            <a:ext cx="2755230" cy="1185113"/>
          </a:xfrm>
          <a:prstGeom prst="wedgeRectCallout">
            <a:avLst>
              <a:gd name="adj1" fmla="val -39919"/>
              <a:gd name="adj2" fmla="val -111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Movie</a:t>
            </a:r>
            <a:r>
              <a:rPr lang="da-DK" sz="2400" smtClean="0"/>
              <a:t> table (”raw” SQL code)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3110870" y="539404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5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97316" cy="4351338"/>
          </a:xfrm>
        </p:spPr>
        <p:txBody>
          <a:bodyPr/>
          <a:lstStyle/>
          <a:p>
            <a:pPr lvl="0"/>
            <a:r>
              <a:rPr lang="da-DK" sz="3200" smtClean="0"/>
              <a:t>We can now</a:t>
            </a:r>
          </a:p>
          <a:p>
            <a:pPr lvl="1"/>
            <a:r>
              <a:rPr lang="da-DK" sz="2800" smtClean="0"/>
              <a:t>Create a new database</a:t>
            </a:r>
          </a:p>
          <a:p>
            <a:pPr lvl="1"/>
            <a:r>
              <a:rPr lang="da-DK" sz="2800" smtClean="0"/>
              <a:t>Run a given script on the database</a:t>
            </a:r>
          </a:p>
          <a:p>
            <a:pPr lvl="0"/>
            <a:r>
              <a:rPr lang="da-DK" sz="3200" smtClean="0"/>
              <a:t>Next steps are</a:t>
            </a:r>
          </a:p>
          <a:p>
            <a:pPr lvl="1"/>
            <a:r>
              <a:rPr lang="da-DK" sz="2800" smtClean="0"/>
              <a:t>Execute queries on a database</a:t>
            </a:r>
          </a:p>
          <a:p>
            <a:pPr lvl="1"/>
            <a:r>
              <a:rPr lang="da-DK" sz="2800" smtClean="0"/>
              <a:t>Define tables manually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8" y="673266"/>
            <a:ext cx="8598277" cy="3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478224" y="2415162"/>
            <a:ext cx="4181681" cy="1605509"/>
          </a:xfrm>
          <a:prstGeom prst="wedgeRectCallout">
            <a:avLst>
              <a:gd name="adj1" fmla="val -67487"/>
              <a:gd name="adj2" fmla="val -94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A database runs on a </a:t>
            </a:r>
            <a:r>
              <a:rPr lang="da-DK" sz="3200" b="1" smtClean="0"/>
              <a:t>database server </a:t>
            </a:r>
            <a:r>
              <a:rPr lang="da-DK" sz="3200" smtClean="0"/>
              <a:t>(found under </a:t>
            </a:r>
            <a:r>
              <a:rPr lang="da-DK" sz="3200" b="1" smtClean="0"/>
              <a:t>SQL Server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37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1" y="3087101"/>
            <a:ext cx="9344748" cy="308357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256849" y="2284347"/>
            <a:ext cx="3206770" cy="1605509"/>
          </a:xfrm>
          <a:prstGeom prst="wedgeRectCallout">
            <a:avLst>
              <a:gd name="adj1" fmla="val -141080"/>
              <a:gd name="adj2" fmla="val 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 built-in database server called </a:t>
            </a:r>
            <a:r>
              <a:rPr lang="da-DK" sz="3200" b="1" smtClean="0"/>
              <a:t>(localdb)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9326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3" y="751095"/>
            <a:ext cx="7710986" cy="389397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769142" y="2502568"/>
            <a:ext cx="5257800" cy="1028701"/>
          </a:xfrm>
          <a:prstGeom prst="wedgeRectCallout">
            <a:avLst>
              <a:gd name="adj1" fmla="val -74009"/>
              <a:gd name="adj2" fmla="val 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You probably don’t have all these databases (yet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04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2" y="1328610"/>
            <a:ext cx="7719634" cy="398333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5351"/>
              <a:gd name="adj2" fmla="val -3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Databases</a:t>
            </a:r>
            <a:r>
              <a:rPr lang="da-DK" sz="2400" smtClean="0"/>
              <a:t>, and choose </a:t>
            </a:r>
            <a:r>
              <a:rPr lang="da-DK" sz="2400" b="1" smtClean="0"/>
              <a:t>Add New Database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329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1655846"/>
            <a:ext cx="9553969" cy="2073944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2658979" y="1979195"/>
            <a:ext cx="1744579" cy="713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93" y="1190124"/>
            <a:ext cx="6951496" cy="37636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713121" y="3669632"/>
            <a:ext cx="1744579" cy="713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318</Words>
  <Application>Microsoft Office PowerPoint</Application>
  <PresentationFormat>Widescreen</PresentationFormat>
  <Paragraphs>39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Office-tema</vt:lpstr>
      <vt:lpstr>Databases  and Visual Studio (part I)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102</cp:revision>
  <dcterms:created xsi:type="dcterms:W3CDTF">2017-09-05T14:00:27Z</dcterms:created>
  <dcterms:modified xsi:type="dcterms:W3CDTF">2018-09-04T09:53:04Z</dcterms:modified>
</cp:coreProperties>
</file>