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9" r:id="rId3"/>
    <p:sldId id="378" r:id="rId4"/>
    <p:sldId id="395" r:id="rId5"/>
    <p:sldId id="379" r:id="rId6"/>
    <p:sldId id="338" r:id="rId7"/>
    <p:sldId id="381" r:id="rId8"/>
    <p:sldId id="257" r:id="rId9"/>
    <p:sldId id="382" r:id="rId10"/>
    <p:sldId id="380" r:id="rId11"/>
    <p:sldId id="383" r:id="rId12"/>
    <p:sldId id="384" r:id="rId13"/>
    <p:sldId id="386" r:id="rId14"/>
    <p:sldId id="387" r:id="rId15"/>
    <p:sldId id="390" r:id="rId16"/>
    <p:sldId id="388" r:id="rId17"/>
    <p:sldId id="389" r:id="rId18"/>
    <p:sldId id="391" r:id="rId19"/>
    <p:sldId id="392" r:id="rId20"/>
    <p:sldId id="393" r:id="rId21"/>
    <p:sldId id="394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5E1F-672A-488E-8B7A-DEADDD2FB2E5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970F-2349-4EDE-A68B-F2510F1BF5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40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9970F-2349-4EDE-A68B-F2510F1BF54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7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9970F-2349-4EDE-A68B-F2510F1BF54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83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11-02-2019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Advanced Software Construction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</a:t>
            </a:r>
            <a:r>
              <a:rPr lang="da-DK" sz="7200" smtClean="0">
                <a:solidFill>
                  <a:srgbClr val="FF0000"/>
                </a:solidFill>
              </a:rPr>
              <a:t>2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set-oriented methods</a:t>
            </a:r>
            <a:endParaRPr lang="da-DK" b="1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19277"/>
              </p:ext>
            </p:extLst>
          </p:nvPr>
        </p:nvGraphicFramePr>
        <p:xfrm>
          <a:off x="1337407" y="2144019"/>
          <a:ext cx="8128000" cy="222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678">
                  <a:extLst>
                    <a:ext uri="{9D8B030D-6E8A-4147-A177-3AD203B41FA5}">
                      <a16:colId xmlns:a16="http://schemas.microsoft.com/office/drawing/2014/main" val="192515014"/>
                    </a:ext>
                  </a:extLst>
                </a:gridCol>
                <a:gridCol w="1081454">
                  <a:extLst>
                    <a:ext uri="{9D8B030D-6E8A-4147-A177-3AD203B41FA5}">
                      <a16:colId xmlns:a16="http://schemas.microsoft.com/office/drawing/2014/main" val="2012151479"/>
                    </a:ext>
                  </a:extLst>
                </a:gridCol>
                <a:gridCol w="1195753">
                  <a:extLst>
                    <a:ext uri="{9D8B030D-6E8A-4147-A177-3AD203B41FA5}">
                      <a16:colId xmlns:a16="http://schemas.microsoft.com/office/drawing/2014/main" val="1773631607"/>
                    </a:ext>
                  </a:extLst>
                </a:gridCol>
                <a:gridCol w="4313115">
                  <a:extLst>
                    <a:ext uri="{9D8B030D-6E8A-4147-A177-3AD203B41FA5}">
                      <a16:colId xmlns:a16="http://schemas.microsoft.com/office/drawing/2014/main" val="2887767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Method</a:t>
                      </a:r>
                      <a:endParaRPr lang="da-DK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Called on</a:t>
                      </a:r>
                      <a:endParaRPr lang="da-DK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Argument</a:t>
                      </a:r>
                      <a:endParaRPr lang="da-DK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  <a:endParaRPr lang="da-DK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9491289"/>
                  </a:ext>
                </a:extLst>
              </a:tr>
              <a:tr h="3690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Except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items which are in A but </a:t>
                      </a:r>
                      <a:r>
                        <a:rPr lang="en-US" sz="1400" b="0" i="1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B.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9975647"/>
                  </a:ext>
                </a:extLst>
              </a:tr>
              <a:tr h="3690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Intersect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items which are in both A </a:t>
                      </a:r>
                      <a:r>
                        <a:rPr lang="en-US" sz="1400" b="0" i="1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B.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7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items which are in either A </a:t>
                      </a:r>
                      <a:r>
                        <a:rPr lang="en-US" sz="1400" b="0" i="1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B.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813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Distinct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(none)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Removes duplicate items from A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68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Concat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Concatenates B to A.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839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3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IsPrime(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limit =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.ToInt32(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.Sqrt(number));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isPrime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2; i &lt;= limit &amp;&amp; isPrime; i++)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isPrime = number % i != 0;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isPrime;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primes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.Range(2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1000000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Where(IsPrime);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primes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.Range(2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1000000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		</a:t>
            </a:r>
            <a:r>
              <a:rPr lang="en-US" sz="24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.AsParallel</a:t>
            </a:r>
            <a:r>
              <a:rPr lang="en-US" sz="24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Where(IsPrime);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6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AsParallel</a:t>
            </a:r>
            <a:r>
              <a:rPr lang="da-DK" smtClean="0"/>
              <a:t>: Switch </a:t>
            </a:r>
            <a:r>
              <a:rPr lang="da-DK" u="sng" smtClean="0"/>
              <a:t>on</a:t>
            </a:r>
            <a:r>
              <a:rPr lang="da-DK" smtClean="0"/>
              <a:t> parallel execution for remainder of query</a:t>
            </a:r>
          </a:p>
          <a:p>
            <a:r>
              <a:rPr lang="da-DK" b="1" smtClean="0"/>
              <a:t>AsSequential</a:t>
            </a:r>
            <a:r>
              <a:rPr lang="da-DK" smtClean="0"/>
              <a:t>: </a:t>
            </a:r>
            <a:r>
              <a:rPr lang="da-DK"/>
              <a:t>Switch </a:t>
            </a:r>
            <a:r>
              <a:rPr lang="da-DK" u="sng" smtClean="0"/>
              <a:t>off</a:t>
            </a:r>
            <a:r>
              <a:rPr lang="da-DK" smtClean="0"/>
              <a:t> </a:t>
            </a:r>
            <a:r>
              <a:rPr lang="da-DK"/>
              <a:t>parallel execution for remainder of query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4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primes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.Range(2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1000000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		</a:t>
            </a:r>
            <a:r>
              <a:rPr lang="en-US" sz="24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.AsParallel</a:t>
            </a:r>
            <a:r>
              <a:rPr lang="en-US" sz="24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Where(IsPrime);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3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primes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.Range(2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1000000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		</a:t>
            </a:r>
            <a:r>
              <a:rPr lang="en-US" sz="24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.AsParallel()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.AsOrdered()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Where(IsPrime);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5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AsOrdered</a:t>
            </a:r>
            <a:r>
              <a:rPr lang="da-DK" smtClean="0"/>
              <a:t>: Query </a:t>
            </a:r>
            <a:r>
              <a:rPr lang="da-DK" u="sng" smtClean="0"/>
              <a:t>must</a:t>
            </a:r>
            <a:r>
              <a:rPr lang="da-DK" smtClean="0"/>
              <a:t> maintain ordering of items</a:t>
            </a:r>
          </a:p>
          <a:p>
            <a:r>
              <a:rPr lang="da-DK" b="1" smtClean="0"/>
              <a:t>AsUnordered </a:t>
            </a:r>
            <a:r>
              <a:rPr lang="da-DK" smtClean="0"/>
              <a:t>: </a:t>
            </a:r>
            <a:r>
              <a:rPr lang="da-DK"/>
              <a:t>Query </a:t>
            </a:r>
            <a:r>
              <a:rPr lang="da-DK" u="sng" smtClean="0"/>
              <a:t>need not</a:t>
            </a:r>
            <a:r>
              <a:rPr lang="da-DK" smtClean="0"/>
              <a:t> </a:t>
            </a:r>
            <a:r>
              <a:rPr lang="da-DK"/>
              <a:t>maintain ordering of items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07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primeList =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manyPrimes =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.Range(2, 1000000)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AsParallel()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Where(IsPrime);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val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manyPrimes)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primeList.Add(val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$"No. of items in primesList :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{primeList.Count}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800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969" y="28346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8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primeList =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manyPrimes =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.Range(2, 1000000)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AsParallel()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Where(IsPrime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.ToList();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.ForEach(primeList.Add);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$"No. of items in primesList :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{primeList.Count}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800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969" y="28346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9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ASWC Day </a:t>
            </a:r>
            <a:r>
              <a:rPr lang="da-DK" b="1" smtClean="0"/>
              <a:t>2 </a:t>
            </a:r>
            <a:r>
              <a:rPr lang="da-DK" b="1" smtClean="0"/>
              <a:t>- agenda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Follow-up on </a:t>
            </a:r>
            <a:r>
              <a:rPr lang="da-DK" smtClean="0"/>
              <a:t>previous exercises (on request)</a:t>
            </a:r>
          </a:p>
          <a:p>
            <a:r>
              <a:rPr lang="da-DK" smtClean="0"/>
              <a:t>Small demo on functions as parameters</a:t>
            </a:r>
            <a:endParaRPr lang="da-DK" smtClean="0"/>
          </a:p>
          <a:p>
            <a:r>
              <a:rPr lang="da-DK" smtClean="0"/>
              <a:t>LINQ – </a:t>
            </a:r>
            <a:r>
              <a:rPr lang="da-DK" smtClean="0"/>
              <a:t>set-oriented methods</a:t>
            </a:r>
            <a:endParaRPr lang="da-DK" smtClean="0"/>
          </a:p>
          <a:p>
            <a:pPr lvl="1"/>
            <a:r>
              <a:rPr lang="da-DK" i="1" smtClean="0"/>
              <a:t>Exercise </a:t>
            </a:r>
            <a:r>
              <a:rPr lang="da-DK" i="1" smtClean="0"/>
              <a:t>Pro.3.13</a:t>
            </a:r>
            <a:endParaRPr lang="da-DK" i="1" smtClean="0"/>
          </a:p>
          <a:p>
            <a:r>
              <a:rPr lang="da-DK" smtClean="0"/>
              <a:t>Parallel LINQ (PLINQ)</a:t>
            </a:r>
            <a:endParaRPr lang="da-DK"/>
          </a:p>
          <a:p>
            <a:pPr lvl="1"/>
            <a:r>
              <a:rPr lang="da-DK" i="1" smtClean="0"/>
              <a:t>Demo only</a:t>
            </a:r>
            <a:endParaRPr lang="da-DK" i="1" smtClean="0"/>
          </a:p>
          <a:p>
            <a:r>
              <a:rPr lang="da-DK" smtClean="0"/>
              <a:t>Free-for-all exercise work (incl. </a:t>
            </a:r>
            <a:r>
              <a:rPr lang="da-DK" i="1" smtClean="0"/>
              <a:t>Pro.3.14</a:t>
            </a:r>
            <a:r>
              <a:rPr lang="da-DK" smtClean="0"/>
              <a:t> – larger LINQ ex.)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7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866" y="28346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primeList =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manyPrimes =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.Range(2, 1000000)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AsParallel()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Where(IsPrime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.ForAll(primeList.Add);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$"No. of items in primesList :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{primeList.Count}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800" b="1"/>
          </a:p>
        </p:txBody>
      </p:sp>
    </p:spTree>
    <p:extLst>
      <p:ext uri="{BB962C8B-B14F-4D97-AF65-F5344CB8AC3E}">
        <p14:creationId xmlns:p14="http://schemas.microsoft.com/office/powerpoint/2010/main" val="19716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ConcurrentBag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primesBag =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ConcurrentBag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manyPrimes =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.Range(2, 1000000)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AsParallel()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Where(IsPrime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.ForAll(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primesBag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.Add);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$"No. of items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in </a:t>
            </a:r>
            <a:r>
              <a:rPr lang="en-US" sz="1800" b="1" smtClean="0">
                <a:solidFill>
                  <a:srgbClr val="A31515"/>
                </a:solidFill>
                <a:latin typeface="Consolas" panose="020B0609020204030204" pitchFamily="49" charset="0"/>
              </a:rPr>
              <a:t>primesBag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primesBag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.Count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800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969" y="28346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6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sacademy.files.wordpress.com/2012/12/a-professor-and-a-chal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8" y="494270"/>
            <a:ext cx="9499875" cy="5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84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sacademy.files.wordpress.com/2012/12/a-professor-and-a-chal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8" y="494270"/>
            <a:ext cx="9499875" cy="5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ulær billedforklaring 3"/>
          <p:cNvSpPr/>
          <p:nvPr/>
        </p:nvSpPr>
        <p:spPr>
          <a:xfrm>
            <a:off x="8791833" y="1600199"/>
            <a:ext cx="2835876" cy="1723768"/>
          </a:xfrm>
          <a:prstGeom prst="wedgeRoundRectCallout">
            <a:avLst>
              <a:gd name="adj1" fmla="val -129890"/>
              <a:gd name="adj2" fmla="val 4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How do you like the course so far…?</a:t>
            </a:r>
            <a:endParaRPr lang="da-DK" sz="3200"/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1007076" y="2242750"/>
            <a:ext cx="2737021" cy="1421027"/>
          </a:xfrm>
          <a:prstGeom prst="wedgeRoundRectCallout">
            <a:avLst>
              <a:gd name="adj1" fmla="val 68820"/>
              <a:gd name="adj2" fmla="val 99130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PLZ NERF ASWC!!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62075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Function as Parameters Demo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Remember; </a:t>
            </a:r>
            <a:r>
              <a:rPr lang="da-DK" b="1" smtClean="0"/>
              <a:t>functions</a:t>
            </a:r>
            <a:r>
              <a:rPr lang="da-DK" smtClean="0"/>
              <a:t> have </a:t>
            </a:r>
            <a:r>
              <a:rPr lang="da-DK" u="sng" smtClean="0"/>
              <a:t>types</a:t>
            </a:r>
            <a:r>
              <a:rPr lang="da-DK" smtClean="0"/>
              <a:t>, just as </a:t>
            </a:r>
            <a:r>
              <a:rPr lang="da-DK" b="1" smtClean="0"/>
              <a:t>variables</a:t>
            </a:r>
            <a:r>
              <a:rPr lang="da-DK" smtClean="0"/>
              <a:t> have </a:t>
            </a:r>
            <a:r>
              <a:rPr lang="da-DK" u="sng" smtClean="0"/>
              <a:t>types</a:t>
            </a:r>
          </a:p>
          <a:p>
            <a:r>
              <a:rPr lang="da-DK" smtClean="0"/>
              <a:t>We can therefore:</a:t>
            </a:r>
          </a:p>
          <a:p>
            <a:pPr lvl="1"/>
            <a:r>
              <a:rPr lang="da-DK" smtClean="0"/>
              <a:t>Define variables of a function type</a:t>
            </a:r>
          </a:p>
          <a:p>
            <a:pPr lvl="1"/>
            <a:r>
              <a:rPr lang="da-DK" smtClean="0"/>
              <a:t>Assign specific functions to such variables</a:t>
            </a:r>
          </a:p>
          <a:p>
            <a:pPr lvl="1"/>
            <a:r>
              <a:rPr lang="da-DK" smtClean="0"/>
              <a:t>Use functions as parameters to other functions</a:t>
            </a:r>
          </a:p>
          <a:p>
            <a:pPr lvl="1"/>
            <a:r>
              <a:rPr lang="da-DK" smtClean="0"/>
              <a:t>Return functions from other functions (!)</a:t>
            </a:r>
          </a:p>
          <a:p>
            <a:r>
              <a:rPr lang="da-DK" b="1" smtClean="0"/>
              <a:t>Func&lt;int, string&gt;</a:t>
            </a:r>
            <a:r>
              <a:rPr lang="da-DK" smtClean="0"/>
              <a:t>: Type of </a:t>
            </a:r>
            <a:r>
              <a:rPr lang="da-DK" u="sng" smtClean="0"/>
              <a:t>any</a:t>
            </a:r>
            <a:r>
              <a:rPr lang="da-DK" smtClean="0"/>
              <a:t> function which</a:t>
            </a:r>
          </a:p>
          <a:p>
            <a:pPr lvl="1"/>
            <a:r>
              <a:rPr lang="da-DK" smtClean="0"/>
              <a:t>Takes </a:t>
            </a:r>
            <a:r>
              <a:rPr lang="da-DK" u="sng" smtClean="0"/>
              <a:t>one</a:t>
            </a:r>
            <a:r>
              <a:rPr lang="da-DK" smtClean="0"/>
              <a:t> argument of type </a:t>
            </a:r>
            <a:r>
              <a:rPr lang="da-DK" b="1" smtClean="0"/>
              <a:t>int</a:t>
            </a:r>
          </a:p>
          <a:p>
            <a:pPr lvl="1"/>
            <a:r>
              <a:rPr lang="da-DK" smtClean="0"/>
              <a:t>Returns a value of type </a:t>
            </a:r>
            <a:r>
              <a:rPr lang="da-DK" b="1" smtClean="0"/>
              <a:t>string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557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8"/>
            <a:ext cx="11491784" cy="4331043"/>
          </a:xfrm>
        </p:spPr>
        <p:txBody>
          <a:bodyPr>
            <a:noAutofit/>
          </a:bodyPr>
          <a:lstStyle/>
          <a:p>
            <a:r>
              <a:rPr lang="da-DK" sz="19200" b="1" smtClean="0"/>
              <a:t>LINQ</a:t>
            </a:r>
            <a:endParaRPr lang="da-DK" sz="19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05464" y="5016843"/>
            <a:ext cx="9144000" cy="562232"/>
          </a:xfrm>
        </p:spPr>
        <p:txBody>
          <a:bodyPr>
            <a:noAutofit/>
          </a:bodyPr>
          <a:lstStyle/>
          <a:p>
            <a:r>
              <a:rPr lang="da-DK" sz="4000" i="1" smtClean="0">
                <a:solidFill>
                  <a:schemeClr val="accent6">
                    <a:lumMod val="75000"/>
                  </a:schemeClr>
                </a:solidFill>
              </a:rPr>
              <a:t>…the worst is over.</a:t>
            </a:r>
            <a:endParaRPr lang="da-DK" sz="40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8"/>
            <a:ext cx="11491784" cy="4331043"/>
          </a:xfrm>
        </p:spPr>
        <p:txBody>
          <a:bodyPr>
            <a:noAutofit/>
          </a:bodyPr>
          <a:lstStyle/>
          <a:p>
            <a:r>
              <a:rPr lang="da-DK" sz="19200" b="1" smtClean="0"/>
              <a:t>LINQ</a:t>
            </a:r>
            <a:endParaRPr lang="da-DK" sz="19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05464" y="5016843"/>
            <a:ext cx="9144000" cy="562232"/>
          </a:xfrm>
        </p:spPr>
        <p:txBody>
          <a:bodyPr>
            <a:noAutofit/>
          </a:bodyPr>
          <a:lstStyle/>
          <a:p>
            <a:r>
              <a:rPr lang="da-DK" sz="4000" i="1" smtClean="0">
                <a:solidFill>
                  <a:schemeClr val="accent6">
                    <a:lumMod val="75000"/>
                  </a:schemeClr>
                </a:solidFill>
              </a:rPr>
              <a:t>Set-oriented methods</a:t>
            </a:r>
            <a:endParaRPr lang="da-DK" sz="40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5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set-oriented 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setA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2, 6, 12, 9, 3, 7 };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setB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12, 8, 3, 71, 13 };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setResult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setA)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(!setB.Contains(val))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setResult.Add(val);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 A but not in B: 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setResult)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.WriteLine(val);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set-oriented 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setA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2, 6, 12, 9, 3, 7 };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setB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12, 8, 3, 71, 13 };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 A but not in B: 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setA.Except(setB)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.WriteLine(val);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9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471</Words>
  <Application>Microsoft Office PowerPoint</Application>
  <PresentationFormat>Widescreen</PresentationFormat>
  <Paragraphs>193</Paragraphs>
  <Slides>21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Office-tema</vt:lpstr>
      <vt:lpstr>Advanced Software Construction</vt:lpstr>
      <vt:lpstr>ASWC Day 2 - agenda</vt:lpstr>
      <vt:lpstr>PowerPoint-præsentation</vt:lpstr>
      <vt:lpstr>PowerPoint-præsentation</vt:lpstr>
      <vt:lpstr>Function as Parameters Demo</vt:lpstr>
      <vt:lpstr>LINQ</vt:lpstr>
      <vt:lpstr>LINQ</vt:lpstr>
      <vt:lpstr>LINQ – set-oriented methods</vt:lpstr>
      <vt:lpstr>LINQ – set-oriented methods</vt:lpstr>
      <vt:lpstr>LINQ – set-oriented methods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104</cp:revision>
  <dcterms:created xsi:type="dcterms:W3CDTF">2018-12-07T10:20:59Z</dcterms:created>
  <dcterms:modified xsi:type="dcterms:W3CDTF">2019-02-11T21:03:39Z</dcterms:modified>
</cp:coreProperties>
</file>