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8" r:id="rId3"/>
    <p:sldId id="386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52" r:id="rId24"/>
    <p:sldId id="45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7" r:id="rId54"/>
    <p:sldId id="448" r:id="rId55"/>
    <p:sldId id="449" r:id="rId56"/>
    <p:sldId id="450" r:id="rId57"/>
    <p:sldId id="451" r:id="rId5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and Visual </a:t>
            </a:r>
            <a:r>
              <a:rPr lang="da-DK" smtClean="0"/>
              <a:t>Studio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11" y="565985"/>
            <a:ext cx="6000500" cy="5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 smtClean="0"/>
              <a:t>We have created a (local) database called </a:t>
            </a:r>
            <a:r>
              <a:rPr lang="da-DK" sz="3200" b="1" smtClean="0"/>
              <a:t>MyFirstDB</a:t>
            </a:r>
          </a:p>
          <a:p>
            <a:pPr lvl="0"/>
            <a:r>
              <a:rPr lang="da-DK" sz="3200" smtClean="0"/>
              <a:t>The database does not contain any (user-defined) tables yet</a:t>
            </a:r>
          </a:p>
          <a:p>
            <a:pPr lvl="0"/>
            <a:r>
              <a:rPr lang="da-DK" sz="3200" smtClean="0"/>
              <a:t>Table definitions can be created manually (later), or by running a </a:t>
            </a:r>
            <a:r>
              <a:rPr lang="da-DK" sz="3200" b="1" smtClean="0"/>
              <a:t>database script</a:t>
            </a:r>
          </a:p>
          <a:p>
            <a:pPr lvl="0"/>
            <a:r>
              <a:rPr lang="da-DK" sz="3200" smtClean="0"/>
              <a:t>A script generally just contains SQL code, which may e.g.</a:t>
            </a:r>
          </a:p>
          <a:p>
            <a:pPr lvl="1"/>
            <a:r>
              <a:rPr lang="da-DK" sz="2800" smtClean="0"/>
              <a:t>Create a number of tables</a:t>
            </a:r>
          </a:p>
          <a:p>
            <a:pPr lvl="1"/>
            <a:r>
              <a:rPr lang="da-DK" sz="2800" smtClean="0"/>
              <a:t>Enter a number of rows into the tables</a:t>
            </a:r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7" y="627897"/>
            <a:ext cx="4743450" cy="477202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MyFirstDB</a:t>
            </a:r>
            <a:r>
              <a:rPr lang="da-DK" sz="2400" smtClean="0"/>
              <a:t>, and choose </a:t>
            </a:r>
            <a:r>
              <a:rPr lang="da-DK" sz="2400" b="1" smtClean="0"/>
              <a:t>New Ouery…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47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1016667"/>
          </a:xfrm>
          <a:prstGeom prst="wedgeRectCallout">
            <a:avLst>
              <a:gd name="adj1" fmla="val 57663"/>
              <a:gd name="adj2" fmla="val -13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This opens a </a:t>
            </a:r>
            <a:r>
              <a:rPr lang="da-DK" sz="2400" b="1" smtClean="0"/>
              <a:t>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963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4" y="4193009"/>
            <a:ext cx="3465096" cy="1142998"/>
          </a:xfrm>
          <a:prstGeom prst="wedgeRectCallout">
            <a:avLst>
              <a:gd name="adj1" fmla="val 55406"/>
              <a:gd name="adj2" fmla="val -9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7471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3422983" y="3711746"/>
            <a:ext cx="3465096" cy="1142998"/>
          </a:xfrm>
          <a:prstGeom prst="wedgeRectCallout">
            <a:avLst>
              <a:gd name="adj1" fmla="val -78275"/>
              <a:gd name="adj2" fmla="val -124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Example: Script included in exercise project, as a simple text file</a:t>
            </a:r>
            <a:endParaRPr lang="da-DK" sz="2400" b="1"/>
          </a:p>
        </p:txBody>
      </p:sp>
      <p:sp>
        <p:nvSpPr>
          <p:cNvPr id="5" name="Ellipse 4"/>
          <p:cNvSpPr/>
          <p:nvPr/>
        </p:nvSpPr>
        <p:spPr>
          <a:xfrm>
            <a:off x="1046747" y="2604837"/>
            <a:ext cx="1744579" cy="4150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27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457198" y="3844089"/>
            <a:ext cx="2448428" cy="1161048"/>
          </a:xfrm>
          <a:prstGeom prst="wedgeRectCallout">
            <a:avLst>
              <a:gd name="adj1" fmla="val 54403"/>
              <a:gd name="adj2" fmla="val -128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Copy content from text file into Query window</a:t>
            </a:r>
            <a:endParaRPr lang="da-DK" sz="2400" b="1"/>
          </a:p>
        </p:txBody>
      </p:sp>
      <p:sp>
        <p:nvSpPr>
          <p:cNvPr id="6" name="Ellipse 5"/>
          <p:cNvSpPr/>
          <p:nvPr/>
        </p:nvSpPr>
        <p:spPr>
          <a:xfrm>
            <a:off x="2532647" y="1064795"/>
            <a:ext cx="1744579" cy="4150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80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856121" y="1040731"/>
            <a:ext cx="1744579" cy="4150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54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312819" y="2454441"/>
            <a:ext cx="2448428" cy="1161048"/>
          </a:xfrm>
          <a:prstGeom prst="wedgeRectCallout">
            <a:avLst>
              <a:gd name="adj1" fmla="val 54403"/>
              <a:gd name="adj2" fmla="val -128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704972" y="1313447"/>
            <a:ext cx="2765260" cy="515353"/>
          </a:xfrm>
          <a:prstGeom prst="wedgeRectCallout">
            <a:avLst>
              <a:gd name="adj1" fmla="val -56138"/>
              <a:gd name="adj2" fmla="val -1180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NOT THIS ONE!!!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09731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85011" y="4692314"/>
            <a:ext cx="2755230" cy="1534027"/>
          </a:xfrm>
          <a:prstGeom prst="wedgeRectCallout">
            <a:avLst>
              <a:gd name="adj1" fmla="val 52875"/>
              <a:gd name="adj2" fmla="val -105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Don’t panic if some errors are reported when running the script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575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295147" cy="4351338"/>
          </a:xfrm>
        </p:spPr>
        <p:txBody>
          <a:bodyPr/>
          <a:lstStyle/>
          <a:p>
            <a:pPr lvl="0"/>
            <a:r>
              <a:rPr lang="da-DK" sz="3200" smtClean="0"/>
              <a:t>We can use Visual Studio as a DBMS</a:t>
            </a:r>
          </a:p>
          <a:p>
            <a:pPr lvl="0"/>
            <a:r>
              <a:rPr lang="da-DK" sz="3200" smtClean="0"/>
              <a:t>First steps:</a:t>
            </a:r>
          </a:p>
          <a:p>
            <a:pPr lvl="1"/>
            <a:r>
              <a:rPr lang="da-DK" sz="2800" smtClean="0"/>
              <a:t>Create a </a:t>
            </a:r>
            <a:r>
              <a:rPr lang="da-DK" sz="2800" b="1" smtClean="0"/>
              <a:t>local</a:t>
            </a:r>
            <a:r>
              <a:rPr lang="da-DK" sz="2800" smtClean="0"/>
              <a:t> database (is physically located on your PC)</a:t>
            </a:r>
          </a:p>
          <a:p>
            <a:pPr lvl="1"/>
            <a:r>
              <a:rPr lang="da-DK" sz="2800" smtClean="0"/>
              <a:t>Create tables, row, etc. by using a given database </a:t>
            </a:r>
            <a:r>
              <a:rPr lang="da-DK" sz="2800" b="1" smtClean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819147" y="3585411"/>
            <a:ext cx="1744579" cy="5354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ulær billedforklaring 6"/>
          <p:cNvSpPr/>
          <p:nvPr/>
        </p:nvSpPr>
        <p:spPr>
          <a:xfrm>
            <a:off x="5498432" y="2382252"/>
            <a:ext cx="2755230" cy="800102"/>
          </a:xfrm>
          <a:prstGeom prst="wedgeRectCallout">
            <a:avLst>
              <a:gd name="adj1" fmla="val 51347"/>
              <a:gd name="adj2" fmla="val -155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Now click the Refresh button…</a:t>
            </a:r>
            <a:endParaRPr lang="da-DK" sz="2400" b="1"/>
          </a:p>
        </p:txBody>
      </p:sp>
      <p:sp>
        <p:nvSpPr>
          <p:cNvPr id="8" name="Rektangulær billedforklaring 7"/>
          <p:cNvSpPr/>
          <p:nvPr/>
        </p:nvSpPr>
        <p:spPr>
          <a:xfrm>
            <a:off x="5951622" y="4289258"/>
            <a:ext cx="2755230" cy="1175085"/>
          </a:xfrm>
          <a:prstGeom prst="wedgeRectCallout">
            <a:avLst>
              <a:gd name="adj1" fmla="val 60736"/>
              <a:gd name="adj2" fmla="val -8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…two new tables have been added to MyFirstDB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04227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892" y="790825"/>
            <a:ext cx="3095625" cy="50958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9" y="3338762"/>
            <a:ext cx="2755230" cy="1149018"/>
          </a:xfrm>
          <a:prstGeom prst="wedgeRectCallout">
            <a:avLst>
              <a:gd name="adj1" fmla="val -116339"/>
              <a:gd name="adj2" fmla="val 7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Movie</a:t>
            </a:r>
            <a:r>
              <a:rPr lang="da-DK" sz="2400" smtClean="0"/>
              <a:t> table, and choose </a:t>
            </a:r>
            <a:r>
              <a:rPr lang="da-DK" sz="2400" b="1" smtClean="0"/>
              <a:t>View Data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7489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113421" y="4114798"/>
            <a:ext cx="2755230" cy="764007"/>
          </a:xfrm>
          <a:prstGeom prst="wedgeRectCallout">
            <a:avLst>
              <a:gd name="adj1" fmla="val -64155"/>
              <a:gd name="adj2" fmla="val -136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The </a:t>
            </a:r>
            <a:r>
              <a:rPr lang="da-DK" sz="2400" b="1" smtClean="0"/>
              <a:t>Movie</a:t>
            </a:r>
            <a:r>
              <a:rPr lang="da-DK" sz="2400" smtClean="0"/>
              <a:t> table contains 7 rows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864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378750" y="3913092"/>
            <a:ext cx="4037303" cy="1337984"/>
          </a:xfrm>
          <a:prstGeom prst="wedgeRectCallout">
            <a:avLst>
              <a:gd name="adj1" fmla="val -60158"/>
              <a:gd name="adj2" fmla="val -9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You can type in additional rows simply by entering values into the bottom row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966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4"/>
            <a:ext cx="10561420" cy="594079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00100" y="2671011"/>
            <a:ext cx="4067735" cy="5354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97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862012"/>
            <a:ext cx="3009900" cy="51339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9" y="3338762"/>
            <a:ext cx="2755230" cy="1149018"/>
          </a:xfrm>
          <a:prstGeom prst="wedgeRectCallout">
            <a:avLst>
              <a:gd name="adj1" fmla="val -110007"/>
              <a:gd name="adj2" fmla="val 4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Movie</a:t>
            </a:r>
            <a:r>
              <a:rPr lang="da-DK" sz="2400" smtClean="0"/>
              <a:t> table, and choose </a:t>
            </a:r>
            <a:r>
              <a:rPr lang="da-DK" sz="2400" b="1" smtClean="0"/>
              <a:t>View Designer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78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113421" y="4114798"/>
            <a:ext cx="2755230" cy="1185113"/>
          </a:xfrm>
          <a:prstGeom prst="wedgeRectCallout">
            <a:avLst>
              <a:gd name="adj1" fmla="val -64155"/>
              <a:gd name="adj2" fmla="val -136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Movie</a:t>
            </a:r>
            <a:r>
              <a:rPr lang="da-DK" sz="2400" smtClean="0"/>
              <a:t> table (designer </a:t>
            </a:r>
            <a:r>
              <a:rPr lang="da-DK" sz="2400" smtClean="0"/>
              <a:t>view)</a:t>
            </a:r>
            <a:endParaRPr lang="da-DK" sz="2400" b="1"/>
          </a:p>
        </p:txBody>
      </p:sp>
      <p:sp>
        <p:nvSpPr>
          <p:cNvPr id="6" name="Ellipse 5"/>
          <p:cNvSpPr/>
          <p:nvPr/>
        </p:nvSpPr>
        <p:spPr>
          <a:xfrm>
            <a:off x="2384729" y="5414211"/>
            <a:ext cx="1744579" cy="5354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7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10591800" cy="615315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113421" y="4114798"/>
            <a:ext cx="2611914" cy="1185113"/>
          </a:xfrm>
          <a:prstGeom prst="wedgeRectCallout">
            <a:avLst>
              <a:gd name="adj1" fmla="val -39919"/>
              <a:gd name="adj2" fmla="val -111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Movie</a:t>
            </a:r>
            <a:r>
              <a:rPr lang="da-DK" sz="2400" smtClean="0"/>
              <a:t> table </a:t>
            </a:r>
            <a:r>
              <a:rPr lang="da-DK" sz="2400" smtClean="0"/>
              <a:t>(SQL code view)</a:t>
            </a:r>
            <a:endParaRPr lang="da-DK" sz="2400" b="1"/>
          </a:p>
        </p:txBody>
      </p:sp>
      <p:sp>
        <p:nvSpPr>
          <p:cNvPr id="6" name="Ellipse 5"/>
          <p:cNvSpPr/>
          <p:nvPr/>
        </p:nvSpPr>
        <p:spPr>
          <a:xfrm>
            <a:off x="3110870" y="5394041"/>
            <a:ext cx="1744579" cy="5354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651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47911" cy="4351338"/>
          </a:xfrm>
        </p:spPr>
        <p:txBody>
          <a:bodyPr/>
          <a:lstStyle/>
          <a:p>
            <a:pPr lvl="0"/>
            <a:r>
              <a:rPr lang="da-DK" sz="3200" smtClean="0"/>
              <a:t>We can now</a:t>
            </a:r>
          </a:p>
          <a:p>
            <a:pPr lvl="1"/>
            <a:r>
              <a:rPr lang="da-DK" sz="2800" smtClean="0"/>
              <a:t>Create a new database</a:t>
            </a:r>
          </a:p>
          <a:p>
            <a:pPr lvl="1"/>
            <a:r>
              <a:rPr lang="da-DK" sz="2800" smtClean="0"/>
              <a:t>Run a given script on the database</a:t>
            </a:r>
          </a:p>
          <a:p>
            <a:pPr lvl="0"/>
            <a:r>
              <a:rPr lang="da-DK" sz="3200" smtClean="0"/>
              <a:t>Next steps are</a:t>
            </a:r>
          </a:p>
          <a:p>
            <a:pPr lvl="1"/>
            <a:r>
              <a:rPr lang="da-DK" sz="2800" smtClean="0"/>
              <a:t>Execute </a:t>
            </a:r>
            <a:r>
              <a:rPr lang="da-DK" sz="2800" b="1" smtClean="0"/>
              <a:t>SELECT</a:t>
            </a:r>
            <a:r>
              <a:rPr lang="da-DK" sz="2800" smtClean="0"/>
              <a:t> queries </a:t>
            </a:r>
            <a:r>
              <a:rPr lang="da-DK" sz="2800" smtClean="0"/>
              <a:t>on a </a:t>
            </a:r>
            <a:r>
              <a:rPr lang="da-DK" sz="2800" smtClean="0"/>
              <a:t>database (and also </a:t>
            </a:r>
            <a:r>
              <a:rPr lang="da-DK" sz="2800" b="1" smtClean="0"/>
              <a:t>INSERT</a:t>
            </a:r>
            <a:r>
              <a:rPr lang="da-DK" sz="2800" smtClean="0"/>
              <a:t>, </a:t>
            </a:r>
            <a:r>
              <a:rPr lang="da-DK" sz="2800" b="1" smtClean="0"/>
              <a:t>UPDATE</a:t>
            </a:r>
            <a:r>
              <a:rPr lang="da-DK" sz="2800" smtClean="0"/>
              <a:t> and </a:t>
            </a:r>
            <a:r>
              <a:rPr lang="da-DK" sz="2800" b="1" smtClean="0"/>
              <a:t>DELETE</a:t>
            </a:r>
            <a:r>
              <a:rPr lang="da-DK" sz="2800" smtClean="0"/>
              <a:t>)</a:t>
            </a:r>
            <a:endParaRPr lang="da-DK" sz="2800" smtClean="0"/>
          </a:p>
          <a:p>
            <a:pPr lvl="1"/>
            <a:r>
              <a:rPr lang="da-DK" sz="2800" smtClean="0"/>
              <a:t>Define tables manually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Executing queries on a database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da-DK" smtClean="0"/>
              <a:t>Same procedure as executing a given script</a:t>
            </a:r>
          </a:p>
          <a:p>
            <a:pPr lvl="1"/>
            <a:r>
              <a:rPr lang="da-DK" smtClean="0"/>
              <a:t>Open a </a:t>
            </a:r>
            <a:r>
              <a:rPr lang="da-DK" b="1" smtClean="0"/>
              <a:t>Query Window</a:t>
            </a:r>
            <a:endParaRPr lang="da-DK"/>
          </a:p>
          <a:p>
            <a:pPr lvl="1"/>
            <a:r>
              <a:rPr lang="da-DK" smtClean="0"/>
              <a:t>Type in your query</a:t>
            </a:r>
          </a:p>
          <a:p>
            <a:pPr lvl="1"/>
            <a:r>
              <a:rPr lang="da-DK" smtClean="0"/>
              <a:t>Execute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1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8" y="673266"/>
            <a:ext cx="8598277" cy="38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7" y="627897"/>
            <a:ext cx="4743450" cy="477202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MyFirstDB</a:t>
            </a:r>
            <a:r>
              <a:rPr lang="da-DK" sz="2400" smtClean="0"/>
              <a:t>, and choose </a:t>
            </a:r>
            <a:r>
              <a:rPr lang="da-DK" sz="2400" b="1" smtClean="0"/>
              <a:t>New Ouery…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9590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1016667"/>
          </a:xfrm>
          <a:prstGeom prst="wedgeRectCallout">
            <a:avLst>
              <a:gd name="adj1" fmla="val 57663"/>
              <a:gd name="adj2" fmla="val -13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This opens a </a:t>
            </a:r>
            <a:r>
              <a:rPr lang="da-DK" sz="2400" b="1" smtClean="0"/>
              <a:t>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173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4" y="4193009"/>
            <a:ext cx="3465096" cy="1142998"/>
          </a:xfrm>
          <a:prstGeom prst="wedgeRectCallout">
            <a:avLst>
              <a:gd name="adj1" fmla="val 55406"/>
              <a:gd name="adj2" fmla="val -9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2308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5" y="354553"/>
            <a:ext cx="9262311" cy="5210050"/>
          </a:xfrm>
          <a:prstGeom prst="rect">
            <a:avLst/>
          </a:prstGeom>
        </p:spPr>
      </p:pic>
      <p:sp>
        <p:nvSpPr>
          <p:cNvPr id="3" name="Rektangulær billedforklaring 2"/>
          <p:cNvSpPr/>
          <p:nvPr/>
        </p:nvSpPr>
        <p:spPr>
          <a:xfrm>
            <a:off x="342898" y="2334125"/>
            <a:ext cx="2448428" cy="1161048"/>
          </a:xfrm>
          <a:prstGeom prst="wedgeRectCallout">
            <a:avLst>
              <a:gd name="adj1" fmla="val -17833"/>
              <a:gd name="adj2" fmla="val -144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4995109" y="1313447"/>
            <a:ext cx="2765260" cy="515353"/>
          </a:xfrm>
          <a:prstGeom prst="wedgeRectCallout">
            <a:avLst>
              <a:gd name="adj1" fmla="val -69844"/>
              <a:gd name="adj2" fmla="val -1402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NOT THIS ONE!!!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98820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4" y="354553"/>
            <a:ext cx="9262311" cy="521005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770021" y="2677026"/>
            <a:ext cx="2875547" cy="14618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35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7" y="354554"/>
            <a:ext cx="9262311" cy="521005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523871" y="2460456"/>
            <a:ext cx="2207797" cy="800102"/>
          </a:xfrm>
          <a:prstGeom prst="wedgeRectCallout">
            <a:avLst>
              <a:gd name="adj1" fmla="val -57460"/>
              <a:gd name="adj2" fmla="val -1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Syntax errors are indicated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5512466" y="1463840"/>
            <a:ext cx="2398297" cy="800102"/>
          </a:xfrm>
          <a:prstGeom prst="wedgeRectCallout">
            <a:avLst>
              <a:gd name="adj1" fmla="val -116723"/>
              <a:gd name="adj2" fmla="val -47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Correct keywords in blue (some…)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2075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7" y="354554"/>
            <a:ext cx="9262311" cy="521005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523872" y="2460455"/>
            <a:ext cx="2941724" cy="1209177"/>
          </a:xfrm>
          <a:prstGeom prst="wedgeRectCallout">
            <a:avLst>
              <a:gd name="adj1" fmla="val -52416"/>
              <a:gd name="adj2" fmla="val -12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Logical errors </a:t>
            </a:r>
            <a:r>
              <a:rPr lang="da-DK" sz="2400" u="sng" smtClean="0"/>
              <a:t>not</a:t>
            </a:r>
            <a:r>
              <a:rPr lang="da-DK" sz="2400" smtClean="0"/>
              <a:t> discovered before running the query!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70021" y="2677026"/>
            <a:ext cx="2875547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91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6" y="354554"/>
            <a:ext cx="9262311" cy="521005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4736429" y="2047372"/>
            <a:ext cx="2055398" cy="800102"/>
          </a:xfrm>
          <a:prstGeom prst="wedgeRectCallout">
            <a:avLst>
              <a:gd name="adj1" fmla="val -105014"/>
              <a:gd name="adj2" fmla="val -75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names in pink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7405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6" y="354554"/>
            <a:ext cx="9262311" cy="5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Defining  a table manually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99729" cy="4351338"/>
          </a:xfrm>
        </p:spPr>
        <p:txBody>
          <a:bodyPr/>
          <a:lstStyle/>
          <a:p>
            <a:r>
              <a:rPr lang="da-DK" smtClean="0"/>
              <a:t>Two approaches:</a:t>
            </a:r>
          </a:p>
          <a:p>
            <a:pPr lvl="1"/>
            <a:r>
              <a:rPr lang="da-DK" b="1" smtClean="0"/>
              <a:t>Write SQL code </a:t>
            </a:r>
            <a:r>
              <a:rPr lang="da-DK" smtClean="0"/>
              <a:t>for table definition directly in query window </a:t>
            </a:r>
          </a:p>
          <a:p>
            <a:pPr lvl="1"/>
            <a:r>
              <a:rPr lang="da-DK" b="1" smtClean="0"/>
              <a:t>Use the Designer </a:t>
            </a:r>
            <a:r>
              <a:rPr lang="da-DK" smtClean="0"/>
              <a:t>to help with table definition. SQL code is then generated automatically</a:t>
            </a:r>
          </a:p>
          <a:p>
            <a:r>
              <a:rPr lang="da-DK" smtClean="0"/>
              <a:t>Last approach is recommended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2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4478224" y="2415162"/>
            <a:ext cx="4181681" cy="1605509"/>
          </a:xfrm>
          <a:prstGeom prst="wedgeRectCallout">
            <a:avLst>
              <a:gd name="adj1" fmla="val -67487"/>
              <a:gd name="adj2" fmla="val -94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A database runs on a </a:t>
            </a:r>
            <a:r>
              <a:rPr lang="da-DK" sz="3200" b="1" smtClean="0"/>
              <a:t>database server </a:t>
            </a:r>
            <a:r>
              <a:rPr lang="da-DK" sz="3200" smtClean="0"/>
              <a:t>(found under </a:t>
            </a:r>
            <a:r>
              <a:rPr lang="da-DK" sz="3200" b="1" smtClean="0"/>
              <a:t>SQL Server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37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6" y="354554"/>
            <a:ext cx="9262311" cy="523490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699711" y="2769266"/>
            <a:ext cx="2725153" cy="1159045"/>
          </a:xfrm>
          <a:prstGeom prst="wedgeRectCallout">
            <a:avLst>
              <a:gd name="adj1" fmla="val 119931"/>
              <a:gd name="adj2" fmla="val -49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Tables folder, choose </a:t>
            </a:r>
            <a:r>
              <a:rPr lang="da-DK" sz="2400" b="1" smtClean="0"/>
              <a:t>Add New Table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665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3" y="354554"/>
            <a:ext cx="9230230" cy="519200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249780" y="4008519"/>
            <a:ext cx="2725153" cy="840207"/>
          </a:xfrm>
          <a:prstGeom prst="wedgeRectCallout">
            <a:avLst>
              <a:gd name="adj1" fmla="val -107663"/>
              <a:gd name="adj2" fmla="val -91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New table is initially named </a:t>
            </a:r>
            <a:r>
              <a:rPr lang="da-DK" sz="2400" b="1" smtClean="0"/>
              <a:t>Table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86300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2" y="354554"/>
            <a:ext cx="9230229" cy="519200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249781" y="4008519"/>
            <a:ext cx="2137608" cy="840207"/>
          </a:xfrm>
          <a:prstGeom prst="wedgeRectCallout">
            <a:avLst>
              <a:gd name="adj1" fmla="val -112447"/>
              <a:gd name="adj2" fmla="val -107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Change name manually here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1209174" y="3152273"/>
            <a:ext cx="2875547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34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2" y="354554"/>
            <a:ext cx="9230229" cy="519200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384635" y="2530452"/>
            <a:ext cx="2850480" cy="840207"/>
          </a:xfrm>
          <a:prstGeom prst="wedgeRectCallout">
            <a:avLst>
              <a:gd name="adj1" fmla="val -43858"/>
              <a:gd name="adj2" fmla="val -159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Table initially has one column named </a:t>
            </a:r>
            <a:r>
              <a:rPr lang="da-DK" sz="2400" b="1" smtClean="0"/>
              <a:t>Id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73656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2" y="354554"/>
            <a:ext cx="9230229" cy="519200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384635" y="2530452"/>
            <a:ext cx="2435391" cy="1518174"/>
          </a:xfrm>
          <a:prstGeom prst="wedgeRectCallout">
            <a:avLst>
              <a:gd name="adj1" fmla="val -44534"/>
              <a:gd name="adj2" fmla="val -109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The column </a:t>
            </a:r>
            <a:r>
              <a:rPr lang="da-DK" sz="2400" b="1" smtClean="0"/>
              <a:t>Id</a:t>
            </a:r>
            <a:r>
              <a:rPr lang="da-DK" sz="2400" smtClean="0"/>
              <a:t> is:</a:t>
            </a:r>
          </a:p>
          <a:p>
            <a:r>
              <a:rPr lang="da-DK" sz="2400" smtClean="0"/>
              <a:t>  A </a:t>
            </a:r>
            <a:r>
              <a:rPr lang="da-DK" sz="2400" b="1" smtClean="0"/>
              <a:t>primary</a:t>
            </a:r>
            <a:r>
              <a:rPr lang="da-DK" sz="2400" smtClean="0"/>
              <a:t> key</a:t>
            </a:r>
          </a:p>
          <a:p>
            <a:r>
              <a:rPr lang="da-DK" sz="2400" smtClean="0"/>
              <a:t>  Of type </a:t>
            </a:r>
            <a:r>
              <a:rPr lang="da-DK" sz="2400" b="1" smtClean="0"/>
              <a:t>int</a:t>
            </a:r>
          </a:p>
          <a:p>
            <a:r>
              <a:rPr lang="da-DK" sz="2400" smtClean="0"/>
              <a:t>  Cannot be</a:t>
            </a:r>
            <a:r>
              <a:rPr lang="da-DK" sz="2400" b="1" smtClean="0"/>
              <a:t> </a:t>
            </a:r>
            <a:r>
              <a:rPr lang="da-DK" sz="2400" b="1" i="1" smtClean="0"/>
              <a:t>null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226919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354554"/>
            <a:ext cx="9230229" cy="519200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646572" y="2097315"/>
            <a:ext cx="2657976" cy="1181290"/>
          </a:xfrm>
          <a:prstGeom prst="wedgeRectCallout">
            <a:avLst>
              <a:gd name="adj1" fmla="val -107906"/>
              <a:gd name="adj2" fmla="val -91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Change the column definition in the </a:t>
            </a:r>
            <a:r>
              <a:rPr lang="da-DK" sz="2400" b="1" smtClean="0"/>
              <a:t>Design</a:t>
            </a:r>
            <a:r>
              <a:rPr lang="da-DK" sz="2400" smtClean="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1870911" y="3561347"/>
            <a:ext cx="3260557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567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354554"/>
            <a:ext cx="9230230" cy="519200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728035" y="1976999"/>
            <a:ext cx="2657976" cy="1181290"/>
          </a:xfrm>
          <a:prstGeom prst="wedgeRectCallout">
            <a:avLst>
              <a:gd name="adj1" fmla="val -127370"/>
              <a:gd name="adj2" fmla="val -52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Add further column definitions in the </a:t>
            </a:r>
            <a:r>
              <a:rPr lang="da-DK" sz="2400" b="1" smtClean="0"/>
              <a:t>Design</a:t>
            </a:r>
            <a:r>
              <a:rPr lang="da-DK" sz="2400" smtClean="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1870911" y="3561347"/>
            <a:ext cx="3260557" cy="11790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ulær billedforklaring 8"/>
          <p:cNvSpPr/>
          <p:nvPr/>
        </p:nvSpPr>
        <p:spPr>
          <a:xfrm>
            <a:off x="6421856" y="3464904"/>
            <a:ext cx="2866524" cy="1181290"/>
          </a:xfrm>
          <a:prstGeom prst="wedgeRectCallout">
            <a:avLst>
              <a:gd name="adj1" fmla="val -102700"/>
              <a:gd name="adj2" fmla="val -5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SQL code for column definitions is auto-matically updated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91325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354554"/>
            <a:ext cx="9230230" cy="519200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523871" y="2460455"/>
            <a:ext cx="3777917" cy="1209177"/>
          </a:xfrm>
          <a:prstGeom prst="wedgeRectCallout">
            <a:avLst>
              <a:gd name="adj1" fmla="val -52416"/>
              <a:gd name="adj2" fmla="val -12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A new table is </a:t>
            </a:r>
            <a:r>
              <a:rPr lang="da-DK" sz="2400" u="sng" smtClean="0"/>
              <a:t>not</a:t>
            </a:r>
            <a:r>
              <a:rPr lang="da-DK" sz="2400" smtClean="0"/>
              <a:t> saved (i.e. added to the database) by clicking on Save!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2606839" y="583528"/>
            <a:ext cx="2181728" cy="515353"/>
          </a:xfrm>
          <a:prstGeom prst="wedgeRectCallout">
            <a:avLst>
              <a:gd name="adj1" fmla="val -70396"/>
              <a:gd name="adj2" fmla="val -25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Don’t click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972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354554"/>
            <a:ext cx="9230230" cy="519200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460455" y="956509"/>
            <a:ext cx="2147639" cy="806118"/>
          </a:xfrm>
          <a:prstGeom prst="wedgeRectCallout">
            <a:avLst>
              <a:gd name="adj1" fmla="val -91071"/>
              <a:gd name="adj2" fmla="val -1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Click on the </a:t>
            </a:r>
            <a:r>
              <a:rPr lang="da-DK" sz="2400" b="1" smtClean="0"/>
              <a:t>Update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4866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9" y="459957"/>
            <a:ext cx="8082715" cy="5816905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1564105" y="1534025"/>
            <a:ext cx="2093495" cy="9023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ulær billedforklaring 5"/>
          <p:cNvSpPr/>
          <p:nvPr/>
        </p:nvSpPr>
        <p:spPr>
          <a:xfrm>
            <a:off x="7405437" y="4030579"/>
            <a:ext cx="2664993" cy="1161048"/>
          </a:xfrm>
          <a:prstGeom prst="wedgeRectCallout">
            <a:avLst>
              <a:gd name="adj1" fmla="val -37885"/>
              <a:gd name="adj2" fmla="val 108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good,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235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1" y="3087101"/>
            <a:ext cx="9344748" cy="308357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256849" y="2284347"/>
            <a:ext cx="3206770" cy="1605509"/>
          </a:xfrm>
          <a:prstGeom prst="wedgeRectCallout">
            <a:avLst>
              <a:gd name="adj1" fmla="val -141080"/>
              <a:gd name="adj2" fmla="val 8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 built-in database server called </a:t>
            </a:r>
            <a:r>
              <a:rPr lang="da-DK" sz="3200" b="1" smtClean="0"/>
              <a:t>(localdb)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932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354553"/>
            <a:ext cx="9230230" cy="5192005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992605" y="3386889"/>
            <a:ext cx="3386890" cy="14738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ulær billedforklaring 6"/>
          <p:cNvSpPr/>
          <p:nvPr/>
        </p:nvSpPr>
        <p:spPr>
          <a:xfrm>
            <a:off x="4818647" y="4030579"/>
            <a:ext cx="2328111" cy="673768"/>
          </a:xfrm>
          <a:prstGeom prst="wedgeRectCallout">
            <a:avLst>
              <a:gd name="adj1" fmla="val -94546"/>
              <a:gd name="adj2" fmla="val -8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smtClean="0"/>
              <a:t>SUCCESS!!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7628020" y="2809374"/>
            <a:ext cx="1042737" cy="5193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3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0" y="354553"/>
            <a:ext cx="9230231" cy="5192005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130968" y="2123574"/>
            <a:ext cx="3013911" cy="3188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1824789" y="4309311"/>
            <a:ext cx="3013911" cy="3188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ulær billedforklaring 7"/>
          <p:cNvSpPr/>
          <p:nvPr/>
        </p:nvSpPr>
        <p:spPr>
          <a:xfrm>
            <a:off x="4838700" y="1606216"/>
            <a:ext cx="3216442" cy="1118937"/>
          </a:xfrm>
          <a:prstGeom prst="wedgeRectCallout">
            <a:avLst>
              <a:gd name="adj1" fmla="val -73506"/>
              <a:gd name="adj2" fmla="val 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you want to update the table definition, then update it…</a:t>
            </a:r>
            <a:endParaRPr lang="da-DK" sz="2400"/>
          </a:p>
        </p:txBody>
      </p:sp>
      <p:sp>
        <p:nvSpPr>
          <p:cNvPr id="10" name="Rektangulær billedforklaring 9"/>
          <p:cNvSpPr/>
          <p:nvPr/>
        </p:nvSpPr>
        <p:spPr>
          <a:xfrm>
            <a:off x="2460455" y="687806"/>
            <a:ext cx="2378245" cy="806118"/>
          </a:xfrm>
          <a:prstGeom prst="wedgeRectCallout">
            <a:avLst>
              <a:gd name="adj1" fmla="val -87024"/>
              <a:gd name="adj2" fmla="val 1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…and click on the </a:t>
            </a:r>
            <a:r>
              <a:rPr lang="da-DK" sz="2400" b="1" smtClean="0"/>
              <a:t>Update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5853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8" y="459957"/>
            <a:ext cx="8082715" cy="581690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0763" y="3543297"/>
            <a:ext cx="3128209" cy="1209177"/>
          </a:xfrm>
          <a:prstGeom prst="wedgeRectCallout">
            <a:avLst>
              <a:gd name="adj1" fmla="val -64339"/>
              <a:gd name="adj2" fmla="val -12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Some change may result in warnings in the Preview Window!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4752474" y="3663616"/>
            <a:ext cx="2664993" cy="1509964"/>
          </a:xfrm>
          <a:prstGeom prst="wedgeRectCallout">
            <a:avLst>
              <a:gd name="adj1" fmla="val 53989"/>
              <a:gd name="adj2" fmla="val 99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 (also the warning)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9548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8" y="354552"/>
            <a:ext cx="9230231" cy="519200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772400" y="938462"/>
            <a:ext cx="3648575" cy="1155033"/>
          </a:xfrm>
          <a:prstGeom prst="wedgeRectCallout">
            <a:avLst>
              <a:gd name="adj1" fmla="val -37190"/>
              <a:gd name="adj2" fmla="val 122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A table can also be deleted: Right-click on the table, and choose </a:t>
            </a:r>
            <a:r>
              <a:rPr lang="da-DK" sz="2400" b="1" smtClean="0"/>
              <a:t>Delete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91217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82" y="1334501"/>
            <a:ext cx="7177403" cy="3309687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8073190" y="1052761"/>
            <a:ext cx="3146257" cy="1209177"/>
          </a:xfrm>
          <a:prstGeom prst="wedgeRectCallout">
            <a:avLst>
              <a:gd name="adj1" fmla="val -62416"/>
              <a:gd name="adj2" fmla="val 101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Remember to close any windows relating to the table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059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8" y="354552"/>
            <a:ext cx="9239032" cy="51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7" y="469596"/>
            <a:ext cx="8082715" cy="5816905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4806616" y="3639552"/>
            <a:ext cx="2664993" cy="1509964"/>
          </a:xfrm>
          <a:prstGeom prst="wedgeRectCallout">
            <a:avLst>
              <a:gd name="adj1" fmla="val 53989"/>
              <a:gd name="adj2" fmla="val 99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 (also the warning)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570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8" y="354552"/>
            <a:ext cx="9239032" cy="5196956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7628020" y="2809374"/>
            <a:ext cx="1042737" cy="41508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8" name="Picture 4" descr="Billedresultat for and just like that, he's gone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51" y="3271184"/>
            <a:ext cx="2491539" cy="9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13" y="751095"/>
            <a:ext cx="7710986" cy="3893971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769142" y="2502568"/>
            <a:ext cx="5257800" cy="1028701"/>
          </a:xfrm>
          <a:prstGeom prst="wedgeRectCallout">
            <a:avLst>
              <a:gd name="adj1" fmla="val -74009"/>
              <a:gd name="adj2" fmla="val 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You probably don’t have all these databases (yet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04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92" y="1328610"/>
            <a:ext cx="7719634" cy="3983331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5351"/>
              <a:gd name="adj2" fmla="val -3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Databases</a:t>
            </a:r>
            <a:r>
              <a:rPr lang="da-DK" sz="2400" smtClean="0"/>
              <a:t>, and choose </a:t>
            </a:r>
            <a:r>
              <a:rPr lang="da-DK" sz="2400" b="1" smtClean="0"/>
              <a:t>Add New Database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13292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1655846"/>
            <a:ext cx="9553969" cy="2073944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2658979" y="1979195"/>
            <a:ext cx="1744579" cy="7136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7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93" y="1190124"/>
            <a:ext cx="6951496" cy="376363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713121" y="3669632"/>
            <a:ext cx="1744579" cy="7136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667</Words>
  <Application>Microsoft Office PowerPoint</Application>
  <PresentationFormat>Widescreen</PresentationFormat>
  <Paragraphs>82</Paragraphs>
  <Slides>57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Office-tema</vt:lpstr>
      <vt:lpstr>Databases  and Visual Studio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  <vt:lpstr>Executing queries on a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Defining  a table manually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120</cp:revision>
  <dcterms:created xsi:type="dcterms:W3CDTF">2017-09-05T14:00:27Z</dcterms:created>
  <dcterms:modified xsi:type="dcterms:W3CDTF">2018-09-22T10:31:41Z</dcterms:modified>
</cp:coreProperties>
</file>