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4" r:id="rId3"/>
    <p:sldId id="437" r:id="rId4"/>
    <p:sldId id="446" r:id="rId5"/>
    <p:sldId id="436" r:id="rId6"/>
    <p:sldId id="438" r:id="rId7"/>
    <p:sldId id="435" r:id="rId8"/>
    <p:sldId id="439" r:id="rId9"/>
    <p:sldId id="302" r:id="rId10"/>
    <p:sldId id="316" r:id="rId11"/>
    <p:sldId id="447" r:id="rId12"/>
    <p:sldId id="445" r:id="rId13"/>
    <p:sldId id="440" r:id="rId14"/>
    <p:sldId id="448" r:id="rId15"/>
    <p:sldId id="441" r:id="rId16"/>
    <p:sldId id="442" r:id="rId17"/>
    <p:sldId id="594" r:id="rId18"/>
    <p:sldId id="488" r:id="rId19"/>
    <p:sldId id="595" r:id="rId20"/>
    <p:sldId id="561" r:id="rId21"/>
    <p:sldId id="340" r:id="rId22"/>
    <p:sldId id="596" r:id="rId23"/>
    <p:sldId id="339" r:id="rId24"/>
    <p:sldId id="352" r:id="rId25"/>
    <p:sldId id="341" r:id="rId26"/>
    <p:sldId id="451" r:id="rId27"/>
    <p:sldId id="597" r:id="rId28"/>
    <p:sldId id="598" r:id="rId29"/>
    <p:sldId id="562" r:id="rId30"/>
    <p:sldId id="564" r:id="rId31"/>
    <p:sldId id="453" r:id="rId32"/>
    <p:sldId id="347" r:id="rId33"/>
    <p:sldId id="456" r:id="rId34"/>
    <p:sldId id="621" r:id="rId35"/>
    <p:sldId id="342" r:id="rId36"/>
    <p:sldId id="622" r:id="rId37"/>
    <p:sldId id="353" r:id="rId38"/>
    <p:sldId id="563" r:id="rId39"/>
    <p:sldId id="354" r:id="rId40"/>
    <p:sldId id="348" r:id="rId41"/>
    <p:sldId id="599" r:id="rId42"/>
    <p:sldId id="457" r:id="rId43"/>
    <p:sldId id="350" r:id="rId44"/>
    <p:sldId id="623" r:id="rId45"/>
    <p:sldId id="624" r:id="rId46"/>
    <p:sldId id="355" r:id="rId47"/>
    <p:sldId id="601" r:id="rId48"/>
    <p:sldId id="356" r:id="rId49"/>
    <p:sldId id="357" r:id="rId50"/>
    <p:sldId id="625" r:id="rId51"/>
    <p:sldId id="626" r:id="rId52"/>
    <p:sldId id="627" r:id="rId53"/>
    <p:sldId id="628" r:id="rId54"/>
    <p:sldId id="629" r:id="rId55"/>
    <p:sldId id="358" r:id="rId56"/>
    <p:sldId id="630" r:id="rId57"/>
    <p:sldId id="540" r:id="rId58"/>
    <p:sldId id="363" r:id="rId59"/>
    <p:sldId id="602" r:id="rId60"/>
    <p:sldId id="461" r:id="rId61"/>
    <p:sldId id="365" r:id="rId62"/>
    <p:sldId id="367" r:id="rId63"/>
    <p:sldId id="368" r:id="rId64"/>
    <p:sldId id="603" r:id="rId65"/>
    <p:sldId id="376" r:id="rId66"/>
    <p:sldId id="370" r:id="rId67"/>
    <p:sldId id="463" r:id="rId68"/>
    <p:sldId id="378" r:id="rId69"/>
    <p:sldId id="379" r:id="rId70"/>
    <p:sldId id="632" r:id="rId71"/>
    <p:sldId id="374" r:id="rId72"/>
    <p:sldId id="631" r:id="rId73"/>
    <p:sldId id="633" r:id="rId74"/>
    <p:sldId id="380" r:id="rId75"/>
    <p:sldId id="604" r:id="rId76"/>
    <p:sldId id="381" r:id="rId77"/>
    <p:sldId id="382" r:id="rId78"/>
    <p:sldId id="464" r:id="rId79"/>
    <p:sldId id="600" r:id="rId80"/>
    <p:sldId id="383" r:id="rId81"/>
    <p:sldId id="384" r:id="rId82"/>
    <p:sldId id="385" r:id="rId83"/>
    <p:sldId id="465" r:id="rId84"/>
    <p:sldId id="605" r:id="rId85"/>
    <p:sldId id="606" r:id="rId86"/>
    <p:sldId id="607" r:id="rId87"/>
    <p:sldId id="390" r:id="rId88"/>
    <p:sldId id="608" r:id="rId89"/>
    <p:sldId id="391" r:id="rId90"/>
    <p:sldId id="609" r:id="rId91"/>
    <p:sldId id="610" r:id="rId92"/>
    <p:sldId id="611" r:id="rId93"/>
    <p:sldId id="612" r:id="rId94"/>
    <p:sldId id="387" r:id="rId95"/>
    <p:sldId id="613" r:id="rId96"/>
    <p:sldId id="388" r:id="rId97"/>
    <p:sldId id="389" r:id="rId98"/>
    <p:sldId id="393" r:id="rId99"/>
    <p:sldId id="394" r:id="rId100"/>
    <p:sldId id="395" r:id="rId101"/>
    <p:sldId id="469" r:id="rId102"/>
    <p:sldId id="614" r:id="rId103"/>
    <p:sldId id="518" r:id="rId104"/>
    <p:sldId id="470" r:id="rId105"/>
    <p:sldId id="479" r:id="rId106"/>
    <p:sldId id="490" r:id="rId107"/>
    <p:sldId id="491" r:id="rId108"/>
    <p:sldId id="492" r:id="rId109"/>
    <p:sldId id="471" r:id="rId110"/>
    <p:sldId id="493" r:id="rId111"/>
    <p:sldId id="494" r:id="rId112"/>
    <p:sldId id="472" r:id="rId113"/>
    <p:sldId id="481" r:id="rId114"/>
    <p:sldId id="495" r:id="rId115"/>
    <p:sldId id="496" r:id="rId116"/>
    <p:sldId id="497" r:id="rId117"/>
    <p:sldId id="473" r:id="rId118"/>
    <p:sldId id="482" r:id="rId119"/>
    <p:sldId id="498" r:id="rId120"/>
    <p:sldId id="499" r:id="rId121"/>
    <p:sldId id="500" r:id="rId122"/>
    <p:sldId id="474" r:id="rId123"/>
    <p:sldId id="501" r:id="rId124"/>
    <p:sldId id="475" r:id="rId125"/>
    <p:sldId id="484" r:id="rId126"/>
    <p:sldId id="502" r:id="rId127"/>
    <p:sldId id="503" r:id="rId128"/>
    <p:sldId id="504" r:id="rId129"/>
    <p:sldId id="505" r:id="rId130"/>
    <p:sldId id="476" r:id="rId131"/>
    <p:sldId id="507" r:id="rId132"/>
    <p:sldId id="506" r:id="rId133"/>
    <p:sldId id="508" r:id="rId134"/>
    <p:sldId id="509" r:id="rId135"/>
    <p:sldId id="510" r:id="rId136"/>
    <p:sldId id="511" r:id="rId137"/>
    <p:sldId id="512" r:id="rId138"/>
    <p:sldId id="477" r:id="rId139"/>
    <p:sldId id="486" r:id="rId140"/>
    <p:sldId id="513" r:id="rId141"/>
    <p:sldId id="514" r:id="rId142"/>
    <p:sldId id="516" r:id="rId143"/>
    <p:sldId id="515" r:id="rId144"/>
    <p:sldId id="517" r:id="rId145"/>
    <p:sldId id="401" r:id="rId146"/>
    <p:sldId id="615" r:id="rId147"/>
    <p:sldId id="616" r:id="rId148"/>
    <p:sldId id="617" r:id="rId149"/>
    <p:sldId id="618" r:id="rId150"/>
    <p:sldId id="403" r:id="rId151"/>
    <p:sldId id="404" r:id="rId152"/>
    <p:sldId id="405" r:id="rId153"/>
    <p:sldId id="406" r:id="rId154"/>
    <p:sldId id="407" r:id="rId155"/>
    <p:sldId id="408" r:id="rId156"/>
    <p:sldId id="634" r:id="rId157"/>
    <p:sldId id="409" r:id="rId158"/>
    <p:sldId id="635" r:id="rId159"/>
    <p:sldId id="636" r:id="rId160"/>
    <p:sldId id="637" r:id="rId161"/>
    <p:sldId id="638" r:id="rId162"/>
    <p:sldId id="639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1" r:id="rId171"/>
    <p:sldId id="423" r:id="rId172"/>
    <p:sldId id="424" r:id="rId173"/>
    <p:sldId id="557" r:id="rId174"/>
    <p:sldId id="402" r:id="rId175"/>
    <p:sldId id="519" r:id="rId176"/>
    <p:sldId id="520" r:id="rId177"/>
    <p:sldId id="521" r:id="rId178"/>
    <p:sldId id="522" r:id="rId179"/>
    <p:sldId id="525" r:id="rId180"/>
    <p:sldId id="543" r:id="rId181"/>
    <p:sldId id="544" r:id="rId182"/>
    <p:sldId id="526" r:id="rId183"/>
    <p:sldId id="560" r:id="rId184"/>
    <p:sldId id="527" r:id="rId185"/>
    <p:sldId id="528" r:id="rId186"/>
    <p:sldId id="529" r:id="rId187"/>
    <p:sldId id="530" r:id="rId188"/>
    <p:sldId id="531" r:id="rId189"/>
    <p:sldId id="532" r:id="rId190"/>
    <p:sldId id="533" r:id="rId191"/>
    <p:sldId id="534" r:id="rId192"/>
    <p:sldId id="535" r:id="rId193"/>
    <p:sldId id="548" r:id="rId194"/>
    <p:sldId id="547" r:id="rId195"/>
    <p:sldId id="536" r:id="rId196"/>
    <p:sldId id="537" r:id="rId197"/>
    <p:sldId id="538" r:id="rId198"/>
    <p:sldId id="539" r:id="rId199"/>
    <p:sldId id="591" r:id="rId200"/>
    <p:sldId id="590" r:id="rId201"/>
    <p:sldId id="593" r:id="rId202"/>
    <p:sldId id="576" r:id="rId203"/>
    <p:sldId id="577" r:id="rId204"/>
    <p:sldId id="578" r:id="rId205"/>
    <p:sldId id="579" r:id="rId206"/>
    <p:sldId id="580" r:id="rId207"/>
    <p:sldId id="581" r:id="rId208"/>
    <p:sldId id="582" r:id="rId209"/>
    <p:sldId id="583" r:id="rId210"/>
    <p:sldId id="584" r:id="rId211"/>
    <p:sldId id="565" r:id="rId212"/>
    <p:sldId id="567" r:id="rId213"/>
    <p:sldId id="570" r:id="rId214"/>
    <p:sldId id="571" r:id="rId215"/>
    <p:sldId id="573" r:id="rId216"/>
    <p:sldId id="574" r:id="rId217"/>
    <p:sldId id="575" r:id="rId218"/>
    <p:sldId id="585" r:id="rId219"/>
    <p:sldId id="586" r:id="rId220"/>
    <p:sldId id="587" r:id="rId221"/>
    <p:sldId id="588" r:id="rId222"/>
    <p:sldId id="589" r:id="rId223"/>
    <p:sldId id="425" r:id="rId224"/>
    <p:sldId id="338" r:id="rId2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1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69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49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26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4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046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323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4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0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494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520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32B6-9F57-4BEA-85B8-88D24CCD4274}" type="datetimeFigureOut">
              <a:rPr lang="da-DK" smtClean="0"/>
              <a:t>08-11-2018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0CCD-8191-4F71-A891-8AACB242333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958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erl-easj/MVVMStarterLibrary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titel 2"/>
          <p:cNvSpPr txBox="1">
            <a:spLocks/>
          </p:cNvSpPr>
          <p:nvPr/>
        </p:nvSpPr>
        <p:spPr>
          <a:xfrm>
            <a:off x="1471246" y="5340817"/>
            <a:ext cx="9144000" cy="792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3600" smtClean="0">
                <a:solidFill>
                  <a:schemeClr val="bg1">
                    <a:lumMod val="50000"/>
                  </a:schemeClr>
                </a:solidFill>
              </a:rPr>
              <a:t>(2018)</a:t>
            </a:r>
            <a:endParaRPr lang="da-DK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39329"/>
          </a:xfrm>
        </p:spPr>
        <p:txBody>
          <a:bodyPr>
            <a:normAutofit/>
          </a:bodyPr>
          <a:lstStyle/>
          <a:p>
            <a:r>
              <a:rPr lang="da-DK" sz="9600" smtClean="0"/>
              <a:t>The </a:t>
            </a:r>
            <a:r>
              <a:rPr lang="da-DK" sz="9600" b="1" smtClean="0"/>
              <a:t>MVVM</a:t>
            </a:r>
            <a:r>
              <a:rPr lang="da-DK" sz="9600" b="1" smtClean="0">
                <a:solidFill>
                  <a:srgbClr val="FF0000"/>
                </a:solidFill>
              </a:rPr>
              <a:t>Go</a:t>
            </a:r>
            <a:r>
              <a:rPr lang="da-DK" sz="9600" smtClean="0"/>
              <a:t/>
            </a:r>
            <a:br>
              <a:rPr lang="da-DK" sz="9600" smtClean="0"/>
            </a:br>
            <a:r>
              <a:rPr lang="da-DK" sz="9600" smtClean="0"/>
              <a:t>class library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8341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7523" y="486508"/>
            <a:ext cx="54043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CRUDCommandManager</a:t>
            </a:r>
            <a:endParaRPr lang="da-DK" sz="2400" b="1"/>
          </a:p>
          <a:p>
            <a:r>
              <a:rPr lang="da-DK" sz="2400" smtClean="0"/>
              <a:t>Implements a command manager speci-fically aimed at CRUD operations</a:t>
            </a:r>
          </a:p>
          <a:p>
            <a:r>
              <a:rPr lang="da-DK" sz="2400" smtClean="0"/>
              <a:t>Holds three command objects (Create, Update, Delete)</a:t>
            </a:r>
          </a:p>
          <a:p>
            <a:r>
              <a:rPr lang="da-DK" sz="2400" smtClean="0"/>
              <a:t>Also contains three methods </a:t>
            </a:r>
            <a:r>
              <a:rPr lang="da-DK" sz="2400" b="1" smtClean="0"/>
              <a:t>CanDo…</a:t>
            </a:r>
            <a:r>
              <a:rPr lang="da-DK" sz="2400" smtClean="0"/>
              <a:t>, defining if an operation can execute</a:t>
            </a:r>
          </a:p>
          <a:p>
            <a:r>
              <a:rPr lang="da-DK" sz="2400" smtClean="0"/>
              <a:t>Three abstract methods </a:t>
            </a:r>
            <a:r>
              <a:rPr lang="da-DK" sz="2400" b="1" smtClean="0"/>
              <a:t>Further…</a:t>
            </a:r>
            <a:r>
              <a:rPr lang="da-DK" sz="2400" smtClean="0"/>
              <a:t> allow sub-classes to add additional conditions for execution of an operation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2830" y="3308839"/>
            <a:ext cx="5064365" cy="2933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CRUDCommandManager&lt;TViewData&gt;</a:t>
            </a:r>
            <a:endParaRPr lang="da-DK" sz="20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bool </a:t>
            </a:r>
            <a:r>
              <a:rPr lang="da-DK">
                <a:solidFill>
                  <a:srgbClr val="FFFF00"/>
                </a:solidFill>
              </a:rPr>
              <a:t>CanDoCreate</a:t>
            </a:r>
            <a:r>
              <a:rPr lang="da-DK" smtClean="0"/>
              <a:t>();</a:t>
            </a:r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CanDoUpdate</a:t>
            </a:r>
            <a:r>
              <a:rPr lang="da-DK" smtClean="0"/>
              <a:t>();</a:t>
            </a:r>
            <a:endParaRPr lang="da-DK"/>
          </a:p>
          <a:p>
            <a:r>
              <a:rPr lang="da-DK"/>
              <a:t>bool </a:t>
            </a:r>
            <a:r>
              <a:rPr lang="da-DK" smtClean="0">
                <a:solidFill>
                  <a:srgbClr val="FFFF00"/>
                </a:solidFill>
              </a:rPr>
              <a:t>CanDoDelete</a:t>
            </a:r>
            <a:r>
              <a:rPr lang="da-DK" smtClean="0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FurtherConditionUpdate</a:t>
            </a:r>
            <a:r>
              <a:rPr lang="da-DK"/>
              <a:t>();</a:t>
            </a:r>
          </a:p>
          <a:p>
            <a:r>
              <a:rPr lang="da-DK" smtClean="0"/>
              <a:t>abstract </a:t>
            </a:r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9037025" y="2502178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AddOns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6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4211461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22453"/>
          </a:xfrm>
        </p:spPr>
        <p:txBody>
          <a:bodyPr>
            <a:normAutofit/>
          </a:bodyPr>
          <a:lstStyle/>
          <a:p>
            <a:r>
              <a:rPr lang="da-DK" sz="9600" b="1" smtClean="0">
                <a:solidFill>
                  <a:srgbClr val="FF0000"/>
                </a:solidFill>
              </a:rPr>
              <a:t>NB!</a:t>
            </a:r>
            <a:r>
              <a:rPr lang="da-DK" sz="9600" b="1" smtClean="0"/>
              <a:t/>
            </a:r>
            <a:br>
              <a:rPr lang="da-DK" sz="9600" b="1" smtClean="0"/>
            </a:br>
            <a:r>
              <a:rPr lang="da-DK" sz="3600" b="1"/>
              <a:t>some </a:t>
            </a:r>
            <a:r>
              <a:rPr lang="da-DK" sz="3600" b="1" smtClean="0"/>
              <a:t>services have only been </a:t>
            </a:r>
            <a:br>
              <a:rPr lang="da-DK" sz="3600" b="1" smtClean="0"/>
            </a:br>
            <a:r>
              <a:rPr lang="da-DK" sz="3600" b="1" smtClean="0"/>
              <a:t>used sporadically so far…</a:t>
            </a:r>
            <a:endParaRPr lang="da-DK" sz="3600" b="1"/>
          </a:p>
        </p:txBody>
      </p:sp>
    </p:spTree>
    <p:extLst>
      <p:ext uri="{BB962C8B-B14F-4D97-AF65-F5344CB8AC3E}">
        <p14:creationId xmlns:p14="http://schemas.microsoft.com/office/powerpoint/2010/main" val="3174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761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ControlState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434754" cy="4351338"/>
          </a:xfrm>
        </p:spPr>
        <p:txBody>
          <a:bodyPr/>
          <a:lstStyle/>
          <a:p>
            <a:r>
              <a:rPr lang="da-DK" smtClean="0"/>
              <a:t>A control state specifies a certain ”state” of a GUI control, with regards to text (if applicable), enabled state and visibility</a:t>
            </a:r>
          </a:p>
          <a:p>
            <a:r>
              <a:rPr lang="da-DK" smtClean="0"/>
              <a:t>A control state can be associated with a view state</a:t>
            </a:r>
          </a:p>
          <a:p>
            <a:r>
              <a:rPr lang="da-DK" smtClean="0"/>
              <a:t>A control may have different control states for different view states (e.g. disabled in Read state, enabled in Update state)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MutableType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</a:t>
            </a:r>
            <a:r>
              <a:rPr lang="en-US" sz="1800" b="1" smtClean="0">
                <a:latin typeface="Consolas" panose="020B0609020204030204" pitchFamily="49" charset="0"/>
              </a:rPr>
              <a:t>  Mutable, Immutable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ControlStateType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</a:t>
            </a:r>
            <a:r>
              <a:rPr lang="en-US" sz="1800" b="1" smtClean="0">
                <a:latin typeface="Consolas" panose="020B0609020204030204" pitchFamily="49" charset="0"/>
              </a:rPr>
              <a:t>Enabled, Disabled, Collapsed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ControlStateType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MutableType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84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049215"/>
            <a:ext cx="4372705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ID</a:t>
            </a:r>
            <a:r>
              <a:rPr lang="da-DK" sz="1600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z="160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Description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</a:t>
            </a:r>
            <a:r>
              <a:rPr lang="da-DK" sz="1600" smtClean="0">
                <a:solidFill>
                  <a:schemeClr val="bg1"/>
                </a:solidFill>
              </a:rPr>
              <a:t>set; }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bool </a:t>
            </a:r>
            <a:r>
              <a:rPr lang="da-DK" sz="1600" smtClean="0">
                <a:solidFill>
                  <a:srgbClr val="FFFF00"/>
                </a:solidFill>
              </a:rPr>
              <a:t>Enabled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</a:t>
            </a:r>
            <a:r>
              <a:rPr lang="da-DK" sz="1600" smtClean="0">
                <a:solidFill>
                  <a:schemeClr val="bg1"/>
                </a:solidFill>
              </a:rPr>
              <a:t>}</a:t>
            </a:r>
          </a:p>
          <a:p>
            <a:r>
              <a:rPr lang="da-DK" sz="1600">
                <a:solidFill>
                  <a:schemeClr val="bg1"/>
                </a:solidFill>
              </a:rPr>
              <a:t>Visibility </a:t>
            </a:r>
            <a:r>
              <a:rPr lang="da-DK" sz="1600" smtClean="0">
                <a:solidFill>
                  <a:srgbClr val="FFFF00"/>
                </a:solidFill>
              </a:rPr>
              <a:t>VisibilityState</a:t>
            </a:r>
            <a:r>
              <a:rPr lang="da-DK" sz="1600">
                <a:solidFill>
                  <a:schemeClr val="bg1"/>
                </a:solidFill>
              </a:rPr>
              <a:t> 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IControlState/GUIControlState</a:t>
            </a:r>
          </a:p>
          <a:p>
            <a:r>
              <a:rPr lang="da-DK" sz="2400" smtClean="0"/>
              <a:t>Implementation contains several con-structors, to enable easy creation of specific control state objects.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Used in GUI for e.g. a </a:t>
            </a:r>
            <a:r>
              <a:rPr lang="da-DK" sz="2400" b="1" smtClean="0"/>
              <a:t>TextBlock</a:t>
            </a:r>
            <a:r>
              <a:rPr lang="da-DK" sz="2400" smtClean="0"/>
              <a:t> control</a:t>
            </a:r>
          </a:p>
          <a:p>
            <a:r>
              <a:rPr lang="da-DK" sz="2400" b="1" smtClean="0"/>
              <a:t>Enabled</a:t>
            </a:r>
            <a:r>
              <a:rPr lang="da-DK" sz="2400" smtClean="0"/>
              <a:t>: Is control enabled</a:t>
            </a:r>
          </a:p>
          <a:p>
            <a:r>
              <a:rPr lang="da-DK" sz="2400" b="1" smtClean="0"/>
              <a:t>VisibilityState</a:t>
            </a:r>
            <a:r>
              <a:rPr lang="da-DK" sz="2400" smtClean="0"/>
              <a:t>: Visibility of control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GUIControlState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IDataWrapper&lt;TVMO&gt;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/>
              <a:t>ICatalog&lt;TVMO&gt;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327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87308" y="1049215"/>
            <a:ext cx="4999890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GetControlStates</a:t>
            </a:r>
            <a:r>
              <a:rPr lang="da-DK" sz="1400" smtClean="0">
                <a:solidFill>
                  <a:schemeClr val="bg1"/>
                </a:solidFill>
              </a:rPr>
              <a:t>(string state)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(IControlState controlState)</a:t>
            </a:r>
          </a:p>
          <a:p>
            <a:r>
              <a:rPr lang="da-DK" sz="140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AddControlState</a:t>
            </a:r>
            <a:r>
              <a:rPr lang="da-DK" sz="1400" smtClean="0">
                <a:solidFill>
                  <a:schemeClr val="bg1"/>
                </a:solidFill>
              </a:rPr>
              <a:t>(string state, IControlState </a:t>
            </a:r>
            <a:r>
              <a:rPr lang="da-DK" sz="1400">
                <a:solidFill>
                  <a:schemeClr val="bg1"/>
                </a:solidFill>
              </a:rPr>
              <a:t>controlState)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744311" cy="5644661"/>
          </a:xfrm>
        </p:spPr>
        <p:txBody>
          <a:bodyPr>
            <a:normAutofit/>
          </a:bodyPr>
          <a:lstStyle/>
          <a:p>
            <a:r>
              <a:rPr lang="da-DK" sz="2400" b="1"/>
              <a:t>IControlStateService/ControlStateService</a:t>
            </a:r>
            <a:endParaRPr lang="da-DK" sz="2400" b="1" smtClean="0"/>
          </a:p>
          <a:p>
            <a:r>
              <a:rPr lang="da-DK" sz="2400" smtClean="0"/>
              <a:t>Enables association of control state defi-nitions with (view) states</a:t>
            </a:r>
          </a:p>
          <a:p>
            <a:r>
              <a:rPr lang="da-DK" sz="2400" smtClean="0"/>
              <a:t>A set of valid states is specified at creation of a </a:t>
            </a:r>
            <a:r>
              <a:rPr lang="da-DK" sz="2400" b="1" smtClean="0"/>
              <a:t>ControlStateService</a:t>
            </a:r>
            <a:r>
              <a:rPr lang="da-DK" sz="2400" smtClean="0"/>
              <a:t> object</a:t>
            </a:r>
          </a:p>
          <a:p>
            <a:r>
              <a:rPr lang="da-DK" sz="2400" smtClean="0"/>
              <a:t>Specific control state / view state relations can then be added to the state service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87308" y="3540368"/>
            <a:ext cx="49998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(List&lt;string&gt; validStates)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693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ViewState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40991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Main principles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Centered around </a:t>
            </a:r>
            <a:r>
              <a:rPr lang="da-DK" b="1" smtClean="0"/>
              <a:t>domain classes</a:t>
            </a:r>
          </a:p>
          <a:p>
            <a:r>
              <a:rPr lang="da-DK" smtClean="0"/>
              <a:t>Domain objects maintained in an </a:t>
            </a:r>
            <a:r>
              <a:rPr lang="da-DK" b="1" smtClean="0"/>
              <a:t>in-memory collection</a:t>
            </a:r>
          </a:p>
          <a:p>
            <a:r>
              <a:rPr lang="da-DK" smtClean="0"/>
              <a:t>The in-memory collection is part of a </a:t>
            </a:r>
            <a:r>
              <a:rPr lang="da-DK" b="1" smtClean="0"/>
              <a:t>catalog</a:t>
            </a:r>
          </a:p>
          <a:p>
            <a:r>
              <a:rPr lang="da-DK" smtClean="0"/>
              <a:t>The catalog</a:t>
            </a:r>
          </a:p>
          <a:p>
            <a:pPr lvl="1"/>
            <a:r>
              <a:rPr lang="da-DK" smtClean="0"/>
              <a:t>Is part of the Model layer</a:t>
            </a:r>
          </a:p>
          <a:p>
            <a:pPr lvl="1"/>
            <a:r>
              <a:rPr lang="da-DK" smtClean="0"/>
              <a:t>Bridges the gap between ViewModel and Persistence</a:t>
            </a:r>
          </a:p>
          <a:p>
            <a:pPr lvl="1"/>
            <a:r>
              <a:rPr lang="da-DK" smtClean="0"/>
              <a:t>Is associated with a specific </a:t>
            </a:r>
            <a:r>
              <a:rPr lang="da-DK" b="1" smtClean="0"/>
              <a:t>data source </a:t>
            </a:r>
            <a:r>
              <a:rPr lang="da-DK" smtClean="0"/>
              <a:t>through an </a:t>
            </a:r>
            <a:r>
              <a:rPr lang="da-DK" b="1" smtClean="0"/>
              <a:t>interface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8433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4067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IViewStateService</a:t>
            </a:r>
          </a:p>
          <a:p>
            <a:r>
              <a:rPr lang="da-DK" sz="1600" smtClean="0">
                <a:solidFill>
                  <a:schemeClr val="bg1"/>
                </a:solidFill>
              </a:rPr>
              <a:t>event Action&lt;string&gt; </a:t>
            </a:r>
            <a:r>
              <a:rPr lang="da-DK" sz="1600" smtClean="0">
                <a:solidFill>
                  <a:srgbClr val="FFFF00"/>
                </a:solidFill>
              </a:rPr>
              <a:t>ViewStateChanged</a:t>
            </a:r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get; set; }</a:t>
            </a:r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/>
              <a:t>IViewStateService/ViewStateService</a:t>
            </a:r>
            <a:endParaRPr lang="da-DK" sz="2400" b="1" smtClean="0"/>
          </a:p>
          <a:p>
            <a:r>
              <a:rPr lang="da-DK" sz="2400" smtClean="0"/>
              <a:t>Any class for which a ”view state” is meaningful can implement the interface, typically a </a:t>
            </a:r>
            <a:r>
              <a:rPr lang="da-DK" sz="2400" smtClean="0"/>
              <a:t>PageViewModel </a:t>
            </a:r>
            <a:r>
              <a:rPr lang="da-DK" sz="2400" smtClean="0"/>
              <a:t>class</a:t>
            </a:r>
          </a:p>
          <a:p>
            <a:r>
              <a:rPr lang="da-DK" sz="2400" smtClean="0"/>
              <a:t>A </a:t>
            </a:r>
            <a:r>
              <a:rPr lang="da-DK" sz="2400"/>
              <a:t>set of valid </a:t>
            </a:r>
            <a:r>
              <a:rPr lang="da-DK" sz="2400" smtClean="0"/>
              <a:t>view states </a:t>
            </a:r>
            <a:r>
              <a:rPr lang="da-DK" sz="2400"/>
              <a:t>is specified at creation </a:t>
            </a:r>
            <a:r>
              <a:rPr lang="da-DK" sz="2400" smtClean="0"/>
              <a:t>of a </a:t>
            </a:r>
            <a:r>
              <a:rPr lang="da-DK" sz="2400" b="1" smtClean="0"/>
              <a:t>ViewStateService</a:t>
            </a:r>
            <a:r>
              <a:rPr lang="da-DK" sz="2400" smtClean="0"/>
              <a:t> </a:t>
            </a:r>
            <a:r>
              <a:rPr lang="da-DK" sz="2400"/>
              <a:t>object</a:t>
            </a:r>
          </a:p>
          <a:p>
            <a:r>
              <a:rPr lang="da-DK" sz="2400" smtClean="0"/>
              <a:t>The view state can then be updated through the </a:t>
            </a:r>
            <a:r>
              <a:rPr lang="da-DK" sz="2400" b="1" smtClean="0"/>
              <a:t>ViewState</a:t>
            </a:r>
            <a:r>
              <a:rPr lang="da-DK" sz="2400" smtClean="0"/>
              <a:t> property</a:t>
            </a:r>
          </a:p>
          <a:p>
            <a:r>
              <a:rPr lang="da-DK" sz="2400" smtClean="0"/>
              <a:t>Anyone interested in being informed about view state updates can subscribe to the </a:t>
            </a:r>
            <a:r>
              <a:rPr lang="da-DK" sz="2400" b="1" smtClean="0"/>
              <a:t>ViewStateChanged</a:t>
            </a:r>
            <a:r>
              <a:rPr lang="da-DK" sz="2400" smtClean="0"/>
              <a:t> event</a:t>
            </a:r>
            <a:endParaRPr lang="da-DK" sz="240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92108" y="3540368"/>
            <a:ext cx="469508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ViewStateService</a:t>
            </a:r>
            <a:r>
              <a:rPr lang="da-DK" sz="1600" smtClean="0"/>
              <a:t>(List&lt;string</a:t>
            </a:r>
            <a:r>
              <a:rPr lang="da-DK" sz="1600"/>
              <a:t>&gt; </a:t>
            </a:r>
            <a:r>
              <a:rPr lang="da-DK" sz="1600" smtClean="0"/>
              <a:t>validViewStates</a:t>
            </a:r>
            <a:r>
              <a:rPr lang="da-DK" sz="1600"/>
              <a:t>)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55722" y="2808440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4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92108" y="1365738"/>
            <a:ext cx="4695089" cy="13071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IHasViewState</a:t>
            </a: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da-DK" sz="1600" smtClean="0">
                <a:solidFill>
                  <a:schemeClr val="bg1"/>
                </a:solidFill>
              </a:rPr>
              <a:t>string </a:t>
            </a:r>
            <a:r>
              <a:rPr lang="da-DK" sz="1600" smtClean="0">
                <a:solidFill>
                  <a:srgbClr val="FFFF00"/>
                </a:solidFill>
              </a:rPr>
              <a:t>ViewState</a:t>
            </a:r>
            <a:r>
              <a:rPr lang="da-DK" sz="1600" smtClean="0">
                <a:solidFill>
                  <a:schemeClr val="bg1"/>
                </a:solidFill>
              </a:rPr>
              <a:t> </a:t>
            </a:r>
            <a:r>
              <a:rPr lang="da-DK" sz="1600">
                <a:solidFill>
                  <a:schemeClr val="bg1"/>
                </a:solidFill>
              </a:rPr>
              <a:t>{ get</a:t>
            </a:r>
            <a:r>
              <a:rPr lang="da-DK" sz="1600" smtClean="0">
                <a:solidFill>
                  <a:schemeClr val="bg1"/>
                </a:solidFill>
              </a:rPr>
              <a:t>; }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626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IHasViewState</a:t>
            </a:r>
          </a:p>
          <a:p>
            <a:r>
              <a:rPr lang="da-DK" sz="2400" smtClean="0"/>
              <a:t>Can be implemented by any class that has a view state, but only want to expose the current view state as read-only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8394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PropertyDependency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5210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PropertyDependency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59108" cy="4351338"/>
          </a:xfrm>
        </p:spPr>
        <p:txBody>
          <a:bodyPr/>
          <a:lstStyle/>
          <a:p>
            <a:r>
              <a:rPr lang="da-DK" smtClean="0"/>
              <a:t>If a property value is aggregated from other properties – or in any other way depends on changes of other property values – it becomes necessary to set of dependencies between properties</a:t>
            </a:r>
          </a:p>
          <a:p>
            <a:r>
              <a:rPr lang="da-DK" b="1" smtClean="0"/>
              <a:t>Property source</a:t>
            </a:r>
            <a:r>
              <a:rPr lang="da-DK" smtClean="0"/>
              <a:t>: A property on which other properties depend</a:t>
            </a:r>
          </a:p>
          <a:p>
            <a:r>
              <a:rPr lang="da-DK" b="1" smtClean="0"/>
              <a:t>Property sink</a:t>
            </a:r>
            <a:r>
              <a:rPr lang="da-DK" smtClean="0"/>
              <a:t>: A property depending on other properties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78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949462" y="1049215"/>
            <a:ext cx="5937736" cy="17232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IPropertySource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SetPropertyChangedHandler</a:t>
            </a:r>
            <a:r>
              <a:rPr lang="da-DK" sz="1400"/>
              <a:t>(PropertyChangedEventHandler handler</a:t>
            </a:r>
            <a:r>
              <a:rPr lang="da-DK" sz="1400" smtClean="0"/>
              <a:t>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IPropertySource/PropertySource</a:t>
            </a:r>
          </a:p>
          <a:p>
            <a:r>
              <a:rPr lang="da-DK" sz="2400" smtClean="0"/>
              <a:t>Interface and implementation for property sources</a:t>
            </a:r>
          </a:p>
          <a:p>
            <a:r>
              <a:rPr lang="da-DK" sz="2400" smtClean="0"/>
              <a:t>Implementation also implements </a:t>
            </a:r>
            <a:r>
              <a:rPr lang="da-DK" sz="2400" b="1" smtClean="0"/>
              <a:t>INotifyPropertyChanged</a:t>
            </a:r>
            <a:r>
              <a:rPr lang="da-DK" sz="2400" smtClean="0"/>
              <a:t> 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949463" y="3540368"/>
            <a:ext cx="593773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/>
              <a:t>event PropertyChangedEventHandler </a:t>
            </a:r>
            <a:r>
              <a:rPr lang="da-DK" sz="1400">
                <a:solidFill>
                  <a:srgbClr val="FFFF00"/>
                </a:solidFill>
              </a:rPr>
              <a:t>PropertyChanged</a:t>
            </a:r>
            <a:r>
              <a:rPr lang="da-DK" sz="1400" smtClean="0"/>
              <a:t>;</a:t>
            </a:r>
          </a:p>
          <a:p>
            <a:r>
              <a:rPr lang="da-DK" sz="1400" smtClean="0">
                <a:solidFill>
                  <a:schemeClr val="bg1"/>
                </a:solidFill>
              </a:rPr>
              <a:t>void </a:t>
            </a:r>
            <a:r>
              <a:rPr lang="da-DK" sz="1400" smtClean="0">
                <a:solidFill>
                  <a:srgbClr val="FFFF00"/>
                </a:solidFill>
              </a:rPr>
              <a:t>OnPropertyChanged</a:t>
            </a:r>
            <a:r>
              <a:rPr lang="da-DK" sz="1400" smtClean="0">
                <a:solidFill>
                  <a:schemeClr val="bg1"/>
                </a:solidFill>
              </a:rPr>
              <a:t>(…)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003322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75584" y="1049215"/>
            <a:ext cx="501161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IPropertySink</a:t>
            </a:r>
          </a:p>
          <a:p>
            <a:endParaRPr lang="da-DK" sz="1400" smtClean="0"/>
          </a:p>
          <a:p>
            <a:r>
              <a:rPr lang="en-US" sz="1400" smtClean="0"/>
              <a:t>void </a:t>
            </a:r>
            <a:r>
              <a:rPr lang="en-US" sz="1400">
                <a:solidFill>
                  <a:srgbClr val="FFFF00"/>
                </a:solidFill>
              </a:rPr>
              <a:t>AddCommandDependency</a:t>
            </a:r>
            <a:r>
              <a:rPr lang="en-US" sz="1400"/>
              <a:t>(string propertyName, </a:t>
            </a:r>
            <a:endParaRPr lang="en-US" sz="1400" smtClean="0"/>
          </a:p>
          <a:p>
            <a:r>
              <a:rPr lang="en-US" sz="1400"/>
              <a:t> </a:t>
            </a:r>
            <a:r>
              <a:rPr lang="en-US" sz="1400" smtClean="0"/>
              <a:t>  INotifiableCommand </a:t>
            </a:r>
            <a:r>
              <a:rPr lang="en-US" sz="1400"/>
              <a:t>dependentCommand)</a:t>
            </a:r>
            <a:endParaRPr lang="da-DK" sz="1400">
              <a:solidFill>
                <a:schemeClr val="bg1"/>
              </a:solidFill>
            </a:endParaRPr>
          </a:p>
          <a:p>
            <a:endParaRPr lang="da-DK" sz="1600" smtClean="0">
              <a:solidFill>
                <a:schemeClr val="bg1"/>
              </a:solidFill>
            </a:endParaRPr>
          </a:p>
          <a:p>
            <a:r>
              <a:rPr lang="en-US" sz="1400"/>
              <a:t>void </a:t>
            </a:r>
            <a:r>
              <a:rPr lang="en-US" sz="1400" smtClean="0">
                <a:solidFill>
                  <a:srgbClr val="FFFF00"/>
                </a:solidFill>
              </a:rPr>
              <a:t>AddPropertyDependency</a:t>
            </a:r>
            <a:r>
              <a:rPr lang="en-US" sz="1400" smtClean="0"/>
              <a:t>(string </a:t>
            </a:r>
            <a:r>
              <a:rPr lang="en-US" sz="1400"/>
              <a:t>propertyName, </a:t>
            </a:r>
          </a:p>
          <a:p>
            <a:r>
              <a:rPr lang="en-US" sz="1400"/>
              <a:t>   </a:t>
            </a:r>
            <a:r>
              <a:rPr lang="en-US" sz="1400" smtClean="0"/>
              <a:t>string dependentProperty)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IPropertySink/PropertySink</a:t>
            </a:r>
          </a:p>
          <a:p>
            <a:r>
              <a:rPr lang="da-DK" sz="2400" smtClean="0"/>
              <a:t>Interface and implementation for property sinks</a:t>
            </a:r>
          </a:p>
          <a:p>
            <a:r>
              <a:rPr lang="da-DK" sz="2400" smtClean="0"/>
              <a:t>A property sink can be dependent both on commands and on other properties</a:t>
            </a:r>
          </a:p>
          <a:p>
            <a:r>
              <a:rPr lang="da-DK" sz="2400" smtClean="0"/>
              <a:t>A list of properties on which the property depends is specified at object creation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3991698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PropertySink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z="1400" smtClean="0">
                <a:solidFill>
                  <a:srgbClr val="FFFF00"/>
                </a:solidFill>
              </a:rPr>
              <a:t>PropertySink</a:t>
            </a:r>
            <a:r>
              <a:rPr lang="da-DK" sz="1400" smtClean="0">
                <a:solidFill>
                  <a:schemeClr val="bg1"/>
                </a:solidFill>
              </a:rPr>
              <a:t>(List&lt;IPropertySource&gt; propertySources)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97460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91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PropertySourceSink</a:t>
            </a:r>
          </a:p>
          <a:p>
            <a:r>
              <a:rPr lang="da-DK" sz="2400" smtClean="0"/>
              <a:t>Implementation for properties which act both as source and sink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PropertySink</a:t>
            </a:r>
            <a:r>
              <a:rPr lang="da-DK" sz="2400" smtClean="0"/>
              <a:t> and </a:t>
            </a:r>
            <a:r>
              <a:rPr lang="da-DK" sz="2400" b="1" smtClean="0"/>
              <a:t>IPropertySource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05953" y="902667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PropertySourceSink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Validation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2937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Validation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Validation is so far only implemented in a simplistic way</a:t>
            </a:r>
          </a:p>
          <a:p>
            <a:r>
              <a:rPr lang="da-DK" smtClean="0"/>
              <a:t>Simple validation of </a:t>
            </a:r>
            <a:r>
              <a:rPr lang="da-DK" b="1" smtClean="0"/>
              <a:t>string</a:t>
            </a:r>
            <a:r>
              <a:rPr lang="da-DK" smtClean="0"/>
              <a:t> and </a:t>
            </a:r>
            <a:r>
              <a:rPr lang="da-DK" b="1" smtClean="0"/>
              <a:t>int</a:t>
            </a:r>
            <a:r>
              <a:rPr lang="da-DK" smtClean="0"/>
              <a:t> values</a:t>
            </a:r>
          </a:p>
          <a:p>
            <a:r>
              <a:rPr lang="da-DK" smtClean="0"/>
              <a:t>Only one error per validation</a:t>
            </a:r>
          </a:p>
          <a:p>
            <a:r>
              <a:rPr lang="da-DK" smtClean="0"/>
              <a:t>Validation </a:t>
            </a:r>
            <a:r>
              <a:rPr lang="da-DK"/>
              <a:t>c</a:t>
            </a:r>
            <a:r>
              <a:rPr lang="da-DK" smtClean="0"/>
              <a:t>an be extended</a:t>
            </a:r>
          </a:p>
          <a:p>
            <a:r>
              <a:rPr lang="da-DK" smtClean="0">
                <a:solidFill>
                  <a:srgbClr val="FF0000"/>
                </a:solidFill>
              </a:rPr>
              <a:t>NB</a:t>
            </a:r>
            <a:r>
              <a:rPr lang="da-DK" smtClean="0"/>
              <a:t>: Avoid business-rule validation in ViewModel objects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8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ValidationException</a:t>
            </a:r>
          </a:p>
          <a:p>
            <a:r>
              <a:rPr lang="da-DK" sz="2400" smtClean="0"/>
              <a:t>Inherits from </a:t>
            </a:r>
            <a:r>
              <a:rPr lang="da-DK" sz="2400" b="1" smtClean="0"/>
              <a:t>ArgumentException</a:t>
            </a:r>
          </a:p>
          <a:p>
            <a:r>
              <a:rPr lang="da-DK" sz="2400" smtClean="0"/>
              <a:t>Thrown whenever a validation finds an error</a:t>
            </a:r>
          </a:p>
          <a:p>
            <a:r>
              <a:rPr lang="da-DK" sz="2400" smtClean="0"/>
              <a:t>Not trivial to figure out who should catch this exception…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ValidationException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2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57199" y="1732351"/>
            <a:ext cx="1124989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4858859" y="1047014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500845" y="198234"/>
            <a:ext cx="3260174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500845" y="2204880"/>
            <a:ext cx="3260173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Collection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7712627" y="5323994"/>
            <a:ext cx="326017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167051" y="2952206"/>
            <a:ext cx="2289168" cy="75542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Domain class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9070641" y="4627321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7712626" y="2232225"/>
            <a:ext cx="3260174" cy="204054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chemeClr val="bg1"/>
                </a:solidFill>
              </a:rPr>
              <a:t>DataSource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ValidationOutcome</a:t>
            </a:r>
          </a:p>
          <a:p>
            <a:r>
              <a:rPr lang="da-DK" sz="2400" smtClean="0"/>
              <a:t>Any validation will produce a ValidationOutcome object</a:t>
            </a:r>
          </a:p>
          <a:p>
            <a:r>
              <a:rPr lang="da-DK" sz="2400" smtClean="0"/>
              <a:t>Properties contain information about the specific outcome of the validation</a:t>
            </a:r>
          </a:p>
          <a:p>
            <a:r>
              <a:rPr lang="da-DK" sz="2400" b="1" smtClean="0"/>
              <a:t>Valid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errors were found, otherwise </a:t>
            </a:r>
            <a:r>
              <a:rPr lang="da-DK" sz="2400" i="1" smtClean="0"/>
              <a:t>false</a:t>
            </a:r>
          </a:p>
          <a:p>
            <a:r>
              <a:rPr lang="da-DK" sz="2400" b="1" smtClean="0"/>
              <a:t>Message</a:t>
            </a:r>
            <a:r>
              <a:rPr lang="da-DK" sz="2400" smtClean="0"/>
              <a:t>: error message in case of a validation error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75584" y="1084386"/>
            <a:ext cx="5011613" cy="2409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ValidationOutcome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 smtClean="0">
                <a:solidFill>
                  <a:srgbClr val="FFFF00"/>
                </a:solidFill>
              </a:rPr>
              <a:t>ValidationOutcome</a:t>
            </a:r>
            <a:r>
              <a:rPr lang="da-DK" smtClean="0">
                <a:solidFill>
                  <a:schemeClr val="bg1"/>
                </a:solidFill>
              </a:rPr>
              <a:t>(string message)</a:t>
            </a:r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bool </a:t>
            </a:r>
            <a:r>
              <a:rPr lang="da-DK" smtClean="0">
                <a:solidFill>
                  <a:srgbClr val="FFFF00"/>
                </a:solidFill>
              </a:rPr>
              <a:t>Valid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r>
              <a:rPr lang="da-DK" smtClean="0">
                <a:solidFill>
                  <a:schemeClr val="bg1"/>
                </a:solidFill>
              </a:rPr>
              <a:t>string </a:t>
            </a:r>
            <a:r>
              <a:rPr lang="da-DK" smtClean="0">
                <a:solidFill>
                  <a:srgbClr val="FFFF00"/>
                </a:solidFill>
              </a:rPr>
              <a:t>Message</a:t>
            </a:r>
            <a:r>
              <a:rPr lang="da-DK" smtClean="0">
                <a:solidFill>
                  <a:schemeClr val="bg1"/>
                </a:solidFill>
              </a:rPr>
              <a:t> { get; }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59523" y="404448"/>
            <a:ext cx="9384321" cy="22742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ValidationService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ThrowOnInvalid</a:t>
            </a:r>
            <a:r>
              <a:rPr lang="da-DK"/>
              <a:t>&lt;TValue&gt;(Func&lt;TValue, ValidationOutcome&gt; validator, TValue value)</a:t>
            </a:r>
            <a:endParaRPr lang="da-DK" smtClean="0">
              <a:solidFill>
                <a:schemeClr val="bg1"/>
              </a:solidFill>
            </a:endParaRPr>
          </a:p>
          <a:p>
            <a:r>
              <a:rPr lang="en-US"/>
              <a:t>ValidationOutcome </a:t>
            </a:r>
            <a:r>
              <a:rPr lang="en-US">
                <a:solidFill>
                  <a:srgbClr val="FFFF00"/>
                </a:solidFill>
              </a:rPr>
              <a:t>ValidateStringMinLength</a:t>
            </a:r>
            <a:r>
              <a:rPr lang="en-US"/>
              <a:t>(string value, int minLength, string message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chemeClr val="bg1"/>
                </a:solidFill>
              </a:rPr>
              <a:t>…</a:t>
            </a:r>
          </a:p>
          <a:p>
            <a:r>
              <a:rPr lang="da-DK"/>
              <a:t>ValidationOutcome </a:t>
            </a:r>
            <a:r>
              <a:rPr lang="da-DK">
                <a:solidFill>
                  <a:srgbClr val="FFFF00"/>
                </a:solidFill>
              </a:rPr>
              <a:t>Validate</a:t>
            </a:r>
            <a:r>
              <a:rPr lang="da-DK"/>
              <a:t>&lt;TValue&gt;(TValue value, Func&lt;TValue, bool&gt; isValid, string message)</a:t>
            </a:r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1459522" y="3305908"/>
            <a:ext cx="9384321" cy="30538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sz="1400" b="1" smtClean="0">
                <a:latin typeface="Consolas" panose="020B0609020204030204" pitchFamily="49" charset="0"/>
              </a:rPr>
              <a:t>ThrowOnInvalid&lt;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&gt;(Func&lt;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en-US" sz="1400" b="1" smtClean="0">
                <a:latin typeface="Consolas" panose="020B0609020204030204" pitchFamily="49" charset="0"/>
              </a:rPr>
              <a:t>&gt; validator,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 value)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ValidationOutcome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vo = validator(value);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if (!vo.Valid)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   throw new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ValidationException</a:t>
            </a:r>
            <a:r>
              <a:rPr lang="da-DK" sz="1400" b="1" smtClean="0">
                <a:latin typeface="Consolas" panose="020B0609020204030204" pitchFamily="49" charset="0"/>
              </a:rPr>
              <a:t>(vo.Message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 </a:t>
            </a:r>
            <a:r>
              <a:rPr lang="en-US" sz="1400" b="1">
                <a:latin typeface="Consolas" panose="020B0609020204030204" pitchFamily="49" charset="0"/>
              </a:rPr>
              <a:t>Validate&lt;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>
                <a:latin typeface="Consolas" panose="020B0609020204030204" pitchFamily="49" charset="0"/>
              </a:rPr>
              <a:t>&gt;(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 </a:t>
            </a:r>
            <a:r>
              <a:rPr lang="en-US" sz="1400" b="1">
                <a:latin typeface="Consolas" panose="020B0609020204030204" pitchFamily="49" charset="0"/>
              </a:rPr>
              <a:t>value, </a:t>
            </a:r>
            <a:r>
              <a:rPr lang="en-US" sz="1400" b="1" smtClean="0">
                <a:latin typeface="Consolas" panose="020B0609020204030204" pitchFamily="49" charset="0"/>
              </a:rPr>
              <a:t>Func&lt;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TValue</a:t>
            </a:r>
            <a:r>
              <a:rPr lang="en-US" sz="1400" b="1" smtClean="0">
                <a:latin typeface="Consolas" panose="020B0609020204030204" pitchFamily="49" charset="0"/>
              </a:rPr>
              <a:t>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1400" b="1">
                <a:latin typeface="Consolas" panose="020B0609020204030204" pitchFamily="49" charset="0"/>
              </a:rPr>
              <a:t>&gt; isValid,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message)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400" b="1">
                <a:latin typeface="Consolas" panose="020B0609020204030204" pitchFamily="49" charset="0"/>
              </a:rPr>
              <a:t> isValid(value) ?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ValidationOutcome</a:t>
            </a:r>
            <a:r>
              <a:rPr lang="da-DK" sz="1400" b="1" smtClean="0">
                <a:latin typeface="Consolas" panose="020B0609020204030204" pitchFamily="49" charset="0"/>
              </a:rPr>
              <a:t>(message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200" smtClean="0"/>
          </a:p>
        </p:txBody>
      </p:sp>
    </p:spTree>
    <p:extLst>
      <p:ext uri="{BB962C8B-B14F-4D97-AF65-F5344CB8AC3E}">
        <p14:creationId xmlns:p14="http://schemas.microsoft.com/office/powerpoint/2010/main" val="9097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UI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8038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917832" cy="5644661"/>
          </a:xfrm>
        </p:spPr>
        <p:txBody>
          <a:bodyPr>
            <a:normAutofit/>
          </a:bodyPr>
          <a:lstStyle/>
          <a:p>
            <a:r>
              <a:rPr lang="da-DK" sz="2400" b="1"/>
              <a:t>DialogWithReturnValue</a:t>
            </a:r>
            <a:endParaRPr lang="da-DK" sz="2400" b="1"/>
          </a:p>
          <a:p>
            <a:r>
              <a:rPr lang="da-DK" sz="2400"/>
              <a:t>Contains a single method </a:t>
            </a:r>
            <a:r>
              <a:rPr lang="da-DK" sz="2400" b="1"/>
              <a:t>PresentDialogWithReturnValue</a:t>
            </a:r>
            <a:r>
              <a:rPr lang="da-DK" sz="2400"/>
              <a:t> </a:t>
            </a:r>
            <a:r>
              <a:rPr lang="da-DK" sz="2400"/>
              <a:t>for showing a dialog to the end user.</a:t>
            </a:r>
          </a:p>
          <a:p>
            <a:r>
              <a:rPr lang="da-DK" sz="2400" smtClean="0"/>
              <a:t>The method is asynchronous.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6770077" y="1002324"/>
            <a:ext cx="5040920" cy="29483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UIService</a:t>
            </a: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r>
              <a:rPr lang="en-US" sz="1400"/>
              <a:t>async </a:t>
            </a:r>
            <a:r>
              <a:rPr lang="en-US" sz="1400" smtClean="0"/>
              <a:t>Task&lt;ReturnValueType&gt; </a:t>
            </a:r>
            <a:r>
              <a:rPr lang="en-US" sz="1400" smtClean="0">
                <a:solidFill>
                  <a:srgbClr val="FFFF00"/>
                </a:solidFill>
              </a:rPr>
              <a:t>PresentDialogWithReturnValue</a:t>
            </a:r>
          </a:p>
          <a:p>
            <a:r>
              <a:rPr lang="en-US" sz="1400">
                <a:solidFill>
                  <a:srgbClr val="FFFF00"/>
                </a:solidFill>
              </a:rPr>
              <a:t> </a:t>
            </a:r>
            <a:r>
              <a:rPr lang="en-US" sz="1400" smtClean="0">
                <a:solidFill>
                  <a:srgbClr val="FFFF00"/>
                </a:solidFill>
              </a:rPr>
              <a:t>  </a:t>
            </a:r>
            <a:r>
              <a:rPr lang="en-US" sz="1400" smtClean="0"/>
              <a:t>(string </a:t>
            </a:r>
            <a:r>
              <a:rPr lang="en-US" sz="1400"/>
              <a:t>message, </a:t>
            </a:r>
            <a:r>
              <a:rPr lang="en-US" sz="1400" smtClean="0"/>
              <a:t>string confirmText)</a:t>
            </a:r>
            <a:endParaRPr lang="en-US" sz="1400" smtClean="0"/>
          </a:p>
          <a:p>
            <a:endParaRPr lang="da-DK" smtClean="0">
              <a:solidFill>
                <a:schemeClr val="bg1"/>
              </a:solidFill>
            </a:endParaRPr>
          </a:p>
          <a:p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Filtering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17737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Filtering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601200" cy="4351338"/>
          </a:xfrm>
        </p:spPr>
        <p:txBody>
          <a:bodyPr/>
          <a:lstStyle/>
          <a:p>
            <a:r>
              <a:rPr lang="da-DK" smtClean="0"/>
              <a:t>A </a:t>
            </a:r>
            <a:r>
              <a:rPr lang="da-DK" b="1" smtClean="0"/>
              <a:t>Filter</a:t>
            </a:r>
            <a:r>
              <a:rPr lang="da-DK" smtClean="0"/>
              <a:t> is here essentially a wrapper around a </a:t>
            </a:r>
            <a:r>
              <a:rPr lang="da-DK" b="1" smtClean="0"/>
              <a:t>Func&lt;T, bool&gt;</a:t>
            </a:r>
          </a:p>
          <a:p>
            <a:r>
              <a:rPr lang="da-DK" smtClean="0"/>
              <a:t>A filter has a unique identifier</a:t>
            </a:r>
          </a:p>
          <a:p>
            <a:r>
              <a:rPr lang="da-DK" smtClean="0"/>
              <a:t>A filter can be turned on and off</a:t>
            </a:r>
          </a:p>
          <a:p>
            <a:r>
              <a:rPr lang="da-DK" smtClean="0"/>
              <a:t>A </a:t>
            </a:r>
            <a:r>
              <a:rPr lang="da-DK" b="1" smtClean="0"/>
              <a:t>FilterCollection</a:t>
            </a:r>
            <a:r>
              <a:rPr lang="da-DK" smtClean="0"/>
              <a:t> is a collection of filters (of same type), which can be applied to an object. Object must ”pass” all filters</a:t>
            </a:r>
          </a:p>
          <a:p>
            <a:r>
              <a:rPr lang="da-DK" smtClean="0"/>
              <a:t>A set of </a:t>
            </a:r>
            <a:r>
              <a:rPr lang="da-DK" b="1" smtClean="0"/>
              <a:t>FilterCollection</a:t>
            </a:r>
            <a:r>
              <a:rPr lang="da-DK" smtClean="0"/>
              <a:t> objects can be managed by a </a:t>
            </a:r>
            <a:r>
              <a:rPr lang="da-DK" b="1" smtClean="0"/>
              <a:t>FilterService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6226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101969" y="685800"/>
            <a:ext cx="7977554" cy="46540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FilterService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354014" y="1852246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3631221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35059" y="2031022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438897" y="2031021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354014" y="3426068"/>
            <a:ext cx="7162800" cy="1166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chemeClr val="bg1"/>
                </a:solidFill>
              </a:rPr>
              <a:t>FilterCollection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3631221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5035059" y="3604844"/>
            <a:ext cx="1222132" cy="80889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ID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On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Toggle</a:t>
            </a:r>
            <a:r>
              <a:rPr lang="da-DK" smtClean="0"/>
              <a:t>()</a:t>
            </a:r>
          </a:p>
          <a:p>
            <a:r>
              <a:rPr lang="da-DK"/>
              <a:t>bool </a:t>
            </a:r>
            <a:r>
              <a:rPr lang="da-DK">
                <a:solidFill>
                  <a:srgbClr val="FFFF00"/>
                </a:solidFill>
              </a:rPr>
              <a:t>Condition</a:t>
            </a:r>
            <a:r>
              <a:rPr lang="da-DK"/>
              <a:t>(T obj</a:t>
            </a:r>
            <a:r>
              <a:rPr lang="da-DK" smtClean="0"/>
              <a:t>)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IFilter/Filter</a:t>
            </a:r>
          </a:p>
          <a:p>
            <a:r>
              <a:rPr lang="da-DK" sz="2400" smtClean="0"/>
              <a:t>Interface and implementation for a single filtering condition</a:t>
            </a:r>
          </a:p>
          <a:p>
            <a:r>
              <a:rPr lang="da-DK" sz="2400" b="1" smtClean="0"/>
              <a:t>ID</a:t>
            </a:r>
            <a:r>
              <a:rPr lang="da-DK" sz="2400" smtClean="0"/>
              <a:t>: Unique identifier</a:t>
            </a:r>
          </a:p>
          <a:p>
            <a:r>
              <a:rPr lang="da-DK" sz="2400" b="1" smtClean="0"/>
              <a:t>On</a:t>
            </a:r>
            <a:r>
              <a:rPr lang="da-DK" sz="2400" smtClean="0"/>
              <a:t>: Is condition ”on”</a:t>
            </a:r>
          </a:p>
          <a:p>
            <a:r>
              <a:rPr lang="da-DK" sz="2400" b="1" smtClean="0"/>
              <a:t>Toggle</a:t>
            </a:r>
            <a:r>
              <a:rPr lang="da-DK" sz="2400" smtClean="0"/>
              <a:t>: toggle state of filter</a:t>
            </a:r>
          </a:p>
          <a:p>
            <a:r>
              <a:rPr lang="da-DK" sz="2400" b="1" smtClean="0"/>
              <a:t>Condition</a:t>
            </a:r>
            <a:r>
              <a:rPr lang="da-DK" sz="2400" smtClean="0"/>
              <a:t>: apply the filter condition to an object of type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>
                <a:solidFill>
                  <a:srgbClr val="FFFF00"/>
                </a:solidFill>
              </a:rPr>
              <a:t>Filter</a:t>
            </a:r>
            <a:r>
              <a:rPr lang="da-DK"/>
              <a:t>(string id, Func&lt;T, bool&gt; filter)</a:t>
            </a:r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5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IFilterCollection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(IFilter&lt;T&gt; filter)</a:t>
            </a:r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IFilter&lt;T&gt;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filterID</a:t>
            </a:r>
            <a:r>
              <a:rPr lang="da-DK" smtClean="0"/>
              <a:t>)</a:t>
            </a:r>
          </a:p>
          <a:p>
            <a:r>
              <a:rPr lang="da-DK"/>
              <a:t>List&lt;T&gt; </a:t>
            </a:r>
            <a:r>
              <a:rPr lang="da-DK">
                <a:solidFill>
                  <a:srgbClr val="FFFF00"/>
                </a:solidFill>
              </a:rPr>
              <a:t>Apply</a:t>
            </a:r>
            <a:r>
              <a:rPr lang="da-DK"/>
              <a:t>(List&lt;T&gt; list</a:t>
            </a:r>
            <a:r>
              <a:rPr lang="da-DK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IFilterCollection/Filter</a:t>
            </a:r>
            <a:r>
              <a:rPr lang="da-DK" sz="2400" b="1"/>
              <a:t>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filters of the same type</a:t>
            </a:r>
          </a:p>
          <a:p>
            <a:r>
              <a:rPr lang="da-DK" sz="2400" smtClean="0"/>
              <a:t>Individual filters can be added and removed</a:t>
            </a:r>
          </a:p>
          <a:p>
            <a:r>
              <a:rPr lang="da-DK" sz="2400" smtClean="0"/>
              <a:t>The collection of filters can be applied to a list of objects of type </a:t>
            </a:r>
            <a:r>
              <a:rPr lang="da-DK" sz="2400" b="1" smtClean="0"/>
              <a:t>T</a:t>
            </a:r>
            <a:r>
              <a:rPr lang="da-DK" sz="2400" smtClean="0"/>
              <a:t>. Only objects passing all active filters are returned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06508" y="3991698"/>
            <a:ext cx="3780689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2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96554" y="1049215"/>
            <a:ext cx="429064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IFilterService</a:t>
            </a:r>
          </a:p>
          <a:p>
            <a:endParaRPr lang="da-DK" sz="1400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Add</a:t>
            </a:r>
            <a:r>
              <a:rPr lang="da-DK"/>
              <a:t>(string </a:t>
            </a:r>
            <a:r>
              <a:rPr lang="da-DK" smtClean="0"/>
              <a:t>filterCollId)</a:t>
            </a:r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Remove</a:t>
            </a:r>
            <a:r>
              <a:rPr lang="da-DK" smtClean="0"/>
              <a:t>(string </a:t>
            </a:r>
            <a:r>
              <a:rPr lang="da-DK"/>
              <a:t>filterCollId</a:t>
            </a:r>
            <a:r>
              <a:rPr lang="da-DK" smtClean="0"/>
              <a:t>)</a:t>
            </a:r>
          </a:p>
          <a:p>
            <a:r>
              <a:rPr lang="da-DK"/>
              <a:t>IFilterCollection&lt;T&gt; </a:t>
            </a:r>
            <a:r>
              <a:rPr lang="da-DK">
                <a:solidFill>
                  <a:srgbClr val="FFFF00"/>
                </a:solidFill>
              </a:rPr>
              <a:t>Get</a:t>
            </a:r>
            <a:r>
              <a:rPr lang="da-DK"/>
              <a:t>(string filterCollId)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IFilterService/Filter</a:t>
            </a:r>
            <a:r>
              <a:rPr lang="da-DK" sz="2400" b="1"/>
              <a:t>Service</a:t>
            </a:r>
            <a:endParaRPr lang="da-DK" sz="2400" b="1" smtClean="0"/>
          </a:p>
          <a:p>
            <a:r>
              <a:rPr lang="da-DK" sz="2400" smtClean="0"/>
              <a:t>Interface and implementation for a filter collection service</a:t>
            </a:r>
          </a:p>
          <a:p>
            <a:r>
              <a:rPr lang="da-DK" sz="2400" smtClean="0"/>
              <a:t>Can maintain multiple collections of filters</a:t>
            </a:r>
          </a:p>
          <a:p>
            <a:r>
              <a:rPr lang="da-DK" sz="2400" smtClean="0"/>
              <a:t>Filter collections can be added, retrieved and removed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96554" y="3991698"/>
            <a:ext cx="4290643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FilterService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57945" y="325977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05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294077" cy="4351338"/>
          </a:xfrm>
        </p:spPr>
        <p:txBody>
          <a:bodyPr/>
          <a:lstStyle/>
          <a:p>
            <a:r>
              <a:rPr lang="da-DK" b="1" smtClean="0"/>
              <a:t>Domain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smtClean="0"/>
              <a:t>). </a:t>
            </a:r>
            <a:r>
              <a:rPr lang="da-DK" smtClean="0"/>
              <a:t>Classic domain object, without any </a:t>
            </a:r>
            <a:r>
              <a:rPr lang="da-DK" smtClean="0"/>
              <a:t>consideration </a:t>
            </a:r>
            <a:r>
              <a:rPr lang="da-DK" smtClean="0"/>
              <a:t>for user interaction or </a:t>
            </a:r>
            <a:r>
              <a:rPr lang="da-DK" smtClean="0"/>
              <a:t>transport/persistency.</a:t>
            </a:r>
            <a:endParaRPr lang="da-DK" smtClean="0"/>
          </a:p>
          <a:p>
            <a:r>
              <a:rPr lang="da-DK" b="1" smtClean="0"/>
              <a:t>Domain ViewModel objects</a:t>
            </a:r>
            <a:r>
              <a:rPr lang="da-DK" smtClean="0"/>
              <a:t> (type 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smtClean="0"/>
              <a:t>). Transformation of domain object, aimed at being interacted with by ViewModel classes</a:t>
            </a:r>
            <a:r>
              <a:rPr lang="da-DK"/>
              <a:t>.</a:t>
            </a:r>
            <a:endParaRPr lang="da-DK" smtClean="0"/>
          </a:p>
          <a:p>
            <a:r>
              <a:rPr lang="da-DK" b="1" smtClean="0"/>
              <a:t>Persistent data objects</a:t>
            </a:r>
            <a:r>
              <a:rPr lang="da-DK" smtClean="0"/>
              <a:t> </a:t>
            </a:r>
            <a:r>
              <a:rPr lang="da-DK"/>
              <a:t>(type 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smtClean="0"/>
              <a:t>). </a:t>
            </a:r>
            <a:r>
              <a:rPr lang="da-DK"/>
              <a:t>Transformation of domain object, aimed at </a:t>
            </a:r>
            <a:r>
              <a:rPr lang="da-DK" smtClean="0"/>
              <a:t>being </a:t>
            </a:r>
            <a:r>
              <a:rPr lang="da-DK" smtClean="0"/>
              <a:t>transported/persisted.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37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Images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2096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Images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948246" cy="4351338"/>
          </a:xfrm>
        </p:spPr>
        <p:txBody>
          <a:bodyPr/>
          <a:lstStyle/>
          <a:p>
            <a:r>
              <a:rPr lang="da-DK" smtClean="0"/>
              <a:t>Images are in general handled in an application-specific manner</a:t>
            </a:r>
          </a:p>
          <a:p>
            <a:r>
              <a:rPr lang="da-DK" smtClean="0"/>
              <a:t>If a simple setup with ”hard-coded” images is all that is needed, the </a:t>
            </a:r>
            <a:r>
              <a:rPr lang="da-DK" b="1" smtClean="0"/>
              <a:t>Images</a:t>
            </a:r>
            <a:r>
              <a:rPr lang="da-DK" smtClean="0"/>
              <a:t> service can be used</a:t>
            </a:r>
          </a:p>
          <a:p>
            <a:r>
              <a:rPr lang="da-DK" smtClean="0"/>
              <a:t>The service also manages assignment of specific image files to application navigation items, e.g. in the main view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6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AppImageType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Load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Save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Quit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Login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Image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Logo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NotFound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AppImageType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1049215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  <a:p>
            <a:endParaRPr lang="da-DK" sz="1400" smtClean="0"/>
          </a:p>
          <a:p>
            <a:r>
              <a:rPr lang="da-DK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Description</a:t>
            </a:r>
            <a:r>
              <a:rPr lang="da-DK"/>
              <a:t> { get; }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8709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</a:t>
            </a:r>
          </a:p>
          <a:p>
            <a:r>
              <a:rPr lang="da-DK" sz="2400" smtClean="0"/>
              <a:t>Interface for representing a single image</a:t>
            </a:r>
          </a:p>
          <a:p>
            <a:r>
              <a:rPr lang="da-DK" sz="2400" b="1" smtClean="0"/>
              <a:t>Key</a:t>
            </a:r>
            <a:r>
              <a:rPr lang="da-DK" sz="2400" smtClean="0"/>
              <a:t>: Unique key for image</a:t>
            </a:r>
          </a:p>
          <a:p>
            <a:r>
              <a:rPr lang="da-DK" sz="2400" b="1" smtClean="0"/>
              <a:t>Source</a:t>
            </a:r>
            <a:r>
              <a:rPr lang="da-DK" sz="2400" smtClean="0"/>
              <a:t>: Image source. Can be a file name or URL</a:t>
            </a:r>
          </a:p>
          <a:p>
            <a:r>
              <a:rPr lang="da-DK" sz="2400" b="1" smtClean="0"/>
              <a:t>Description</a:t>
            </a:r>
            <a:r>
              <a:rPr lang="da-DK" sz="2400" smtClean="0"/>
              <a:t>: Text description which need not be unique</a:t>
            </a:r>
          </a:p>
        </p:txBody>
      </p:sp>
    </p:spTree>
    <p:extLst>
      <p:ext uri="{BB962C8B-B14F-4D97-AF65-F5344CB8AC3E}">
        <p14:creationId xmlns:p14="http://schemas.microsoft.com/office/powerpoint/2010/main" val="20971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06508" y="2098433"/>
            <a:ext cx="3780689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</a:t>
            </a:r>
          </a:p>
          <a:p>
            <a:endParaRPr lang="da-DK" sz="1400" smtClean="0"/>
          </a:p>
          <a:p>
            <a:r>
              <a:rPr lang="da-DK" sz="1600"/>
              <a:t>List&lt;string&gt; Tags { get; </a:t>
            </a:r>
            <a:r>
              <a:rPr lang="da-DK" sz="1600" smtClean="0"/>
              <a:t>}</a:t>
            </a:r>
          </a:p>
          <a:p>
            <a:r>
              <a:rPr lang="da-DK" sz="1600"/>
              <a:t>void AddTag(string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ContainsTag(string tag</a:t>
            </a:r>
            <a:r>
              <a:rPr lang="da-DK" sz="1600" smtClean="0"/>
              <a:t>);</a:t>
            </a:r>
          </a:p>
          <a:p>
            <a:r>
              <a:rPr lang="da-DK" sz="1600"/>
              <a:t>bool ContainsAnyTag(List&lt;string&gt; tags</a:t>
            </a:r>
            <a:r>
              <a:rPr lang="da-DK" sz="1600" smtClean="0"/>
              <a:t>);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55087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ITaggedImage/TaggedImage</a:t>
            </a:r>
          </a:p>
          <a:p>
            <a:r>
              <a:rPr lang="da-DK" sz="2400" smtClean="0"/>
              <a:t>Extends </a:t>
            </a:r>
            <a:r>
              <a:rPr lang="da-DK" sz="2400" b="1" smtClean="0"/>
              <a:t>IImage</a:t>
            </a:r>
            <a:r>
              <a:rPr lang="da-DK" sz="2400" smtClean="0"/>
              <a:t> with functionality for adding tags to images</a:t>
            </a:r>
          </a:p>
          <a:p>
            <a:r>
              <a:rPr lang="da-DK" sz="2400" b="1" smtClean="0"/>
              <a:t>Tags</a:t>
            </a:r>
            <a:r>
              <a:rPr lang="da-DK" sz="2400" smtClean="0"/>
              <a:t>: Tags added to image</a:t>
            </a:r>
          </a:p>
          <a:p>
            <a:r>
              <a:rPr lang="da-DK" sz="2400" b="1" smtClean="0"/>
              <a:t>AddTag</a:t>
            </a:r>
            <a:r>
              <a:rPr lang="da-DK" sz="2400" smtClean="0"/>
              <a:t>: Add single new tag</a:t>
            </a:r>
          </a:p>
          <a:p>
            <a:r>
              <a:rPr lang="da-DK" sz="2400" b="1" smtClean="0"/>
              <a:t>ContainsTag</a:t>
            </a:r>
            <a:r>
              <a:rPr lang="da-DK" sz="2400" smtClean="0"/>
              <a:t>: Returns </a:t>
            </a:r>
            <a:r>
              <a:rPr lang="da-DK" sz="2400" i="1" smtClean="0"/>
              <a:t>true</a:t>
            </a:r>
            <a:r>
              <a:rPr lang="da-DK" sz="2400" smtClean="0"/>
              <a:t> if the given tag is in the tag list for the image</a:t>
            </a:r>
          </a:p>
          <a:p>
            <a:r>
              <a:rPr lang="da-DK" sz="2400" b="1" smtClean="0"/>
              <a:t>ContainsAnyTag</a:t>
            </a:r>
            <a:r>
              <a:rPr lang="da-DK" sz="2400"/>
              <a:t>: Returns </a:t>
            </a:r>
            <a:r>
              <a:rPr lang="da-DK" sz="2400" i="1"/>
              <a:t>true</a:t>
            </a:r>
            <a:r>
              <a:rPr lang="da-DK" sz="2400"/>
              <a:t> if </a:t>
            </a:r>
            <a:r>
              <a:rPr lang="da-DK" sz="2400" smtClean="0"/>
              <a:t>just one of the provided tags is </a:t>
            </a:r>
            <a:r>
              <a:rPr lang="da-DK" sz="2400"/>
              <a:t>in the tag list for the </a:t>
            </a:r>
            <a:r>
              <a:rPr lang="da-DK" sz="2400" smtClean="0"/>
              <a:t>image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06508" y="5029203"/>
            <a:ext cx="3780689" cy="77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612922" y="429727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8106507" y="677010"/>
            <a:ext cx="3780689" cy="679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</a:t>
            </a:r>
          </a:p>
        </p:txBody>
      </p:sp>
      <p:sp>
        <p:nvSpPr>
          <p:cNvPr id="8" name="Højrepil 7"/>
          <p:cNvSpPr/>
          <p:nvPr/>
        </p:nvSpPr>
        <p:spPr>
          <a:xfrm rot="16200000">
            <a:off x="9626111" y="1379694"/>
            <a:ext cx="74148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9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IImageCollection</a:t>
            </a:r>
          </a:p>
          <a:p>
            <a:endParaRPr lang="da-DK" sz="1400" smtClean="0"/>
          </a:p>
          <a:p>
            <a:r>
              <a:rPr lang="da-DK" sz="1600"/>
              <a:t>int </a:t>
            </a:r>
            <a:r>
              <a:rPr lang="da-DK" sz="1600">
                <a:solidFill>
                  <a:srgbClr val="FFFF00"/>
                </a:solidFill>
              </a:rPr>
              <a:t>AddImage</a:t>
            </a:r>
            <a:r>
              <a:rPr lang="da-DK" sz="1600"/>
              <a:t>(IImage image</a:t>
            </a:r>
            <a:r>
              <a:rPr lang="da-DK" sz="1600" smtClean="0"/>
              <a:t>)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SetImages</a:t>
            </a:r>
            <a:r>
              <a:rPr lang="da-DK" sz="1600"/>
              <a:t>(List&lt;IImage&gt; imageList</a:t>
            </a:r>
            <a:r>
              <a:rPr lang="da-DK" sz="1600" smtClean="0"/>
              <a:t>)</a:t>
            </a:r>
          </a:p>
          <a:p>
            <a:r>
              <a:rPr lang="da-DK" sz="1600"/>
              <a:t>List&lt;IImage&gt; </a:t>
            </a:r>
            <a:r>
              <a:rPr lang="da-DK" sz="1600">
                <a:solidFill>
                  <a:srgbClr val="FFFF00"/>
                </a:solidFill>
              </a:rPr>
              <a:t>All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en-US" sz="1600"/>
              <a:t>IImage </a:t>
            </a:r>
            <a:r>
              <a:rPr lang="en-US" sz="1600">
                <a:solidFill>
                  <a:srgbClr val="FFFF00"/>
                </a:solidFill>
              </a:rPr>
              <a:t>Read</a:t>
            </a:r>
            <a:r>
              <a:rPr lang="en-US" sz="1600"/>
              <a:t>(int key, IImage defaultImage = null)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IImageCollection/</a:t>
            </a:r>
            <a:r>
              <a:rPr lang="da-DK" sz="2400" b="1"/>
              <a:t>ImageCollection</a:t>
            </a:r>
            <a:endParaRPr lang="da-DK" sz="2400" b="1" smtClean="0"/>
          </a:p>
          <a:p>
            <a:r>
              <a:rPr lang="da-DK" sz="2400" smtClean="0"/>
              <a:t>Interface and implementation for a collection of images</a:t>
            </a:r>
          </a:p>
          <a:p>
            <a:r>
              <a:rPr lang="da-DK" sz="2400" smtClean="0"/>
              <a:t>Functionality for adding and retrieving image objects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83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39000" y="1049215"/>
            <a:ext cx="4648197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ITaggedImageCollection</a:t>
            </a:r>
          </a:p>
          <a:p>
            <a:endParaRPr lang="da-DK" sz="1400" smtClean="0"/>
          </a:p>
          <a:p>
            <a:r>
              <a:rPr lang="da-DK"/>
              <a:t>List&lt;IImage&gt; </a:t>
            </a:r>
            <a:r>
              <a:rPr lang="da-DK">
                <a:solidFill>
                  <a:srgbClr val="FFFF00"/>
                </a:solidFill>
              </a:rPr>
              <a:t>AllWithTag</a:t>
            </a:r>
            <a:r>
              <a:rPr lang="da-DK"/>
              <a:t>(string tag</a:t>
            </a:r>
            <a:r>
              <a:rPr lang="da-DK" smtClean="0"/>
              <a:t>)</a:t>
            </a:r>
          </a:p>
          <a:p>
            <a:r>
              <a:rPr lang="da-DK"/>
              <a:t>List&lt;string&gt; </a:t>
            </a:r>
            <a:r>
              <a:rPr lang="da-DK">
                <a:solidFill>
                  <a:srgbClr val="FFFF00"/>
                </a:solidFill>
              </a:rPr>
              <a:t>AllTags</a:t>
            </a:r>
            <a:r>
              <a:rPr lang="da-DK"/>
              <a:t> { get; }</a:t>
            </a:r>
            <a:endParaRPr lang="da-DK" sz="1600" smtClean="0"/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ITaggedImageCollection/ TaggedImageCollection</a:t>
            </a:r>
          </a:p>
          <a:p>
            <a:r>
              <a:rPr lang="da-DK" sz="2400" smtClean="0"/>
              <a:t>Extends image collection interface and implementation with tagged-related functionality</a:t>
            </a:r>
          </a:p>
          <a:p>
            <a:r>
              <a:rPr lang="da-DK" sz="2400" b="1" smtClean="0"/>
              <a:t>AllWithTag</a:t>
            </a:r>
            <a:r>
              <a:rPr lang="da-DK" sz="2400" smtClean="0"/>
              <a:t>: Returns all image objects with the given tag</a:t>
            </a:r>
          </a:p>
          <a:p>
            <a:r>
              <a:rPr lang="da-DK" sz="2400" b="1" smtClean="0"/>
              <a:t>AllTags</a:t>
            </a:r>
            <a:r>
              <a:rPr lang="da-DK" sz="2400" smtClean="0"/>
              <a:t>: Returns the union of all tags for images in the 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239000" y="3979984"/>
            <a:ext cx="4648197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TaggedImageCollection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179168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85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42892" y="1049215"/>
            <a:ext cx="5744306" cy="17467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IImageService</a:t>
            </a:r>
          </a:p>
          <a:p>
            <a:endParaRPr lang="da-DK" sz="1400" smtClean="0"/>
          </a:p>
          <a:p>
            <a:r>
              <a:rPr lang="da-DK" sz="1400" smtClean="0"/>
              <a:t>void </a:t>
            </a:r>
            <a:r>
              <a:rPr lang="da-DK" sz="1400" smtClean="0">
                <a:solidFill>
                  <a:srgbClr val="FFFF00"/>
                </a:solidFill>
              </a:rPr>
              <a:t>SetAppImageSource</a:t>
            </a:r>
            <a:r>
              <a:rPr lang="da-DK" sz="1400" smtClean="0"/>
              <a:t>(AppImageType </a:t>
            </a:r>
            <a:r>
              <a:rPr lang="da-DK" sz="1400"/>
              <a:t>imageType, string source</a:t>
            </a:r>
            <a:r>
              <a:rPr lang="da-DK" sz="1400" smtClean="0"/>
              <a:t>)</a:t>
            </a:r>
          </a:p>
          <a:p>
            <a:r>
              <a:rPr lang="da-DK" sz="1400"/>
              <a:t>string </a:t>
            </a:r>
            <a:r>
              <a:rPr lang="da-DK" sz="1400">
                <a:solidFill>
                  <a:srgbClr val="FFFF00"/>
                </a:solidFill>
              </a:rPr>
              <a:t>GetAppImageSource</a:t>
            </a:r>
            <a:r>
              <a:rPr lang="da-DK" sz="1400"/>
              <a:t>(AppImageType imageType</a:t>
            </a:r>
            <a:r>
              <a:rPr lang="da-DK" sz="1400" smtClean="0"/>
              <a:t>)</a:t>
            </a:r>
          </a:p>
          <a:p>
            <a:r>
              <a:rPr lang="da-DK" sz="1400"/>
              <a:t>ObservableCollection&lt;IImage&gt; </a:t>
            </a:r>
            <a:r>
              <a:rPr lang="da-DK" sz="1400">
                <a:solidFill>
                  <a:srgbClr val="FFFF00"/>
                </a:solidFill>
              </a:rPr>
              <a:t>GetObservableImageCollection</a:t>
            </a:r>
            <a:r>
              <a:rPr lang="da-DK" sz="1400"/>
              <a:t>(string tag</a:t>
            </a:r>
            <a:r>
              <a:rPr lang="da-DK" sz="1400" smtClean="0"/>
              <a:t>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475371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IImageService/ImageService</a:t>
            </a:r>
          </a:p>
          <a:p>
            <a:r>
              <a:rPr lang="en-US" sz="2400" smtClean="0"/>
              <a:t>The interface </a:t>
            </a:r>
            <a:r>
              <a:rPr lang="en-US" sz="2400"/>
              <a:t>extends the </a:t>
            </a:r>
            <a:r>
              <a:rPr lang="en-US" sz="2400" b="1" smtClean="0"/>
              <a:t>ITagged-ImageCollection</a:t>
            </a:r>
            <a:r>
              <a:rPr lang="en-US" sz="2400" smtClean="0"/>
              <a:t> interface </a:t>
            </a:r>
            <a:r>
              <a:rPr lang="en-US" sz="2400"/>
              <a:t>with functionality related to </a:t>
            </a:r>
            <a:r>
              <a:rPr lang="en-US" sz="2400" smtClean="0"/>
              <a:t>applica-tion-wide </a:t>
            </a:r>
            <a:r>
              <a:rPr lang="en-US" sz="2400"/>
              <a:t>images</a:t>
            </a:r>
            <a:r>
              <a:rPr lang="en-US" sz="2400" smtClean="0"/>
              <a:t>.</a:t>
            </a:r>
          </a:p>
          <a:p>
            <a:r>
              <a:rPr lang="en-US" sz="2400" smtClean="0"/>
              <a:t>Associates image types (e.g. Quit) with specific image sources.</a:t>
            </a:r>
          </a:p>
          <a:p>
            <a:r>
              <a:rPr lang="en-US" sz="2400" smtClean="0"/>
              <a:t>Can be used for implementing a ViewModel class, to which a main view can bind properties.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142892" y="3979984"/>
            <a:ext cx="5744305" cy="143021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423030" y="3039972"/>
            <a:ext cx="11840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54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1692" y="1122363"/>
            <a:ext cx="11535508" cy="2387600"/>
          </a:xfrm>
        </p:spPr>
        <p:txBody>
          <a:bodyPr>
            <a:normAutofit/>
          </a:bodyPr>
          <a:lstStyle/>
          <a:p>
            <a:r>
              <a:rPr lang="da-DK" sz="9600" smtClean="0"/>
              <a:t>Security</a:t>
            </a:r>
            <a:endParaRPr lang="da-DK" sz="4000"/>
          </a:p>
        </p:txBody>
      </p:sp>
    </p:spTree>
    <p:extLst>
      <p:ext uri="{BB962C8B-B14F-4D97-AF65-F5344CB8AC3E}">
        <p14:creationId xmlns:p14="http://schemas.microsoft.com/office/powerpoint/2010/main" val="35661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Security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26215" cy="4351338"/>
          </a:xfrm>
        </p:spPr>
        <p:txBody>
          <a:bodyPr/>
          <a:lstStyle/>
          <a:p>
            <a:r>
              <a:rPr lang="da-DK" smtClean="0"/>
              <a:t>In a real application, there might be restrictions on available functionality depending on the user category</a:t>
            </a:r>
          </a:p>
          <a:p>
            <a:r>
              <a:rPr lang="da-DK" smtClean="0"/>
              <a:t>Can ”wrap” access to various functionalities into check of user access rights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Data stereotypes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20554" cy="1140313"/>
          </a:xfrm>
        </p:spPr>
        <p:txBody>
          <a:bodyPr/>
          <a:lstStyle/>
          <a:p>
            <a:r>
              <a:rPr lang="da-DK" smtClean="0"/>
              <a:t>Note that the three data stereotypes need not be mapped to three individual classes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5583"/>
              </p:ext>
            </p:extLst>
          </p:nvPr>
        </p:nvGraphicFramePr>
        <p:xfrm>
          <a:off x="838200" y="3100875"/>
          <a:ext cx="9120556" cy="2936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2262">
                  <a:extLst>
                    <a:ext uri="{9D8B030D-6E8A-4147-A177-3AD203B41FA5}">
                      <a16:colId xmlns:a16="http://schemas.microsoft.com/office/drawing/2014/main" val="1715324691"/>
                    </a:ext>
                  </a:extLst>
                </a:gridCol>
                <a:gridCol w="2203938">
                  <a:extLst>
                    <a:ext uri="{9D8B030D-6E8A-4147-A177-3AD203B41FA5}">
                      <a16:colId xmlns:a16="http://schemas.microsoft.com/office/drawing/2014/main" val="796981776"/>
                    </a:ext>
                  </a:extLst>
                </a:gridCol>
                <a:gridCol w="2954217">
                  <a:extLst>
                    <a:ext uri="{9D8B030D-6E8A-4147-A177-3AD203B41FA5}">
                      <a16:colId xmlns:a16="http://schemas.microsoft.com/office/drawing/2014/main" val="3051887209"/>
                    </a:ext>
                  </a:extLst>
                </a:gridCol>
                <a:gridCol w="2280139">
                  <a:extLst>
                    <a:ext uri="{9D8B030D-6E8A-4147-A177-3AD203B41FA5}">
                      <a16:colId xmlns:a16="http://schemas.microsoft.com/office/drawing/2014/main" val="3095526099"/>
                    </a:ext>
                  </a:extLst>
                </a:gridCol>
              </a:tblGrid>
              <a:tr h="734128">
                <a:tc>
                  <a:txBody>
                    <a:bodyPr/>
                    <a:lstStyle/>
                    <a:p>
                      <a:pPr algn="ctr"/>
                      <a:endParaRPr lang="da-DK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TViewData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rgbClr val="FF0000"/>
                          </a:solidFill>
                        </a:rPr>
                        <a:t>TPersistentData</a:t>
                      </a:r>
                      <a:endParaRPr lang="da-DK" sz="2400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09230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Full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CarPersistentData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52585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Partial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CarViewData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51044"/>
                  </a:ext>
                </a:extLst>
              </a:tr>
              <a:tr h="734128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Simple</a:t>
                      </a:r>
                      <a:endParaRPr lang="da-DK" sz="24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 b="1" smtClean="0"/>
                        <a:t>Car</a:t>
                      </a:r>
                      <a:endParaRPr lang="da-DK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8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AccessType</a:t>
            </a:r>
            <a:endParaRPr lang="da-DK" sz="1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Create,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Read,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Update,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Delete,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CRUD,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Admin</a:t>
            </a:r>
            <a:endParaRPr lang="en-US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AccessType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751278" y="1049215"/>
            <a:ext cx="3135920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</a:t>
            </a:r>
          </a:p>
          <a:p>
            <a:endParaRPr lang="da-DK" sz="1400" smtClean="0"/>
          </a:p>
          <a:p>
            <a:r>
              <a:rPr lang="da-DK"/>
              <a:t>string </a:t>
            </a:r>
            <a:r>
              <a:rPr lang="da-DK">
                <a:solidFill>
                  <a:srgbClr val="FFFF00"/>
                </a:solidFill>
              </a:rPr>
              <a:t>Name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Password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UserType</a:t>
            </a:r>
            <a:r>
              <a:rPr lang="da-DK" smtClean="0"/>
              <a:t> </a:t>
            </a:r>
            <a:r>
              <a:rPr lang="da-DK"/>
              <a:t>{ get; </a:t>
            </a:r>
            <a:r>
              <a:rPr lang="da-DK" smtClean="0"/>
              <a:t>}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746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IUser/User</a:t>
            </a:r>
          </a:p>
          <a:p>
            <a:r>
              <a:rPr lang="da-DK" sz="2400" smtClean="0"/>
              <a:t>Simple interface and implementation for defining an application user.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751278" y="3979984"/>
            <a:ext cx="3135919" cy="2022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</a:t>
            </a:r>
          </a:p>
          <a:p>
            <a:endParaRPr lang="da-DK" smtClean="0"/>
          </a:p>
          <a:p>
            <a:r>
              <a:rPr lang="da-DK" smtClean="0">
                <a:solidFill>
                  <a:srgbClr val="FFFF00"/>
                </a:solidFill>
              </a:rPr>
              <a:t>User</a:t>
            </a:r>
            <a:r>
              <a:rPr lang="da-DK" smtClean="0"/>
              <a:t>(string </a:t>
            </a:r>
            <a:r>
              <a:rPr lang="da-DK"/>
              <a:t>name,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password, 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 string </a:t>
            </a:r>
            <a:r>
              <a:rPr lang="da-DK"/>
              <a:t>userType)</a:t>
            </a:r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935307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7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21215" y="1049215"/>
            <a:ext cx="6265983" cy="216290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IUserType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AddUserType</a:t>
            </a:r>
            <a:r>
              <a:rPr lang="da-DK" sz="1400"/>
              <a:t>(string userType</a:t>
            </a:r>
            <a:r>
              <a:rPr lang="da-DK" sz="1400" smtClean="0"/>
              <a:t>)</a:t>
            </a:r>
          </a:p>
          <a:p>
            <a:r>
              <a:rPr lang="en-US" sz="1400"/>
              <a:t>void </a:t>
            </a:r>
            <a:r>
              <a:rPr lang="en-US" sz="1400">
                <a:solidFill>
                  <a:srgbClr val="FFFF00"/>
                </a:solidFill>
              </a:rPr>
              <a:t>AddAccessRight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r>
              <a:rPr lang="en-US" sz="1400"/>
              <a:t>List&lt;AccessType&gt; </a:t>
            </a:r>
            <a:r>
              <a:rPr lang="en-US" sz="1400">
                <a:solidFill>
                  <a:srgbClr val="FFFF00"/>
                </a:solidFill>
              </a:rPr>
              <a:t>GetAccessRights</a:t>
            </a:r>
            <a:r>
              <a:rPr lang="en-US" sz="1400"/>
              <a:t>(string userType, string itemName</a:t>
            </a:r>
            <a:r>
              <a:rPr lang="en-US" sz="1400" smtClean="0"/>
              <a:t>)</a:t>
            </a:r>
          </a:p>
          <a:p>
            <a:r>
              <a:rPr lang="en-US" sz="1400"/>
              <a:t>bool </a:t>
            </a:r>
            <a:r>
              <a:rPr lang="en-US" sz="1400">
                <a:solidFill>
                  <a:srgbClr val="FFFF00"/>
                </a:solidFill>
              </a:rPr>
              <a:t>HasAccessRight</a:t>
            </a:r>
            <a:r>
              <a:rPr lang="en-US" sz="1400"/>
              <a:t>(string userType, string itemName, AccessType accessType</a:t>
            </a:r>
            <a:r>
              <a:rPr lang="en-US" sz="1400" smtClean="0"/>
              <a:t>)</a:t>
            </a: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519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IUserType/UserType</a:t>
            </a:r>
          </a:p>
          <a:p>
            <a:r>
              <a:rPr lang="da-DK" sz="2400" smtClean="0"/>
              <a:t>Interface and implementation for defining a user type.</a:t>
            </a:r>
          </a:p>
          <a:p>
            <a:r>
              <a:rPr lang="da-DK" sz="2400" smtClean="0"/>
              <a:t>Access rights can be added to each user type.</a:t>
            </a:r>
          </a:p>
          <a:p>
            <a:r>
              <a:rPr lang="da-DK" sz="2400" smtClean="0"/>
              <a:t>It can be checked if a given user has a given access right to a given application element.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621216" y="3979984"/>
            <a:ext cx="6265982" cy="10081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UserType</a:t>
            </a: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370276" y="3248057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6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828692" y="1049215"/>
            <a:ext cx="5058506" cy="14419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IItemAccess</a:t>
            </a:r>
          </a:p>
          <a:p>
            <a:endParaRPr lang="da-DK" sz="1400" smtClean="0"/>
          </a:p>
          <a:p>
            <a:r>
              <a:rPr lang="da-DK" sz="1400"/>
              <a:t>void </a:t>
            </a:r>
            <a:r>
              <a:rPr lang="da-DK" sz="1400">
                <a:solidFill>
                  <a:srgbClr val="FFFF00"/>
                </a:solidFill>
              </a:rPr>
              <a:t>AddAccessType</a:t>
            </a:r>
            <a:r>
              <a:rPr lang="da-DK" sz="1400"/>
              <a:t>(string itemName, AccessType accessType</a:t>
            </a:r>
            <a:r>
              <a:rPr lang="da-DK" sz="1400" smtClean="0"/>
              <a:t>)</a:t>
            </a:r>
          </a:p>
          <a:p>
            <a:r>
              <a:rPr lang="da-DK" sz="1400"/>
              <a:t>List&lt;AccessType&gt; </a:t>
            </a:r>
            <a:r>
              <a:rPr lang="da-DK" sz="1400">
                <a:solidFill>
                  <a:srgbClr val="FFFF00"/>
                </a:solidFill>
              </a:rPr>
              <a:t>GetAccessTypes</a:t>
            </a:r>
            <a:r>
              <a:rPr lang="da-DK" sz="1400"/>
              <a:t>(string itemName)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08195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IItemAccess/</a:t>
            </a:r>
            <a:r>
              <a:rPr lang="da-DK" sz="2400" b="1"/>
              <a:t>ItemAccess</a:t>
            </a:r>
            <a:endParaRPr lang="da-DK" sz="2400" b="1" smtClean="0"/>
          </a:p>
          <a:p>
            <a:r>
              <a:rPr lang="da-DK" sz="2400" smtClean="0"/>
              <a:t>Interface and implementation for defining access types to an appli-cation item.</a:t>
            </a:r>
          </a:p>
          <a:p>
            <a:r>
              <a:rPr lang="da-DK" sz="2400" smtClean="0"/>
              <a:t>If a user has an access type which is in the list of access types for the application item, then the user has access to the application item.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828692" y="3259015"/>
            <a:ext cx="5058505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ItemAccess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974014" y="2527088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562600" y="539263"/>
            <a:ext cx="6324598" cy="28604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ISecurityService</a:t>
            </a:r>
          </a:p>
          <a:p>
            <a:endParaRPr lang="da-DK" sz="1400" smtClean="0"/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UseLogin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string </a:t>
            </a:r>
            <a:r>
              <a:rPr lang="da-DK" sz="1200">
                <a:solidFill>
                  <a:srgbClr val="FFFF00"/>
                </a:solidFill>
              </a:rPr>
              <a:t>CurrentUserName</a:t>
            </a:r>
            <a:r>
              <a:rPr lang="da-DK" sz="1200"/>
              <a:t> { get; set; </a:t>
            </a:r>
            <a:r>
              <a:rPr lang="da-DK" sz="1200" smtClean="0"/>
              <a:t>}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</a:t>
            </a:r>
            <a:r>
              <a:rPr lang="da-DK" sz="1200"/>
              <a:t>(string userName, string password, string userType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CheckPassword</a:t>
            </a:r>
            <a:r>
              <a:rPr lang="en-US" sz="1200"/>
              <a:t>(string userName, string password</a:t>
            </a:r>
            <a:r>
              <a:rPr lang="en-US" sz="1200" smtClean="0"/>
              <a:t>)</a:t>
            </a:r>
          </a:p>
          <a:p>
            <a:r>
              <a:rPr lang="en-US" sz="1200"/>
              <a:t>void </a:t>
            </a:r>
            <a:r>
              <a:rPr lang="en-US" sz="1200">
                <a:solidFill>
                  <a:srgbClr val="FFFF00"/>
                </a:solidFill>
              </a:rPr>
              <a:t>AddItemAccessType</a:t>
            </a:r>
            <a:r>
              <a:rPr lang="en-US" sz="1200"/>
              <a:t>(string itemName, AccessType accessType</a:t>
            </a:r>
            <a:r>
              <a:rPr lang="en-US" sz="1200" smtClean="0"/>
              <a:t>)</a:t>
            </a:r>
          </a:p>
          <a:p>
            <a:r>
              <a:rPr lang="da-DK" sz="1200" smtClean="0"/>
              <a:t>void </a:t>
            </a:r>
            <a:r>
              <a:rPr lang="da-DK" sz="1200" smtClean="0">
                <a:solidFill>
                  <a:srgbClr val="FFFF00"/>
                </a:solidFill>
              </a:rPr>
              <a:t>AddItemAccessTypes</a:t>
            </a:r>
            <a:r>
              <a:rPr lang="da-DK" sz="1200" smtClean="0"/>
              <a:t>(string </a:t>
            </a:r>
            <a:r>
              <a:rPr lang="da-DK" sz="1200"/>
              <a:t>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</a:t>
            </a:r>
            <a:r>
              <a:rPr lang="da-DK" sz="1200"/>
              <a:t>(string userType, string itemName, AccessType accessType</a:t>
            </a:r>
            <a:r>
              <a:rPr lang="da-DK" sz="1200" smtClean="0"/>
              <a:t>)</a:t>
            </a:r>
          </a:p>
          <a:p>
            <a:r>
              <a:rPr lang="da-DK" sz="1200"/>
              <a:t>void </a:t>
            </a:r>
            <a:r>
              <a:rPr lang="da-DK" sz="1200">
                <a:solidFill>
                  <a:srgbClr val="FFFF00"/>
                </a:solidFill>
              </a:rPr>
              <a:t>AddUserAccessRights</a:t>
            </a:r>
            <a:r>
              <a:rPr lang="da-DK" sz="1200"/>
              <a:t>(string userType, string itemName, List&lt;AccessType&gt; accessTypes</a:t>
            </a:r>
            <a:r>
              <a:rPr lang="da-DK" sz="1200" smtClean="0"/>
              <a:t>)</a:t>
            </a:r>
          </a:p>
          <a:p>
            <a:r>
              <a:rPr lang="da-DK" sz="1200"/>
              <a:t>bool </a:t>
            </a:r>
            <a:r>
              <a:rPr lang="da-DK" sz="1200">
                <a:solidFill>
                  <a:srgbClr val="FFFF00"/>
                </a:solidFill>
              </a:rPr>
              <a:t>IsActionAllowedForCurrentUser</a:t>
            </a:r>
            <a:r>
              <a:rPr lang="da-DK" sz="1200"/>
              <a:t>(string itemName</a:t>
            </a:r>
            <a:r>
              <a:rPr lang="da-DK" sz="1200" smtClean="0"/>
              <a:t>)</a:t>
            </a:r>
          </a:p>
          <a:p>
            <a:r>
              <a:rPr lang="en-US" sz="1200"/>
              <a:t>bool </a:t>
            </a:r>
            <a:r>
              <a:rPr lang="en-US" sz="1200">
                <a:solidFill>
                  <a:srgbClr val="FFFF00"/>
                </a:solidFill>
              </a:rPr>
              <a:t>IsActionAllowed</a:t>
            </a:r>
            <a:r>
              <a:rPr lang="en-US" sz="1200"/>
              <a:t>(string userName, string itemName)</a:t>
            </a:r>
            <a:endParaRPr lang="da-DK" sz="1200" smtClean="0"/>
          </a:p>
          <a:p>
            <a:endParaRPr lang="da-DK" smtClean="0"/>
          </a:p>
          <a:p>
            <a:endParaRPr lang="da-DK" sz="1200" smtClean="0"/>
          </a:p>
          <a:p>
            <a:endParaRPr lang="da-DK" sz="1200" smtClean="0"/>
          </a:p>
          <a:p>
            <a:endParaRPr lang="da-DK" sz="140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18514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ISecurityService/ SecurityService</a:t>
            </a:r>
          </a:p>
          <a:p>
            <a:r>
              <a:rPr lang="da-DK" sz="2400" smtClean="0"/>
              <a:t>Interface and implementation for a general-purpose security service</a:t>
            </a:r>
          </a:p>
          <a:p>
            <a:r>
              <a:rPr lang="da-DK" sz="2400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Not used and tested to any significant extent…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5562599" y="4167553"/>
            <a:ext cx="6324597" cy="779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SecurityService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340968" y="3435626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256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Extensions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5106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399817" y="52841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27252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AddOns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15531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93773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ViewModel </a:t>
            </a:r>
            <a:r>
              <a:rPr lang="da-DK" sz="2400" b="1" smtClean="0"/>
              <a:t>extension </a:t>
            </a:r>
            <a:r>
              <a:rPr lang="da-DK" sz="2400" b="1" smtClean="0"/>
              <a:t>classes</a:t>
            </a:r>
            <a:endParaRPr lang="da-DK" sz="2400" b="1"/>
          </a:p>
          <a:p>
            <a:r>
              <a:rPr lang="da-DK" sz="2400" b="1" smtClean="0"/>
              <a:t>ImageViewModel</a:t>
            </a:r>
            <a:r>
              <a:rPr lang="da-DK" sz="2400" smtClean="0"/>
              <a:t> </a:t>
            </a:r>
            <a:r>
              <a:rPr lang="en-US" sz="2400" smtClean="0"/>
              <a:t>class </a:t>
            </a:r>
            <a:r>
              <a:rPr lang="en-US" sz="2400"/>
              <a:t>is a ViewModel class for the </a:t>
            </a:r>
            <a:r>
              <a:rPr lang="en-US" sz="2400" b="1"/>
              <a:t>Image</a:t>
            </a:r>
            <a:r>
              <a:rPr lang="en-US" sz="2400"/>
              <a:t> service. </a:t>
            </a:r>
          </a:p>
          <a:p>
            <a:r>
              <a:rPr lang="en-US" sz="2400" smtClean="0"/>
              <a:t>If </a:t>
            </a:r>
            <a:r>
              <a:rPr lang="en-US" sz="2400"/>
              <a:t>you </a:t>
            </a:r>
            <a:r>
              <a:rPr lang="en-US" sz="2400" smtClean="0"/>
              <a:t>want </a:t>
            </a:r>
            <a:r>
              <a:rPr lang="en-US" sz="2400"/>
              <a:t>to include a GUI for the </a:t>
            </a:r>
            <a:r>
              <a:rPr lang="en-US" sz="2400" b="1"/>
              <a:t>Image</a:t>
            </a:r>
            <a:r>
              <a:rPr lang="en-US" sz="2400"/>
              <a:t> service </a:t>
            </a:r>
            <a:r>
              <a:rPr lang="en-US" sz="2400" smtClean="0"/>
              <a:t>in </a:t>
            </a:r>
            <a:r>
              <a:rPr lang="en-US" sz="2400"/>
              <a:t>an application, </a:t>
            </a:r>
            <a:r>
              <a:rPr lang="en-US" sz="2400" smtClean="0"/>
              <a:t>the GUI can </a:t>
            </a:r>
            <a:r>
              <a:rPr lang="en-US" sz="2400"/>
              <a:t>bind the view controls to </a:t>
            </a:r>
            <a:r>
              <a:rPr lang="da-DK" sz="2400" smtClean="0"/>
              <a:t>properties </a:t>
            </a:r>
            <a:r>
              <a:rPr lang="da-DK" sz="2400"/>
              <a:t>in this </a:t>
            </a:r>
            <a:r>
              <a:rPr lang="da-DK" sz="2400" smtClean="0"/>
              <a:t>class.</a:t>
            </a:r>
          </a:p>
          <a:p>
            <a:pPr marL="0" indent="0">
              <a:buNone/>
            </a:pPr>
            <a:endParaRPr lang="da-DK" sz="2400" smtClean="0"/>
          </a:p>
          <a:p>
            <a:r>
              <a:rPr lang="da-DK" sz="2400" b="1" smtClean="0"/>
              <a:t>SecurityViewModel</a:t>
            </a:r>
            <a:r>
              <a:rPr lang="da-DK" sz="2400" smtClean="0"/>
              <a:t> </a:t>
            </a:r>
            <a:r>
              <a:rPr lang="en-US" sz="2400"/>
              <a:t>class is a </a:t>
            </a:r>
            <a:r>
              <a:rPr lang="en-US" sz="2400" smtClean="0"/>
              <a:t>ViewModel </a:t>
            </a:r>
            <a:r>
              <a:rPr lang="en-US" sz="2400"/>
              <a:t>class for the </a:t>
            </a:r>
            <a:r>
              <a:rPr lang="da-DK" sz="2400" b="1"/>
              <a:t>Security</a:t>
            </a:r>
            <a:r>
              <a:rPr lang="en-US" sz="2400" smtClean="0"/>
              <a:t> </a:t>
            </a:r>
            <a:r>
              <a:rPr lang="en-US" sz="2400"/>
              <a:t>service. </a:t>
            </a:r>
          </a:p>
          <a:p>
            <a:r>
              <a:rPr lang="en-US" sz="2400"/>
              <a:t>If you want to include a GUI for the </a:t>
            </a:r>
            <a:r>
              <a:rPr lang="da-DK" sz="2400" b="1" smtClean="0"/>
              <a:t>Security </a:t>
            </a:r>
            <a:r>
              <a:rPr lang="en-US" sz="2400" smtClean="0"/>
              <a:t>service </a:t>
            </a:r>
            <a:r>
              <a:rPr lang="en-US" sz="2400"/>
              <a:t>in an application, the GUI can bind the view controls to </a:t>
            </a:r>
            <a:r>
              <a:rPr lang="da-DK" sz="2400"/>
              <a:t>properties in this class</a:t>
            </a:r>
            <a:r>
              <a:rPr lang="da-DK" sz="2400" smtClean="0"/>
              <a:t>.</a:t>
            </a:r>
            <a:endParaRPr lang="da-DK" sz="2400" b="1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ImageViewModel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7831015" y="2965938"/>
            <a:ext cx="4056182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SecurityViewModel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5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35158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ServiceProvider</a:t>
            </a:r>
            <a:endParaRPr lang="da-DK" sz="2400" b="1"/>
          </a:p>
          <a:p>
            <a:r>
              <a:rPr lang="da-DK" sz="2400" b="1" smtClean="0"/>
              <a:t>ServiceProvider</a:t>
            </a:r>
            <a:r>
              <a:rPr lang="da-DK" sz="2400" smtClean="0"/>
              <a:t> </a:t>
            </a:r>
            <a:r>
              <a:rPr lang="en-US" sz="2400" smtClean="0"/>
              <a:t>class is intended to be the access point for services offered in an application</a:t>
            </a:r>
          </a:p>
          <a:p>
            <a:r>
              <a:rPr lang="en-US" sz="2400" smtClean="0"/>
              <a:t>Class currently only includes </a:t>
            </a:r>
            <a:r>
              <a:rPr lang="en-US" sz="2400" b="1" smtClean="0"/>
              <a:t>Image</a:t>
            </a:r>
            <a:r>
              <a:rPr lang="en-US" sz="2400" smtClean="0"/>
              <a:t> and </a:t>
            </a:r>
            <a:r>
              <a:rPr lang="en-US" sz="2400" b="1" smtClean="0"/>
              <a:t>Security</a:t>
            </a:r>
            <a:r>
              <a:rPr lang="en-US" sz="2400" smtClean="0"/>
              <a:t> services, but can be extended</a:t>
            </a:r>
            <a:endParaRPr lang="da-DK" sz="2400"/>
          </a:p>
        </p:txBody>
      </p:sp>
      <p:sp>
        <p:nvSpPr>
          <p:cNvPr id="7" name="Afrundet rektangel 6"/>
          <p:cNvSpPr/>
          <p:nvPr/>
        </p:nvSpPr>
        <p:spPr>
          <a:xfrm>
            <a:off x="7831015" y="1412631"/>
            <a:ext cx="4056182" cy="16705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ServiceProvider</a:t>
            </a:r>
          </a:p>
          <a:p>
            <a:pPr algn="ctr"/>
            <a:endParaRPr lang="da-DK" sz="2400">
              <a:solidFill>
                <a:schemeClr val="bg1"/>
              </a:solidFill>
            </a:endParaRPr>
          </a:p>
          <a:p>
            <a:r>
              <a:rPr lang="da-DK"/>
              <a:t>static IImageService </a:t>
            </a:r>
            <a:r>
              <a:rPr lang="da-DK" smtClean="0">
                <a:solidFill>
                  <a:srgbClr val="FFFF00"/>
                </a:solidFill>
              </a:rPr>
              <a:t>Images</a:t>
            </a:r>
          </a:p>
          <a:p>
            <a:r>
              <a:rPr lang="da-DK"/>
              <a:t>static ISecurityService </a:t>
            </a:r>
            <a:r>
              <a:rPr lang="da-DK">
                <a:solidFill>
                  <a:srgbClr val="FFFF00"/>
                </a:solidFill>
              </a:rPr>
              <a:t>Security</a:t>
            </a:r>
            <a:endParaRPr lang="da-DK" smtClean="0">
              <a:solidFill>
                <a:srgbClr val="FFFF00"/>
              </a:solidFill>
            </a:endParaRPr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4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rgbClr val="FFFF00"/>
                </a:solidFill>
              </a:rPr>
              <a:t>T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97591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Commands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1631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CreateState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"CreateState";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ReadState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"ReadState"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>
                <a:latin typeface="Consolas" panose="020B0609020204030204" pitchFamily="49" charset="0"/>
              </a:rPr>
              <a:t>UpdateState 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"UpdateState"</a:t>
            </a:r>
            <a:r>
              <a:rPr lang="en-US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>
                <a:latin typeface="Consolas" panose="020B0609020204030204" pitchFamily="49" charset="0"/>
              </a:rPr>
              <a:t>DeleteState 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"DeleteState"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CRUDStateCommands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CreateStateCommand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CreateStateCommand";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Command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CRUDStateCommands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implements a command manager, specifically for selecting a ”view state”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class is </a:t>
            </a:r>
            <a:r>
              <a:rPr lang="da-DK" sz="2400" u="sng" smtClean="0"/>
              <a:t>not</a:t>
            </a:r>
            <a:r>
              <a:rPr lang="da-DK" sz="2400" smtClean="0"/>
              <a:t> related to exe-cution of a CRUD command, but to selecting a view </a:t>
            </a:r>
            <a:r>
              <a:rPr lang="da-DK" sz="2400" u="sng" smtClean="0"/>
              <a:t>state</a:t>
            </a:r>
          </a:p>
          <a:p>
            <a:r>
              <a:rPr lang="da-DK" sz="2400" smtClean="0"/>
              <a:t>Can be useful if a single View can be in several ”states”, depending on the CRUD operation the user wishes to perform</a:t>
            </a:r>
          </a:p>
          <a:p>
            <a:r>
              <a:rPr lang="da-DK" sz="2400" smtClean="0"/>
              <a:t>Commands can then be bound </a:t>
            </a:r>
            <a:r>
              <a:rPr lang="da-DK" sz="2400" smtClean="0"/>
              <a:t>to e.g. button control in a page view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822831" y="3308839"/>
            <a:ext cx="5064364" cy="164416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CRUDViewStateSelectCommandManager</a:t>
            </a:r>
            <a:endParaRPr lang="da-DK" sz="2000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private IViewStateService </a:t>
            </a:r>
            <a:r>
              <a:rPr lang="da-DK">
                <a:solidFill>
                  <a:srgbClr val="FFFF00"/>
                </a:solidFill>
              </a:rPr>
              <a:t>_stateService</a:t>
            </a:r>
            <a:r>
              <a:rPr lang="da-DK"/>
              <a:t>;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963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822831" y="1412631"/>
            <a:ext cx="50643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4542692" cy="5644661"/>
          </a:xfrm>
        </p:spPr>
        <p:txBody>
          <a:bodyPr>
            <a:normAutofit/>
          </a:bodyPr>
          <a:lstStyle/>
          <a:p>
            <a:r>
              <a:rPr lang="da-DK" sz="2400" smtClean="0"/>
              <a:t>Class adds further conditions to the predicates deciding if a CRUD command can be executed</a:t>
            </a:r>
          </a:p>
          <a:p>
            <a:r>
              <a:rPr lang="da-DK" sz="2400" smtClean="0"/>
              <a:t>A CRUD command can now only be executed, if the view is in the corresponding view state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447692" y="3308839"/>
            <a:ext cx="5445365" cy="21834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CRUDCommandManagerViewStateDependent&lt;TData</a:t>
            </a:r>
            <a:r>
              <a:rPr lang="da-DK" sz="1600" smtClean="0">
                <a:solidFill>
                  <a:schemeClr val="bg1"/>
                </a:solidFill>
              </a:rPr>
              <a:t>&gt;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  <a:p>
            <a:r>
              <a:rPr lang="da-DK" smtClean="0"/>
              <a:t>IHasViewState </a:t>
            </a:r>
            <a:r>
              <a:rPr lang="da-DK">
                <a:solidFill>
                  <a:srgbClr val="FFFF00"/>
                </a:solidFill>
              </a:rPr>
              <a:t>_viewStateObject</a:t>
            </a:r>
            <a:r>
              <a:rPr lang="da-DK" smtClean="0"/>
              <a:t>;</a:t>
            </a:r>
          </a:p>
          <a:p>
            <a:r>
              <a:rPr lang="da-DK"/>
              <a:t>override bool </a:t>
            </a:r>
            <a:r>
              <a:rPr lang="da-DK">
                <a:solidFill>
                  <a:srgbClr val="FFFF00"/>
                </a:solidFill>
              </a:rPr>
              <a:t>FurtherConditionCreate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FurtherConditionUpdate</a:t>
            </a:r>
            <a:r>
              <a:rPr lang="da-DK" smtClean="0"/>
              <a:t>()</a:t>
            </a:r>
          </a:p>
          <a:p>
            <a:r>
              <a:rPr lang="da-DK"/>
              <a:t>override bool </a:t>
            </a:r>
            <a:r>
              <a:rPr lang="da-DK" smtClean="0">
                <a:solidFill>
                  <a:srgbClr val="FFFF00"/>
                </a:solidFill>
              </a:rPr>
              <a:t>FurtherConditionDelete</a:t>
            </a:r>
            <a:r>
              <a:rPr lang="da-DK" smtClean="0"/>
              <a:t>()</a:t>
            </a:r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708780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447692" y="1412631"/>
            <a:ext cx="5439505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CRUDCommandManager&lt;TData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68283"/>
          </a:xfrm>
        </p:spPr>
        <p:txBody>
          <a:bodyPr>
            <a:normAutofit/>
          </a:bodyPr>
          <a:lstStyle/>
          <a:p>
            <a:r>
              <a:rPr lang="da-DK" sz="7200" smtClean="0"/>
              <a:t>Extensions</a:t>
            </a:r>
            <a:br>
              <a:rPr lang="da-DK" sz="7200" smtClean="0"/>
            </a:br>
            <a:r>
              <a:rPr lang="da-DK" sz="7200" smtClean="0"/>
              <a:t>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2325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</a:t>
            </a:r>
            <a:r>
              <a:rPr lang="da-DK" sz="2400" smtClean="0"/>
              <a:t>class, making it a catalog using file-based persistency</a:t>
            </a:r>
          </a:p>
          <a:p>
            <a:r>
              <a:rPr lang="da-DK" sz="2400" smtClean="0"/>
              <a:t>Specific dependencies:</a:t>
            </a:r>
          </a:p>
          <a:p>
            <a:pPr lvl="1"/>
            <a:r>
              <a:rPr lang="da-DK" sz="2000" b="1" smtClean="0"/>
              <a:t>InMemoryCollection&lt;T&gt;</a:t>
            </a:r>
            <a:endParaRPr lang="da-DK" sz="2000" b="1" smtClean="0"/>
          </a:p>
          <a:p>
            <a:pPr lvl="1"/>
            <a:r>
              <a:rPr lang="da-DK" sz="2000" b="1" smtClean="0"/>
              <a:t>FileSource&lt;TPersistentData&gt;, </a:t>
            </a:r>
            <a:r>
              <a:rPr lang="da-DK" sz="2000" smtClean="0"/>
              <a:t>using</a:t>
            </a:r>
          </a:p>
          <a:p>
            <a:pPr lvl="2"/>
            <a:r>
              <a:rPr lang="da-DK" sz="1600" b="1" smtClean="0"/>
              <a:t>FileStringPersistence</a:t>
            </a:r>
          </a:p>
          <a:p>
            <a:pPr lvl="2"/>
            <a:r>
              <a:rPr lang="da-DK" sz="1600" b="1" smtClean="0"/>
              <a:t>JSONConverter&lt;TPersistentData&gt;</a:t>
            </a:r>
          </a:p>
          <a:p>
            <a:r>
              <a:rPr lang="da-DK" sz="2400" smtClean="0"/>
              <a:t>Catalog </a:t>
            </a:r>
            <a:r>
              <a:rPr lang="da-DK" sz="2400" u="sng" smtClean="0"/>
              <a:t>only</a:t>
            </a:r>
            <a:r>
              <a:rPr lang="da-DK" sz="2400" smtClean="0"/>
              <a:t> supports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70430" y="330883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  <a:endParaRPr lang="da-DK" sz="2400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FileCatalog&lt;T&gt;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</a:t>
            </a:r>
            <a:r>
              <a:rPr lang="da-DK" sz="2400" smtClean="0"/>
              <a:t>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  <a:endParaRPr lang="da-DK" sz="2000" b="1" smtClean="0"/>
          </a:p>
          <a:p>
            <a:pPr lvl="1"/>
            <a:r>
              <a:rPr lang="da-DK" sz="2000" b="1" smtClean="0"/>
              <a:t>RestAPISource&lt;TPersistentData&gt;</a:t>
            </a:r>
            <a:endParaRPr lang="da-DK" sz="1600" b="1" smtClean="0"/>
          </a:p>
          <a:p>
            <a:r>
              <a:rPr lang="da-DK" sz="2400" smtClean="0"/>
              <a:t>Catalog supports all persistency opera-tions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70431" y="3308839"/>
            <a:ext cx="5216764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RestAPICatalogFull&lt;T, </a:t>
            </a:r>
            <a:r>
              <a:rPr lang="da-DK" sz="2000" smtClean="0">
                <a:solidFill>
                  <a:schemeClr val="bg1"/>
                </a:solidFill>
              </a:rPr>
              <a:t>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670431" y="1412631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  <a:endParaRPr lang="da-DK" sz="2400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RestAPICatalog&lt;T&gt;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743949" y="3700861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99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1" y="486508"/>
            <a:ext cx="640666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EFCoreCatalogFull</a:t>
            </a:r>
            <a:endParaRPr lang="da-DK" sz="2400" b="1"/>
          </a:p>
          <a:p>
            <a:r>
              <a:rPr lang="da-DK" sz="2400" smtClean="0"/>
              <a:t>Class injects specific dependencies into the </a:t>
            </a:r>
            <a:r>
              <a:rPr lang="da-DK" sz="2400" b="1" smtClean="0"/>
              <a:t>PersistableCatalogFull</a:t>
            </a:r>
            <a:r>
              <a:rPr lang="da-DK" sz="2400" smtClean="0"/>
              <a:t> </a:t>
            </a:r>
            <a:r>
              <a:rPr lang="da-DK" sz="2400" smtClean="0"/>
              <a:t>class, making it a catalog using persistency based on calls to a RESTful web service (catalog acts as a web service client)</a:t>
            </a:r>
          </a:p>
          <a:p>
            <a:r>
              <a:rPr lang="da-DK" sz="2400" smtClean="0"/>
              <a:t>Specific dependencies</a:t>
            </a:r>
          </a:p>
          <a:p>
            <a:pPr lvl="1"/>
            <a:r>
              <a:rPr lang="da-DK" sz="2000" b="1" smtClean="0"/>
              <a:t>InMemoryCollection&lt;T&gt;</a:t>
            </a:r>
            <a:endParaRPr lang="da-DK" sz="2000" b="1" smtClean="0"/>
          </a:p>
          <a:p>
            <a:pPr lvl="1"/>
            <a:r>
              <a:rPr lang="da-DK" sz="2000" b="1" smtClean="0"/>
              <a:t>EFCoreSource&lt;TDBContext, TPersistentData</a:t>
            </a:r>
            <a:r>
              <a:rPr lang="da-DK" sz="2000" b="1" smtClean="0"/>
              <a:t>&gt;</a:t>
            </a:r>
            <a:endParaRPr lang="da-DK" sz="1600" b="1" smtClean="0"/>
          </a:p>
          <a:p>
            <a:r>
              <a:rPr lang="da-DK" sz="2400" smtClean="0"/>
              <a:t>Catalog supports all persistency </a:t>
            </a:r>
            <a:r>
              <a:rPr lang="da-DK" sz="2400" smtClean="0"/>
              <a:t>operations </a:t>
            </a:r>
            <a:r>
              <a:rPr lang="da-DK" sz="2400" u="sng" smtClean="0"/>
              <a:t>except</a:t>
            </a:r>
            <a:r>
              <a:rPr lang="da-DK" sz="2400" smtClean="0"/>
              <a:t> </a:t>
            </a:r>
            <a:r>
              <a:rPr lang="da-DK" sz="2400" b="1" smtClean="0"/>
              <a:t>Save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20707" y="3308839"/>
            <a:ext cx="4466488" cy="9642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EFCoreCatalogFull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&lt;TDBContext, T, </a:t>
            </a:r>
            <a:r>
              <a:rPr lang="da-DK" sz="2000" smtClean="0">
                <a:solidFill>
                  <a:schemeClr val="bg1"/>
                </a:solidFill>
              </a:rPr>
              <a:t>TVD, TPD&gt;</a:t>
            </a:r>
            <a:endParaRPr lang="da-DK" sz="2000"/>
          </a:p>
          <a:p>
            <a:endParaRPr lang="da-DK"/>
          </a:p>
        </p:txBody>
      </p:sp>
      <p:sp>
        <p:nvSpPr>
          <p:cNvPr id="9" name="Højrepil 8"/>
          <p:cNvSpPr/>
          <p:nvPr/>
        </p:nvSpPr>
        <p:spPr>
          <a:xfrm rot="16200000">
            <a:off x="8820149" y="2502177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420707" y="1412631"/>
            <a:ext cx="4466489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45123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ERCoreCatalog</a:t>
            </a:r>
            <a:endParaRPr lang="da-DK" sz="2400" b="1"/>
          </a:p>
          <a:p>
            <a:r>
              <a:rPr lang="da-DK" sz="2400" smtClean="0"/>
              <a:t>Version without data transformation</a:t>
            </a:r>
          </a:p>
          <a:p>
            <a:r>
              <a:rPr lang="da-DK" sz="2400" smtClean="0"/>
              <a:t>Implements trivial data conversion methods</a:t>
            </a:r>
            <a:endParaRPr lang="da-DK" sz="2400" smtClean="0"/>
          </a:p>
        </p:txBody>
      </p:sp>
      <p:sp>
        <p:nvSpPr>
          <p:cNvPr id="9" name="Højrepil 8"/>
          <p:cNvSpPr/>
          <p:nvPr/>
        </p:nvSpPr>
        <p:spPr>
          <a:xfrm rot="16200000">
            <a:off x="8743949" y="1804654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6594231" y="715108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PersistableCatalogFull&lt;T,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594230" y="2611315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EFCoreCatalogFull&lt;TDBContext, T, T, T&gt;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594230" y="4507522"/>
            <a:ext cx="5216766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EFCoreCatalog&lt;TDBContext, T</a:t>
            </a:r>
            <a:r>
              <a:rPr lang="da-DK" sz="2400">
                <a:solidFill>
                  <a:schemeClr val="bg1"/>
                </a:solidFill>
              </a:rPr>
              <a:t>&gt;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743949" y="3700861"/>
            <a:ext cx="91732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8746087" y="218070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9" name="Afrundet rektangel 18"/>
          <p:cNvSpPr/>
          <p:nvPr/>
        </p:nvSpPr>
        <p:spPr>
          <a:xfrm>
            <a:off x="8453682" y="2506969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frundet rektangel 14"/>
          <p:cNvSpPr/>
          <p:nvPr/>
        </p:nvSpPr>
        <p:spPr>
          <a:xfrm>
            <a:off x="820682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EFCoreCatalogFull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8206826" y="423093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2" name="Afrundet rektangel 21"/>
          <p:cNvSpPr/>
          <p:nvPr/>
        </p:nvSpPr>
        <p:spPr>
          <a:xfrm>
            <a:off x="8453682" y="4632385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8854077" y="5067360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>
            <a:stCxn id="20" idx="1"/>
            <a:endCxn id="17" idx="3"/>
          </p:cNvCxnSpPr>
          <p:nvPr/>
        </p:nvCxnSpPr>
        <p:spPr>
          <a:xfrm flipH="1">
            <a:off x="7901354" y="4557199"/>
            <a:ext cx="30547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>
            <a:off x="7901354" y="3288576"/>
            <a:ext cx="305472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smtClean="0"/>
              <a:t>ExtensionsViewModel</a:t>
            </a:r>
            <a:endParaRPr lang="da-DK" sz="7200"/>
          </a:p>
        </p:txBody>
      </p:sp>
    </p:spTree>
    <p:extLst>
      <p:ext uri="{BB962C8B-B14F-4D97-AF65-F5344CB8AC3E}">
        <p14:creationId xmlns:p14="http://schemas.microsoft.com/office/powerpoint/2010/main" val="40405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</a:t>
            </a:r>
            <a:r>
              <a:rPr lang="da-DK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en-US" sz="1400" b="1" smtClean="0">
                <a:latin typeface="Consolas" panose="020B0609020204030204" pitchFamily="49" charset="0"/>
              </a:rPr>
              <a:t>Update</a:t>
            </a:r>
            <a:r>
              <a:rPr lang="da-DK" sz="1400" b="1" smtClean="0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const string </a:t>
            </a:r>
            <a:r>
              <a:rPr lang="da-DK" sz="1400" b="1" smtClean="0">
                <a:latin typeface="Consolas" panose="020B0609020204030204" pitchFamily="49" charset="0"/>
              </a:rPr>
              <a:t>ItemSelectorControl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”ItemSelector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Control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CRUDStateControls</a:t>
            </a:r>
            <a:endParaRPr lang="da-DK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CreateStateControl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CreateStateControl";</a:t>
            </a:r>
            <a:endParaRPr lang="en-US" sz="1400" b="1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ReadState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ReadStateCo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en-US" sz="1400" b="1" smtClean="0">
                <a:latin typeface="Consolas" panose="020B0609020204030204" pitchFamily="49" charset="0"/>
              </a:rPr>
              <a:t>UpdateState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en-US" sz="1400" b="1" smtClean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=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UpdateStateCo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400" b="1" smtClean="0">
                <a:latin typeface="Consolas" panose="020B0609020204030204" pitchFamily="49" charset="0"/>
              </a:rPr>
              <a:t>;</a:t>
            </a: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const string </a:t>
            </a:r>
            <a:r>
              <a:rPr lang="da-DK" sz="1400" b="1" smtClean="0">
                <a:latin typeface="Consolas" panose="020B0609020204030204" pitchFamily="49" charset="0"/>
              </a:rPr>
              <a:t>DeleteState</a:t>
            </a:r>
            <a:r>
              <a:rPr lang="en-US" sz="1400" b="1">
                <a:latin typeface="Consolas" panose="020B0609020204030204" pitchFamily="49" charset="0"/>
              </a:rPr>
              <a:t>Control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DeleteState</a:t>
            </a:r>
            <a:r>
              <a:rPr lang="en-US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Co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ntrol</a:t>
            </a:r>
            <a:r>
              <a:rPr lang="da-DK" sz="1400" b="1" smtClean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CRUDStateControls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15910" y="1465383"/>
            <a:ext cx="4771287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IControlStateService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ICRUDControlStateService</a:t>
            </a:r>
          </a:p>
          <a:p>
            <a:r>
              <a:rPr lang="da-DK" sz="2400" smtClean="0"/>
              <a:t>Interface contains methods for setting default behaviors for controls, for an entire set of controls in one call</a:t>
            </a:r>
          </a:p>
          <a:p>
            <a:r>
              <a:rPr lang="da-DK" sz="2400" smtClean="0"/>
              <a:t>Useful if most/all controls in a View have the same behavior with regards to visibility, enable/disable, etc..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15910" y="3540369"/>
            <a:ext cx="4771287" cy="22742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/>
          </a:p>
          <a:p>
            <a:r>
              <a:rPr lang="da-DK" sz="1400" smtClean="0"/>
              <a:t>void AddImmutableControlsDefaultStates(List&lt;string</a:t>
            </a:r>
            <a:r>
              <a:rPr lang="da-DK" sz="1400"/>
              <a:t>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AddMutableControlsDefaultStates(List&lt;string&gt; ids</a:t>
            </a:r>
            <a:r>
              <a:rPr lang="da-DK" sz="1400" smtClean="0"/>
              <a:t>);</a:t>
            </a:r>
          </a:p>
          <a:p>
            <a:r>
              <a:rPr lang="da-DK" sz="1400"/>
              <a:t>void AddCRUDInvokerDefaultStates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AddStateSelectorDefaultStates</a:t>
            </a:r>
            <a:r>
              <a:rPr lang="da-DK" sz="1400" smtClean="0"/>
              <a:t>();</a:t>
            </a:r>
          </a:p>
          <a:p>
            <a:r>
              <a:rPr lang="da-DK" sz="1400"/>
              <a:t>void AddItemSelectorDefaultStates();</a:t>
            </a:r>
            <a:endParaRPr lang="da-DK" sz="1400" smtClean="0"/>
          </a:p>
          <a:p>
            <a:endParaRPr lang="da-DK" sz="1400" smtClean="0"/>
          </a:p>
          <a:p>
            <a:endParaRPr lang="da-DK" sz="1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5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rgbClr val="FFFF00"/>
                </a:solidFill>
              </a:rPr>
              <a:t>ICRUDControlStateService</a:t>
            </a:r>
          </a:p>
          <a:p>
            <a:pPr algn="ctr"/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CRUDControlStateService</a:t>
            </a:r>
            <a:endParaRPr lang="da-DK" sz="2400" b="1"/>
          </a:p>
          <a:p>
            <a:r>
              <a:rPr lang="da-DK" sz="2400" smtClean="0"/>
              <a:t>Class provides a default implementation of control state setup for a CRUD view</a:t>
            </a:r>
          </a:p>
          <a:p>
            <a:r>
              <a:rPr lang="da-DK" sz="2400" smtClean="0"/>
              <a:t>Will typically be used in the Details part of a Master/Details view</a:t>
            </a:r>
          </a:p>
          <a:p>
            <a:r>
              <a:rPr lang="da-DK" sz="2400" smtClean="0"/>
              <a:t>A typical control could be a </a:t>
            </a:r>
            <a:r>
              <a:rPr lang="da-DK" sz="2400" b="1" smtClean="0"/>
              <a:t>TextBox</a:t>
            </a:r>
            <a:r>
              <a:rPr lang="da-DK" sz="2400" smtClean="0"/>
              <a:t>, but also </a:t>
            </a:r>
            <a:r>
              <a:rPr lang="da-DK" sz="2400" b="1" smtClean="0"/>
              <a:t>ListBox</a:t>
            </a:r>
            <a:r>
              <a:rPr lang="da-DK" sz="2400" smtClean="0"/>
              <a:t>, etc..</a:t>
            </a:r>
          </a:p>
          <a:p>
            <a:r>
              <a:rPr lang="da-DK" sz="2400" smtClean="0"/>
              <a:t>Default behaviors are:</a:t>
            </a:r>
          </a:p>
          <a:p>
            <a:pPr lvl="1"/>
            <a:r>
              <a:rPr lang="da-DK" sz="2000" b="1" smtClean="0"/>
              <a:t>Create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</a:rPr>
              <a:t>enabled</a:t>
            </a:r>
          </a:p>
          <a:p>
            <a:pPr lvl="1"/>
            <a:r>
              <a:rPr lang="da-DK" sz="2000" b="1" smtClean="0"/>
              <a:t>Read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  <a:p>
            <a:pPr lvl="1"/>
            <a:r>
              <a:rPr lang="da-DK" sz="2000" b="1" smtClean="0"/>
              <a:t>Update</a:t>
            </a:r>
            <a:r>
              <a:rPr lang="da-DK" sz="2000" smtClean="0"/>
              <a:t> state: Control state as </a:t>
            </a:r>
            <a:r>
              <a:rPr lang="da-DK" sz="2000" b="1" smtClean="0"/>
              <a:t>specified by control ”mutability”</a:t>
            </a:r>
          </a:p>
          <a:p>
            <a:pPr lvl="1"/>
            <a:r>
              <a:rPr lang="da-DK" sz="2000" b="1" smtClean="0"/>
              <a:t>Delete</a:t>
            </a:r>
            <a:r>
              <a:rPr lang="da-DK" sz="2000" smtClean="0"/>
              <a:t> state: Control is </a:t>
            </a:r>
            <a:r>
              <a:rPr lang="da-DK" sz="2000" b="1" smtClean="0">
                <a:solidFill>
                  <a:srgbClr val="C00000"/>
                </a:solidFill>
              </a:rPr>
              <a:t>disabled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CRUDControlStateService</a:t>
            </a: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3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408988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 :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ViewStateService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CRUDViewStateService</a:t>
            </a:r>
            <a:r>
              <a:rPr lang="da-DK" sz="1400" b="1">
                <a:latin typeface="Consolas" panose="020B0609020204030204" pitchFamily="49" charset="0"/>
              </a:rPr>
              <a:t>() :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400" b="1">
                <a:latin typeface="Consolas" panose="020B0609020204030204" pitchFamily="49" charset="0"/>
              </a:rPr>
              <a:t>(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400" b="1">
                <a:latin typeface="Consolas" panose="020B0609020204030204" pitchFamily="49" charset="0"/>
              </a:rPr>
              <a:t>&lt;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CRUDStates.CreateState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  CRUDStates.ReadState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CRUDStates.UpdateState</a:t>
            </a:r>
            <a:r>
              <a:rPr lang="da-DK" sz="14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    </a:t>
            </a:r>
            <a:r>
              <a:rPr lang="da-DK" sz="1400" b="1" smtClean="0">
                <a:latin typeface="Consolas" panose="020B0609020204030204" pitchFamily="49" charset="0"/>
              </a:rPr>
              <a:t>CRUDStates.DeleteState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})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{}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8581292" y="3376248"/>
            <a:ext cx="3305905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CRUDViewStateService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8581292" y="1858108"/>
            <a:ext cx="3305903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ViewStateService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932373" y="2726381"/>
            <a:ext cx="60374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041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 smtClean="0"/>
              <a:t>a data view model </a:t>
            </a:r>
            <a:r>
              <a:rPr lang="en-US" sz="2400"/>
              <a:t>class </a:t>
            </a:r>
            <a:r>
              <a:rPr lang="en-US" sz="2400" smtClean="0"/>
              <a:t>containing </a:t>
            </a:r>
            <a:r>
              <a:rPr lang="en-US" sz="2400"/>
              <a:t>a image, provided by 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614138" y="3540368"/>
            <a:ext cx="4273059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ItemViewModelWithImage&lt;TData&gt;</a:t>
            </a:r>
            <a:endParaRPr lang="da-DK" sz="2000" smtClean="0">
              <a:solidFill>
                <a:schemeClr val="bg1"/>
              </a:solidFill>
            </a:endParaRP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/>
              <a:t>private IImage </a:t>
            </a:r>
            <a:r>
              <a:rPr lang="da-DK">
                <a:solidFill>
                  <a:srgbClr val="FFFF00"/>
                </a:solidFill>
              </a:rPr>
              <a:t>_notFoundImage</a:t>
            </a:r>
            <a:r>
              <a:rPr lang="da-DK" smtClean="0">
                <a:solidFill>
                  <a:schemeClr val="bg1"/>
                </a:solidFill>
              </a:rPr>
              <a:t>;</a:t>
            </a:r>
          </a:p>
          <a:p>
            <a:r>
              <a:rPr lang="da-DK"/>
              <a:t>override string </a:t>
            </a:r>
            <a:r>
              <a:rPr lang="da-DK" smtClean="0">
                <a:solidFill>
                  <a:srgbClr val="FFFF00"/>
                </a:solidFill>
              </a:rPr>
              <a:t>ImageSource</a:t>
            </a:r>
            <a:r>
              <a:rPr lang="da-DK" smtClean="0"/>
              <a:t> { get{…} }</a:t>
            </a:r>
          </a:p>
          <a:p>
            <a:r>
              <a:rPr lang="da-DK" smtClean="0"/>
              <a:t>abstract int </a:t>
            </a:r>
            <a:r>
              <a:rPr lang="da-DK" smtClean="0">
                <a:solidFill>
                  <a:srgbClr val="FFFF00"/>
                </a:solidFill>
              </a:rPr>
              <a:t>ImageKey</a:t>
            </a:r>
            <a:r>
              <a:rPr lang="da-DK" smtClean="0"/>
              <a:t> { get; }</a:t>
            </a:r>
            <a:endParaRPr lang="da-DK" sz="20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614138" y="1512273"/>
            <a:ext cx="427306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DataViewModelBase&lt;TData&gt;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340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DataViewModelWith</a:t>
            </a:r>
            <a:r>
              <a:rPr lang="da-DK" sz="2400" b="1" smtClean="0"/>
              <a:t>SelectableImage</a:t>
            </a:r>
            <a:endParaRPr lang="da-DK" sz="2400" b="1"/>
          </a:p>
          <a:p>
            <a:r>
              <a:rPr lang="en-US" sz="2400" smtClean="0"/>
              <a:t>Base </a:t>
            </a:r>
            <a:r>
              <a:rPr lang="en-US" sz="2400"/>
              <a:t>class </a:t>
            </a:r>
            <a:r>
              <a:rPr lang="en-US" sz="2400" smtClean="0"/>
              <a:t>implementation for </a:t>
            </a:r>
            <a:r>
              <a:rPr lang="en-US" sz="2400" smtClean="0"/>
              <a:t>a data view model </a:t>
            </a:r>
            <a:r>
              <a:rPr lang="en-US" sz="2400" smtClean="0"/>
              <a:t>class, where an image can be selected</a:t>
            </a:r>
          </a:p>
          <a:p>
            <a:r>
              <a:rPr lang="en-US" sz="2400" smtClean="0"/>
              <a:t>The set of selectable image objects are provided by </a:t>
            </a:r>
            <a:r>
              <a:rPr lang="en-US" sz="2400"/>
              <a:t>the </a:t>
            </a:r>
            <a:r>
              <a:rPr lang="en-US" sz="2400" b="1"/>
              <a:t>Images</a:t>
            </a:r>
            <a:r>
              <a:rPr lang="en-US" sz="2400"/>
              <a:t> </a:t>
            </a:r>
            <a:r>
              <a:rPr lang="en-US" sz="2400" smtClean="0"/>
              <a:t>service</a:t>
            </a:r>
            <a:r>
              <a:rPr lang="en-US" sz="2400"/>
              <a:t>. </a:t>
            </a:r>
            <a:endParaRPr lang="en-US" sz="2400" smtClean="0"/>
          </a:p>
          <a:p>
            <a:r>
              <a:rPr lang="en-US" sz="2400" smtClean="0"/>
              <a:t>The </a:t>
            </a:r>
            <a:r>
              <a:rPr lang="en-US" sz="2400"/>
              <a:t>image is </a:t>
            </a:r>
            <a:r>
              <a:rPr lang="en-US" sz="2400" smtClean="0"/>
              <a:t>identified by </a:t>
            </a:r>
            <a:r>
              <a:rPr lang="en-US" sz="2400"/>
              <a:t>a numeric key (</a:t>
            </a:r>
            <a:r>
              <a:rPr lang="en-US" sz="2400" b="1"/>
              <a:t>ImageKey</a:t>
            </a:r>
            <a:r>
              <a:rPr lang="en-US" sz="2400"/>
              <a:t>).</a:t>
            </a:r>
            <a:endParaRPr lang="da-DK" sz="2400" b="1" smtClean="0">
              <a:solidFill>
                <a:srgbClr val="C00000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693877" y="3540368"/>
            <a:ext cx="5193320" cy="24032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DataViewModelWithSelectableImage&lt;TData&gt;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000">
              <a:solidFill>
                <a:schemeClr val="bg1"/>
              </a:solidFill>
            </a:endParaRPr>
          </a:p>
          <a:p>
            <a:r>
              <a:rPr lang="da-DK" sz="1600" smtClean="0"/>
              <a:t>ObservableCollection&lt;IImage</a:t>
            </a:r>
            <a:r>
              <a:rPr lang="da-DK" sz="1600"/>
              <a:t>&gt; </a:t>
            </a:r>
            <a:r>
              <a:rPr lang="da-DK" sz="1600" smtClean="0">
                <a:solidFill>
                  <a:srgbClr val="FFFF00"/>
                </a:solidFill>
              </a:rPr>
              <a:t>ImageCollection </a:t>
            </a:r>
            <a:r>
              <a:rPr lang="da-DK" sz="1600"/>
              <a:t>{ get </a:t>
            </a:r>
            <a:r>
              <a:rPr lang="da-DK" sz="1600" smtClean="0"/>
              <a:t>{…}};</a:t>
            </a:r>
          </a:p>
          <a:p>
            <a:r>
              <a:rPr lang="da-DK" sz="1600"/>
              <a:t>IImage </a:t>
            </a:r>
            <a:r>
              <a:rPr lang="da-DK" sz="1600" smtClean="0">
                <a:solidFill>
                  <a:srgbClr val="FFFF00"/>
                </a:solidFill>
              </a:rPr>
              <a:t>ImageSelected</a:t>
            </a:r>
            <a:r>
              <a:rPr lang="da-DK" sz="1600" smtClean="0"/>
              <a:t> { get {…}  set {…}};</a:t>
            </a:r>
          </a:p>
          <a:p>
            <a:r>
              <a:rPr lang="da-DK" sz="1600" smtClean="0"/>
              <a:t>abstract int </a:t>
            </a:r>
            <a:r>
              <a:rPr lang="da-DK" sz="1600" smtClean="0">
                <a:solidFill>
                  <a:srgbClr val="FFFF00"/>
                </a:solidFill>
              </a:rPr>
              <a:t>ImageKey</a:t>
            </a:r>
            <a:r>
              <a:rPr lang="da-DK" sz="1600" smtClean="0"/>
              <a:t> { get; }</a:t>
            </a:r>
            <a:endParaRPr lang="da-DK" sz="160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693878" y="1512273"/>
            <a:ext cx="5193320" cy="12602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DataViewModelBase&lt;TData&gt;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9066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9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954390" y="1737853"/>
            <a:ext cx="2160593" cy="289428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343299" y="1757721"/>
            <a:ext cx="2160593" cy="2894290"/>
          </a:xfrm>
          <a:prstGeom prst="round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Domain View Model classes 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TViewData</a:t>
            </a:r>
            <a:r>
              <a:rPr lang="da-DK" smtClean="0">
                <a:solidFill>
                  <a:schemeClr val="bg1"/>
                </a:solidFill>
              </a:rPr>
              <a:t>)</a:t>
            </a:r>
          </a:p>
          <a:p>
            <a:endParaRPr lang="da-DK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9469327" y="1737853"/>
            <a:ext cx="2037842" cy="28942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>
                <a:solidFill>
                  <a:schemeClr val="bg1"/>
                </a:solidFill>
              </a:rPr>
              <a:t>Persistent data classes</a:t>
            </a:r>
          </a:p>
          <a:p>
            <a:r>
              <a:rPr lang="da-DK" smtClean="0">
                <a:solidFill>
                  <a:schemeClr val="bg1"/>
                </a:solidFill>
              </a:rPr>
              <a:t>(</a:t>
            </a:r>
            <a:r>
              <a:rPr lang="da-DK" smtClean="0">
                <a:solidFill>
                  <a:srgbClr val="FFFF00"/>
                </a:solidFill>
              </a:rPr>
              <a:t>TPersistentData</a:t>
            </a:r>
            <a:r>
              <a:rPr lang="da-DK" smtClean="0">
                <a:solidFill>
                  <a:schemeClr val="bg1"/>
                </a:solidFill>
              </a:rPr>
              <a:t>)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2842963" y="2974933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>
            <a:off x="4128910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Højrepil 8"/>
          <p:cNvSpPr/>
          <p:nvPr/>
        </p:nvSpPr>
        <p:spPr>
          <a:xfrm rot="10800000">
            <a:off x="2842963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7396319" y="2974932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2" name="Højrepil 11"/>
          <p:cNvSpPr/>
          <p:nvPr/>
        </p:nvSpPr>
        <p:spPr>
          <a:xfrm>
            <a:off x="8682265" y="220116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Højrepil 12"/>
          <p:cNvSpPr/>
          <p:nvPr/>
        </p:nvSpPr>
        <p:spPr>
          <a:xfrm rot="10800000">
            <a:off x="7396318" y="2201167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04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PageViewModelMediatorBase</a:t>
            </a:r>
            <a:endParaRPr lang="da-DK" sz="2400" b="1" smtClean="0"/>
          </a:p>
          <a:p>
            <a:r>
              <a:rPr lang="da-DK" sz="2400" smtClean="0"/>
              <a:t>Class implements a specific strategy for mediating between the elements in a Master/Details ViewModel with view state, when the view state changes.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250723" y="1430220"/>
            <a:ext cx="4478215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PageViewModelMediatorBase&lt;TData&gt;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250723" y="2977664"/>
            <a:ext cx="4478215" cy="16529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PageViewModelCRUDMediator&lt;TData&gt;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>
              <a:solidFill>
                <a:schemeClr val="bg1"/>
              </a:solidFill>
            </a:endParaRPr>
          </a:p>
          <a:p>
            <a:r>
              <a:rPr lang="da-DK" sz="1400" smtClean="0"/>
              <a:t>void </a:t>
            </a:r>
            <a:r>
              <a:rPr lang="da-DK" sz="1400">
                <a:solidFill>
                  <a:srgbClr val="FFFF00"/>
                </a:solidFill>
              </a:rPr>
              <a:t>OnViewStateChanged</a:t>
            </a:r>
            <a:r>
              <a:rPr lang="da-DK" sz="1400"/>
              <a:t>();</a:t>
            </a:r>
          </a:p>
          <a:p>
            <a:endParaRPr lang="da-DK"/>
          </a:p>
          <a:p>
            <a:pPr algn="ctr"/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1400">
              <a:solidFill>
                <a:schemeClr val="bg1"/>
              </a:solidFill>
            </a:endParaRPr>
          </a:p>
          <a:p>
            <a:pPr algn="ctr"/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047283" y="2187120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514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2263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PageViewModelWithState</a:t>
            </a:r>
            <a:endParaRPr lang="da-DK" sz="2400" b="1" smtClean="0"/>
          </a:p>
          <a:p>
            <a:r>
              <a:rPr lang="da-DK" sz="2400" smtClean="0"/>
              <a:t>Class adds properties to the base Master/Details view model class</a:t>
            </a:r>
          </a:p>
          <a:p>
            <a:r>
              <a:rPr lang="da-DK" sz="2400" smtClean="0"/>
              <a:t>Added properties for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r>
              <a:rPr lang="da-DK" sz="2400" smtClean="0"/>
              <a:t>Class does </a:t>
            </a:r>
            <a:r>
              <a:rPr lang="da-DK" sz="2400" u="sng" smtClean="0"/>
              <a:t>not</a:t>
            </a:r>
            <a:r>
              <a:rPr lang="da-DK" sz="2400" smtClean="0"/>
              <a:t> assume any specific implementations of view states or data commands</a:t>
            </a:r>
          </a:p>
          <a:p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256585" y="439616"/>
            <a:ext cx="4630612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PageViewModelBase&lt;TData&gt;</a:t>
            </a:r>
            <a:endParaRPr lang="da-DK" sz="1400" smtClean="0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7256585" y="1987060"/>
            <a:ext cx="4630612" cy="25673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PageViewModelWithState&lt;TData&gt;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r>
              <a:rPr lang="da-DK" sz="1400"/>
              <a:t>IControlStateService </a:t>
            </a:r>
            <a:r>
              <a:rPr lang="da-DK" sz="1400" smtClean="0">
                <a:solidFill>
                  <a:srgbClr val="FFFF00"/>
                </a:solidFill>
              </a:rPr>
              <a:t>ControlStateService</a:t>
            </a:r>
            <a:r>
              <a:rPr lang="da-DK" sz="1400" smtClean="0"/>
              <a:t>;</a:t>
            </a:r>
          </a:p>
          <a:p>
            <a:r>
              <a:rPr lang="da-DK" sz="1400"/>
              <a:t>IViewStateService </a:t>
            </a:r>
            <a:r>
              <a:rPr lang="da-DK" sz="1400" smtClean="0">
                <a:solidFill>
                  <a:srgbClr val="FFFF00"/>
                </a:solidFill>
              </a:rPr>
              <a:t>ViewStateService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DataCommandManager</a:t>
            </a:r>
            <a:r>
              <a:rPr lang="da-DK" sz="1400" smtClean="0"/>
              <a:t>;</a:t>
            </a:r>
          </a:p>
          <a:p>
            <a:r>
              <a:rPr lang="da-DK" sz="1400"/>
              <a:t>ICommandManager </a:t>
            </a:r>
            <a:r>
              <a:rPr lang="da-DK" sz="1400" smtClean="0">
                <a:solidFill>
                  <a:srgbClr val="FFFF00"/>
                </a:solidFill>
              </a:rPr>
              <a:t>StateCommandManager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StateCommand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INotifiableCommand&gt; </a:t>
            </a:r>
            <a:r>
              <a:rPr lang="da-DK" sz="1400" smtClean="0">
                <a:solidFill>
                  <a:srgbClr val="FFFF00"/>
                </a:solidFill>
              </a:rPr>
              <a:t>DataCommand</a:t>
            </a:r>
            <a:r>
              <a:rPr lang="da-DK" sz="1400" smtClean="0"/>
              <a:t>;</a:t>
            </a:r>
          </a:p>
          <a:p>
            <a:r>
              <a:rPr lang="da-DK" sz="1400"/>
              <a:t>Dictionary&lt;string, IControlState&gt; </a:t>
            </a:r>
            <a:r>
              <a:rPr lang="da-DK" sz="1400" smtClean="0">
                <a:solidFill>
                  <a:srgbClr val="FFFF00"/>
                </a:solidFill>
              </a:rPr>
              <a:t>ControlStates</a:t>
            </a:r>
            <a:r>
              <a:rPr lang="da-DK" sz="1400" smtClean="0"/>
              <a:t>;</a:t>
            </a:r>
          </a:p>
          <a:p>
            <a:r>
              <a:rPr lang="da-DK" sz="1400"/>
              <a:t>string </a:t>
            </a:r>
            <a:r>
              <a:rPr lang="da-DK" sz="1400" smtClean="0">
                <a:solidFill>
                  <a:srgbClr val="FFFF00"/>
                </a:solidFill>
              </a:rPr>
              <a:t>ViewState</a:t>
            </a:r>
            <a:r>
              <a:rPr lang="da-DK" sz="1400" smtClean="0"/>
              <a:t>;</a:t>
            </a:r>
            <a:endParaRPr lang="da-DK" smtClean="0"/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129344" y="1196517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59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8" cy="5251938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PageViewModelCRUD</a:t>
            </a:r>
            <a:endParaRPr lang="da-DK" sz="2400" b="1" smtClean="0"/>
          </a:p>
          <a:p>
            <a:r>
              <a:rPr lang="da-DK" sz="2400" smtClean="0"/>
              <a:t>Class adds specific dependencies of CRUD-specific implementations</a:t>
            </a:r>
          </a:p>
          <a:p>
            <a:r>
              <a:rPr lang="da-DK" sz="2400" smtClean="0"/>
              <a:t>Adds CRUD-specific implementations of</a:t>
            </a:r>
          </a:p>
          <a:p>
            <a:pPr lvl="1"/>
            <a:r>
              <a:rPr lang="da-DK" sz="2000" smtClean="0"/>
              <a:t>View State Service</a:t>
            </a:r>
          </a:p>
          <a:p>
            <a:pPr lvl="1"/>
            <a:r>
              <a:rPr lang="da-DK" sz="2000" smtClean="0"/>
              <a:t>Control State Service</a:t>
            </a:r>
          </a:p>
          <a:p>
            <a:pPr lvl="1"/>
            <a:r>
              <a:rPr lang="da-DK" sz="2000" smtClean="0"/>
              <a:t>Data Commands (command invocation)</a:t>
            </a:r>
          </a:p>
          <a:p>
            <a:pPr lvl="1"/>
            <a:r>
              <a:rPr lang="da-DK" sz="2000" smtClean="0"/>
              <a:t>State Commands (view state change)</a:t>
            </a:r>
          </a:p>
          <a:p>
            <a:pPr lvl="1"/>
            <a:r>
              <a:rPr lang="da-DK" sz="2000" smtClean="0"/>
              <a:t>Mediator</a:t>
            </a:r>
            <a:endParaRPr lang="da-DK" sz="2000"/>
          </a:p>
          <a:p>
            <a:r>
              <a:rPr lang="da-DK" sz="2400" smtClean="0"/>
              <a:t>Application-specific page </a:t>
            </a:r>
            <a:r>
              <a:rPr lang="da-DK" sz="2400"/>
              <a:t>v</a:t>
            </a:r>
            <a:r>
              <a:rPr lang="da-DK" sz="2400" smtClean="0"/>
              <a:t>iew </a:t>
            </a:r>
            <a:r>
              <a:rPr lang="da-DK" sz="2400"/>
              <a:t>m</a:t>
            </a:r>
            <a:r>
              <a:rPr lang="da-DK" sz="2400" smtClean="0"/>
              <a:t>odel </a:t>
            </a:r>
            <a:r>
              <a:rPr lang="da-DK" sz="2400" smtClean="0"/>
              <a:t>classes should inherit from this class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253046" y="1354018"/>
            <a:ext cx="3634151" cy="66234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PageViewModelWithState&lt;TData&gt;</a:t>
            </a:r>
            <a:endParaRPr lang="da-DK">
              <a:solidFill>
                <a:schemeClr val="bg1"/>
              </a:solidFill>
            </a:endParaRP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8253046" y="2901463"/>
            <a:ext cx="3634151" cy="9144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PageViewModelCRUD&lt;TData&gt;</a:t>
            </a:r>
            <a:endParaRPr lang="da-DK" sz="2000" smtClean="0">
              <a:solidFill>
                <a:schemeClr val="bg1"/>
              </a:solidFill>
            </a:endParaRPr>
          </a:p>
          <a:p>
            <a:endParaRPr lang="da-DK" sz="1400" smtClean="0"/>
          </a:p>
          <a:p>
            <a:endParaRPr lang="da-DK" sz="14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r>
              <a:rPr lang="da-DK" sz="1400" smtClean="0"/>
              <a:t> </a:t>
            </a:r>
          </a:p>
          <a:p>
            <a:endParaRPr lang="da-DK" sz="1400" smtClean="0"/>
          </a:p>
          <a:p>
            <a:endParaRPr lang="da-DK" sz="1400"/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>
              <a:solidFill>
                <a:schemeClr val="bg1"/>
              </a:solidFill>
            </a:endParaRPr>
          </a:p>
          <a:p>
            <a:endParaRPr lang="da-DK" sz="1000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627574" y="2110919"/>
            <a:ext cx="88509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82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/>
          <p:cNvCxnSpPr>
            <a:stCxn id="21" idx="0"/>
          </p:cNvCxnSpPr>
          <p:nvPr/>
        </p:nvCxnSpPr>
        <p:spPr>
          <a:xfrm flipH="1" flipV="1">
            <a:off x="5964780" y="989616"/>
            <a:ext cx="3" cy="39842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78719" y="2418112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PVMWithState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9" name="Lige pilforbindelse 18"/>
          <p:cNvCxnSpPr/>
          <p:nvPr/>
        </p:nvCxnSpPr>
        <p:spPr>
          <a:xfrm flipH="1" flipV="1">
            <a:off x="2276692" y="2040573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/>
          <p:nvPr/>
        </p:nvCxnSpPr>
        <p:spPr>
          <a:xfrm flipH="1" flipV="1">
            <a:off x="2276690" y="307064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78719" y="3448179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PVMCRUD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4" name="Afrundet rektangel 23"/>
          <p:cNvSpPr/>
          <p:nvPr/>
        </p:nvSpPr>
        <p:spPr>
          <a:xfrm>
            <a:off x="4566804" y="3448178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PVMCRUDMediator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>
            <a:stCxn id="24" idx="0"/>
          </p:cNvCxnSpPr>
          <p:nvPr/>
        </p:nvCxnSpPr>
        <p:spPr>
          <a:xfrm flipH="1" flipV="1">
            <a:off x="5964777" y="2040572"/>
            <a:ext cx="3" cy="140760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>
            <a:stCxn id="24" idx="1"/>
          </p:cNvCxnSpPr>
          <p:nvPr/>
        </p:nvCxnSpPr>
        <p:spPr>
          <a:xfrm flipH="1" flipV="1">
            <a:off x="3674670" y="3774442"/>
            <a:ext cx="892134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4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How-To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429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01 – Create Domain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The domain class should – ideally – only contain properties and methods relating to business logic</a:t>
            </a:r>
          </a:p>
          <a:p>
            <a:r>
              <a:rPr lang="da-DK" sz="2400" smtClean="0"/>
              <a:t>Can be based on a database table definition, or based purely on design work</a:t>
            </a:r>
          </a:p>
          <a:p>
            <a:r>
              <a:rPr lang="da-DK" sz="2400" smtClean="0"/>
              <a:t>Consider how you want to refer to other objects, either of same type or a different domain type</a:t>
            </a:r>
          </a:p>
          <a:p>
            <a:r>
              <a:rPr lang="da-DK" sz="2400" smtClean="0"/>
              <a:t>Inherit from </a:t>
            </a:r>
            <a:r>
              <a:rPr lang="da-DK" sz="2400" b="1" smtClean="0"/>
              <a:t>StorableBase</a:t>
            </a:r>
            <a:r>
              <a:rPr lang="da-DK" sz="2400" smtClean="0"/>
              <a:t> to include key property</a:t>
            </a:r>
          </a:p>
          <a:p>
            <a:r>
              <a:rPr lang="da-DK" sz="2400" smtClean="0"/>
              <a:t>If class will also act as </a:t>
            </a:r>
            <a:r>
              <a:rPr lang="da-DK" sz="2400" b="1" smtClean="0">
                <a:solidFill>
                  <a:srgbClr val="FF0000"/>
                </a:solidFill>
              </a:rPr>
              <a:t>TVMO</a:t>
            </a:r>
            <a:r>
              <a:rPr lang="da-DK" sz="2400" smtClean="0"/>
              <a:t> or </a:t>
            </a:r>
            <a:r>
              <a:rPr lang="da-DK" sz="2400" b="1" smtClean="0">
                <a:solidFill>
                  <a:srgbClr val="FF0000"/>
                </a:solidFill>
              </a:rPr>
              <a:t>TDTO</a:t>
            </a:r>
            <a:r>
              <a:rPr lang="da-DK" sz="2400" smtClean="0"/>
              <a:t>, you may need to inherit from </a:t>
            </a:r>
            <a:r>
              <a:rPr lang="da-DK" sz="2400" b="1" smtClean="0"/>
              <a:t>CopyableBase</a:t>
            </a:r>
            <a:r>
              <a:rPr lang="da-DK" sz="2400" smtClean="0"/>
              <a:t> or </a:t>
            </a:r>
            <a:r>
              <a:rPr lang="da-DK" sz="2400" b="1" smtClean="0"/>
              <a:t>CopyableWithDefaultValuesBase </a:t>
            </a:r>
            <a:r>
              <a:rPr lang="da-DK" sz="2400" smtClean="0"/>
              <a:t>instead</a:t>
            </a:r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116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7537941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 </a:t>
            </a:r>
            <a:r>
              <a:rPr lang="da-DK" sz="1800" b="1" smtClean="0">
                <a:latin typeface="Consolas" panose="020B0609020204030204" pitchFamily="49" charset="0"/>
              </a:rPr>
              <a:t>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StorableBase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{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800" b="1" smtClean="0">
                <a:latin typeface="Consolas" panose="020B0609020204030204" pitchFamily="49" charset="0"/>
              </a:rPr>
              <a:t>Year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{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800" b="1">
                <a:latin typeface="Consolas" panose="020B0609020204030204" pitchFamily="49" charset="0"/>
              </a:rPr>
              <a:t>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02 – Create Domain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Objects of this class will typically be wrapped by Item and Details ViewModel classes, and should contain properties through which the View Model classes can deliver data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CopyableBase</a:t>
            </a:r>
            <a:r>
              <a:rPr lang="da-DK" sz="2400" smtClean="0"/>
              <a:t>, or </a:t>
            </a:r>
            <a:r>
              <a:rPr lang="da-DK" sz="2400" b="1"/>
              <a:t>CopyableWithDefaultValuesBase </a:t>
            </a:r>
            <a:r>
              <a:rPr lang="da-DK" sz="2400" smtClean="0"/>
              <a:t>if the class needs to contain default values</a:t>
            </a:r>
          </a:p>
          <a:p>
            <a:r>
              <a:rPr lang="da-DK" sz="2400" smtClean="0"/>
              <a:t>Place in folder Transformations\Domain\{name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087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 </a:t>
            </a:r>
            <a:r>
              <a:rPr lang="da-DK" sz="2000" b="1" smtClean="0">
                <a:latin typeface="Consolas" panose="020B0609020204030204" pitchFamily="49" charset="0"/>
              </a:rPr>
              <a:t>: </a:t>
            </a:r>
            <a:r>
              <a:rPr lang="da-DK" sz="20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CopyableWithDefaultValuesBase</a:t>
            </a: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000" b="1" smtClean="0">
                <a:latin typeface="Consolas" panose="020B0609020204030204" pitchFamily="49" charset="0"/>
              </a:rPr>
              <a:t>Title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{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Year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{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get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2000" b="1">
                <a:latin typeface="Consolas" panose="020B0609020204030204" pitchFamily="49" charset="0"/>
              </a:rPr>
              <a:t>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2000" b="1" smtClean="0">
                <a:latin typeface="Consolas" panose="020B0609020204030204" pitchFamily="49" charset="0"/>
              </a:rPr>
              <a:t>SetDefaultValues()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Key = </a:t>
            </a:r>
            <a:r>
              <a:rPr lang="da-DK" sz="2000" b="1" smtClean="0">
                <a:latin typeface="Consolas" panose="020B0609020204030204" pitchFamily="49" charset="0"/>
              </a:rPr>
              <a:t>NullKey;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Title = 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"(title)"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Year = </a:t>
            </a:r>
            <a:r>
              <a:rPr lang="da-DK" sz="2000" b="1" smtClean="0">
                <a:solidFill>
                  <a:srgbClr val="C00000"/>
                </a:solidFill>
                <a:latin typeface="Consolas" panose="020B0609020204030204" pitchFamily="49" charset="0"/>
              </a:rPr>
              <a:t>"(year)"</a:t>
            </a:r>
            <a:r>
              <a:rPr lang="da-DK" sz="2000" b="1" smtClean="0">
                <a:latin typeface="Consolas" panose="020B0609020204030204" pitchFamily="49" charset="0"/>
              </a:rPr>
              <a:t>;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 smtClean="0"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– Create Domain Catalog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maintaining a collection of domain objects</a:t>
            </a:r>
          </a:p>
          <a:p>
            <a:r>
              <a:rPr lang="da-DK" sz="2400" smtClean="0"/>
              <a:t>Implementation should follow Singleton pattern</a:t>
            </a:r>
          </a:p>
          <a:p>
            <a:r>
              <a:rPr lang="da-DK" sz="2400"/>
              <a:t>Inherit </a:t>
            </a:r>
            <a:r>
              <a:rPr lang="da-DK" sz="2400" smtClean="0"/>
              <a:t>directly from </a:t>
            </a:r>
            <a:r>
              <a:rPr lang="da-DK" sz="2400" b="1" smtClean="0"/>
              <a:t>Catalog</a:t>
            </a:r>
            <a:r>
              <a:rPr lang="da-DK" sz="2400" smtClean="0"/>
              <a:t>, or a catalog class corresponding to persistency needs</a:t>
            </a:r>
          </a:p>
          <a:p>
            <a:r>
              <a:rPr lang="da-DK" sz="2400" smtClean="0"/>
              <a:t>Must implement all data conversion methods – some implemen-tations may be trivial</a:t>
            </a:r>
            <a:endParaRPr lang="da-DK" sz="2400" b="1" smtClean="0"/>
          </a:p>
          <a:p>
            <a:r>
              <a:rPr lang="da-DK" sz="2400" smtClean="0"/>
              <a:t>Place in folder 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457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latin typeface="Consolas" panose="020B0609020204030204" pitchFamily="49" charset="0"/>
              </a:rPr>
              <a:t>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857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3" name="Vinklet forbindelse 2"/>
          <p:cNvCxnSpPr>
            <a:stCxn id="21" idx="3"/>
            <a:endCxn id="17" idx="2"/>
          </p:cNvCxnSpPr>
          <p:nvPr/>
        </p:nvCxnSpPr>
        <p:spPr>
          <a:xfrm flipV="1">
            <a:off x="7362759" y="2040574"/>
            <a:ext cx="2290119" cy="703804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frundet rektangel 15"/>
          <p:cNvSpPr/>
          <p:nvPr/>
        </p:nvSpPr>
        <p:spPr>
          <a:xfrm>
            <a:off x="4566809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902" y="138804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IManagedCatalog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InMemoryCatalog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/>
          <p:nvPr/>
        </p:nvCxnSpPr>
        <p:spPr>
          <a:xfrm flipH="1" flipV="1">
            <a:off x="596478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2" y="1714310"/>
            <a:ext cx="892136" cy="103006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5668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FilePersistableCatalog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77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21"/>
          <p:cNvSpPr/>
          <p:nvPr/>
        </p:nvSpPr>
        <p:spPr>
          <a:xfrm>
            <a:off x="8254902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WebAPIPersistableCatalog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4" name="Vinklet forbindelse 23"/>
          <p:cNvCxnSpPr>
            <a:stCxn id="22" idx="0"/>
          </p:cNvCxnSpPr>
          <p:nvPr/>
        </p:nvCxnSpPr>
        <p:spPr>
          <a:xfrm rot="16200000" flipV="1">
            <a:off x="8275578" y="2070881"/>
            <a:ext cx="464473" cy="2290128"/>
          </a:xfrm>
          <a:prstGeom prst="bentConnector2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/>
          <p:cNvCxnSpPr/>
          <p:nvPr/>
        </p:nvCxnSpPr>
        <p:spPr>
          <a:xfrm>
            <a:off x="467068" y="3242257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forbindelse 24"/>
          <p:cNvCxnSpPr/>
          <p:nvPr/>
        </p:nvCxnSpPr>
        <p:spPr>
          <a:xfrm>
            <a:off x="467068" y="4313944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566801" y="4519867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29" name="Lige pilforbindelse 28"/>
          <p:cNvCxnSpPr>
            <a:stCxn id="28" idx="0"/>
          </p:cNvCxnSpPr>
          <p:nvPr/>
        </p:nvCxnSpPr>
        <p:spPr>
          <a:xfrm flipH="1" flipV="1">
            <a:off x="5964772" y="4083126"/>
            <a:ext cx="5" cy="4367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frundet rektangel 29"/>
          <p:cNvSpPr/>
          <p:nvPr/>
        </p:nvSpPr>
        <p:spPr>
          <a:xfrm>
            <a:off x="8254902" y="4520753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catalog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1" name="Lige pilforbindelse 30"/>
          <p:cNvCxnSpPr>
            <a:stCxn id="30" idx="0"/>
            <a:endCxn id="22" idx="2"/>
          </p:cNvCxnSpPr>
          <p:nvPr/>
        </p:nvCxnSpPr>
        <p:spPr>
          <a:xfrm flipV="1">
            <a:off x="9652878" y="4100710"/>
            <a:ext cx="0" cy="42004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Implementation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 conversion methods</a:t>
            </a:r>
            <a:endParaRPr lang="da-DK" sz="1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6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 </a:t>
            </a:r>
            <a:r>
              <a:rPr lang="da-DK" sz="1600" b="1" smtClean="0">
                <a:latin typeface="Consolas" panose="020B0609020204030204" pitchFamily="49" charset="0"/>
              </a:rPr>
              <a:t>: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WebAPIPersistableCatalog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1600" b="1" smtClean="0">
                <a:latin typeface="Consolas" panose="020B0609020204030204" pitchFamily="49" charset="0"/>
              </a:rPr>
              <a:t>,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MovieViewModel, MovieDTO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Standard implementation of Singleton pattern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1600" b="1" smtClean="0">
                <a:latin typeface="Consolas" panose="020B0609020204030204" pitchFamily="49" charset="0"/>
              </a:rPr>
              <a:t>MovieCatalog()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: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600" b="1" smtClean="0">
                <a:latin typeface="Consolas" panose="020B0609020204030204" pitchFamily="49" charset="0"/>
              </a:rPr>
              <a:t>(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AppConfig</a:t>
            </a:r>
            <a:r>
              <a:rPr lang="da-DK" sz="1600" b="1" smtClean="0">
                <a:latin typeface="Consolas" panose="020B0609020204030204" pitchFamily="49" charset="0"/>
              </a:rPr>
              <a:t>.ServerURL,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"Movies"</a:t>
            </a:r>
            <a:r>
              <a:rPr lang="da-DK" sz="1600" b="1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Implementation of data conversion methods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04 (Optional) – Create/Update ObjectProvider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62646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Provides a single point-of-contact for accessing catalog instances for all domain types</a:t>
            </a:r>
          </a:p>
          <a:p>
            <a:r>
              <a:rPr lang="da-DK" sz="2400" smtClean="0"/>
              <a:t>Only a convenience, not strictly needed</a:t>
            </a:r>
          </a:p>
          <a:p>
            <a:r>
              <a:rPr lang="da-DK" sz="2400" smtClean="0"/>
              <a:t>One static property per domain class</a:t>
            </a:r>
          </a:p>
          <a:p>
            <a:r>
              <a:rPr lang="da-DK" sz="2400" smtClean="0"/>
              <a:t>Needed if all catalogs should be loaded/saved in a single operation</a:t>
            </a:r>
          </a:p>
          <a:p>
            <a:r>
              <a:rPr lang="da-DK" sz="2400" smtClean="0"/>
              <a:t>Place in folder Models\App\{name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0052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da-DK" sz="1800" b="1" smtClean="0">
                <a:latin typeface="Consolas" panose="020B0609020204030204" pitchFamily="49" charset="0"/>
              </a:rPr>
              <a:t>Domain.Movie.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MovieCatalog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Domain.Movie.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MovieCatalog</a:t>
            </a:r>
            <a:r>
              <a:rPr lang="da-DK" sz="1800" b="1" smtClean="0">
                <a:latin typeface="Consolas" panose="020B0609020204030204" pitchFamily="49" charset="0"/>
              </a:rPr>
              <a:t>.Instance;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05 – Create 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Details part of a Master/Details view can bind GUI object properties</a:t>
            </a:r>
          </a:p>
          <a:p>
            <a:r>
              <a:rPr lang="da-DK" sz="2400" smtClean="0"/>
              <a:t>No need to implement </a:t>
            </a:r>
            <a:r>
              <a:rPr lang="da-DK" sz="2400" b="1" smtClean="0"/>
              <a:t>INotifyPropertyChanged</a:t>
            </a:r>
            <a:r>
              <a:rPr lang="da-DK" sz="2400" smtClean="0"/>
              <a:t>; is implemented by base class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Consider how to handle aggregated properties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DetailsViewModelBase</a:t>
            </a:r>
            <a:endParaRPr lang="da-DK" sz="2400" smtClean="0"/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18032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DetailsViewModelBase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DetailsViewModel(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Title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DataObject.Title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8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OnPropertyChanged();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06 – Create Item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This class should expose properties to which the Data Template in e.g. a </a:t>
            </a:r>
            <a:r>
              <a:rPr lang="da-DK" sz="2400" b="1" smtClean="0"/>
              <a:t>ListView</a:t>
            </a:r>
            <a:r>
              <a:rPr lang="da-DK" sz="2400" smtClean="0"/>
              <a:t> control can bind GUI object properties</a:t>
            </a:r>
          </a:p>
          <a:p>
            <a:r>
              <a:rPr lang="da-DK" sz="2400" smtClean="0"/>
              <a:t>Each property will usually follow a standard implementation</a:t>
            </a:r>
          </a:p>
          <a:p>
            <a:r>
              <a:rPr lang="da-DK" sz="2400" smtClean="0"/>
              <a:t>Inherit </a:t>
            </a:r>
            <a:r>
              <a:rPr lang="da-DK" sz="2400"/>
              <a:t>from </a:t>
            </a:r>
            <a:r>
              <a:rPr lang="da-DK" sz="2400" b="1" smtClean="0"/>
              <a:t>DataWrapper</a:t>
            </a:r>
            <a:r>
              <a:rPr lang="da-DK" sz="2400" smtClean="0"/>
              <a:t>, or one of the Item ViewModel base classes available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2179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0701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 </a:t>
            </a:r>
            <a:r>
              <a:rPr lang="da-DK" sz="1800" b="1">
                <a:latin typeface="Consolas" panose="020B0609020204030204" pitchFamily="49" charset="0"/>
              </a:rPr>
              <a:t>: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DataWrapper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 smtClean="0">
                <a:latin typeface="Consolas" panose="020B0609020204030204" pitchFamily="49" charset="0"/>
              </a:rPr>
              <a:t>ItemViewModel(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 obj)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 smtClean="0">
                <a:latin typeface="Consolas" panose="020B0609020204030204" pitchFamily="49" charset="0"/>
              </a:rPr>
              <a:t>(obj)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800" b="1" smtClean="0">
                <a:latin typeface="Consolas" panose="020B0609020204030204" pitchFamily="49" charset="0"/>
              </a:rPr>
              <a:t>Description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800" b="1" smtClean="0">
                <a:latin typeface="Consolas" panose="020B0609020204030204" pitchFamily="49" charset="0"/>
              </a:rPr>
              <a:t> {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DataObject.Title;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…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4748047" y="1678383"/>
            <a:ext cx="2529317" cy="3082804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  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Pladsholder til indhold 2"/>
          <p:cNvSpPr txBox="1">
            <a:spLocks/>
          </p:cNvSpPr>
          <p:nvPr/>
        </p:nvSpPr>
        <p:spPr>
          <a:xfrm>
            <a:off x="1059967" y="1678383"/>
            <a:ext cx="2808648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CarViewData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436127" y="1678383"/>
            <a:ext cx="3333842" cy="308280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CarPersistentData</a:t>
            </a:r>
            <a:endParaRPr lang="en-US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1400" b="1" smtClean="0">
                <a:latin typeface="Consolas" panose="020B0609020204030204" pitchFamily="49" charset="0"/>
              </a:rPr>
              <a:t>Plate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da-DK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et</a:t>
            </a:r>
            <a:r>
              <a:rPr lang="da-DK" sz="1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da-DK" sz="1400" b="1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1400" b="1" smtClean="0">
                <a:latin typeface="Consolas" panose="020B0609020204030204" pitchFamily="49" charset="0"/>
              </a:rPr>
              <a:t>Price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{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get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   set</a:t>
            </a:r>
            <a:r>
              <a:rPr lang="da-DK" sz="1400" b="1" smtClean="0">
                <a:latin typeface="Consolas" panose="020B0609020204030204" pitchFamily="49" charset="0"/>
              </a:rPr>
              <a:t>;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4748047" y="916549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8" name="Tekstfelt 7"/>
          <p:cNvSpPr txBox="1"/>
          <p:nvPr/>
        </p:nvSpPr>
        <p:spPr>
          <a:xfrm>
            <a:off x="843612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b="1" smtClean="0"/>
              <a:t>&gt;</a:t>
            </a:r>
            <a:endParaRPr lang="da-DK" sz="2400" b="1"/>
          </a:p>
        </p:txBody>
      </p:sp>
      <p:sp>
        <p:nvSpPr>
          <p:cNvPr id="9" name="Tekstfelt 8"/>
          <p:cNvSpPr txBox="1"/>
          <p:nvPr/>
        </p:nvSpPr>
        <p:spPr>
          <a:xfrm>
            <a:off x="1059966" y="916548"/>
            <a:ext cx="252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smtClean="0"/>
              <a:t>&lt;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b="1" smtClean="0"/>
              <a:t>&gt;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6314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07 – Create View Model Factory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Responsible for wrapping domain view model objects into Details and Item view model objects</a:t>
            </a:r>
          </a:p>
          <a:p>
            <a:r>
              <a:rPr lang="da-DK" sz="2400" smtClean="0"/>
              <a:t>Implementation follows a standard pattern</a:t>
            </a:r>
          </a:p>
          <a:p>
            <a:r>
              <a:rPr lang="da-DK" sz="2400"/>
              <a:t>Inherit from </a:t>
            </a:r>
            <a:r>
              <a:rPr lang="da-DK" sz="2400" b="1" smtClean="0"/>
              <a:t>ViewModelFactoryBase</a:t>
            </a:r>
          </a:p>
          <a:p>
            <a:r>
              <a:rPr lang="da-DK" sz="2400" smtClean="0"/>
              <a:t>Place in folder ViewModels\Domain\{name of class}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582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 </a:t>
            </a:r>
            <a:r>
              <a:rPr lang="da-DK" sz="1600" b="1">
                <a:latin typeface="Consolas" panose="020B0609020204030204" pitchFamily="49" charset="0"/>
              </a:rPr>
              <a:t>: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ViewModelFactoryBase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CreateDetailsViewModel(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DetailsViewModel</a:t>
            </a:r>
            <a:r>
              <a:rPr lang="da-DK" sz="1600" b="1" smtClean="0">
                <a:latin typeface="Consolas" panose="020B0609020204030204" pitchFamily="49" charset="0"/>
              </a:rPr>
              <a:t>(obj);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  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override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IDataWrapper</a:t>
            </a:r>
            <a:r>
              <a:rPr lang="da-DK" sz="1600" b="1" smtClean="0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&gt;</a:t>
            </a:r>
            <a:r>
              <a:rPr lang="da-DK" sz="1600" b="1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latin typeface="Consolas" panose="020B0609020204030204" pitchFamily="49" charset="0"/>
              </a:rPr>
              <a:t>CreateItemViewModel(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600" b="1" smtClean="0">
                <a:latin typeface="Consolas" panose="020B0609020204030204" pitchFamily="49" charset="0"/>
              </a:rPr>
              <a:t> </a:t>
            </a:r>
            <a:r>
              <a:rPr lang="da-DK" sz="1600" b="1">
                <a:latin typeface="Consolas" panose="020B0609020204030204" pitchFamily="49" charset="0"/>
              </a:rPr>
              <a:t>obj)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da-DK" sz="16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ItemViewModel</a:t>
            </a:r>
            <a:r>
              <a:rPr lang="da-DK" sz="1600" b="1" smtClean="0">
                <a:latin typeface="Consolas" panose="020B0609020204030204" pitchFamily="49" charset="0"/>
              </a:rPr>
              <a:t>(obj</a:t>
            </a:r>
            <a:r>
              <a:rPr lang="da-DK" sz="16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latin typeface="Consolas" panose="020B0609020204030204" pitchFamily="49" charset="0"/>
              </a:rPr>
              <a:t>}</a:t>
            </a:r>
            <a:endParaRPr lang="da-DK" sz="16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1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08 – Create MasterDetails View Model Class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82000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Will typically become a Data Context for a domain-specific view</a:t>
            </a:r>
          </a:p>
          <a:p>
            <a:r>
              <a:rPr lang="da-DK" sz="2400" smtClean="0"/>
              <a:t>No actual implementation needed, if the view only supports CRUD operations</a:t>
            </a:r>
          </a:p>
          <a:p>
            <a:r>
              <a:rPr lang="da-DK" sz="2400"/>
              <a:t>Inherit </a:t>
            </a:r>
            <a:r>
              <a:rPr lang="da-DK" sz="2400" smtClean="0"/>
              <a:t>from one of the MasterDetailsViewModel base classes available, either in ViewModels or ExtensionsViewModels package</a:t>
            </a:r>
          </a:p>
          <a:p>
            <a:r>
              <a:rPr lang="da-DK" sz="2400" smtClean="0"/>
              <a:t>Part of parameter list is lists of mutable/immutable controls</a:t>
            </a:r>
            <a:endParaRPr lang="da-DK" sz="2400"/>
          </a:p>
          <a:p>
            <a:r>
              <a:rPr lang="da-DK" sz="2400"/>
              <a:t>Place in folder ViewModels\Domain\{name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77158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IMDVM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21" y="138804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MDVMBase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566808" y="357976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IMDVMMediator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8254897" y="357975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IVMFactory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78718" y="241811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MDVMWithState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566807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MDVMMediatorBase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stCxn id="13" idx="0"/>
            <a:endCxn id="12" idx="2"/>
          </p:cNvCxnSpPr>
          <p:nvPr/>
        </p:nvCxnSpPr>
        <p:spPr>
          <a:xfrm flipH="1" flipV="1">
            <a:off x="2276695" y="1010506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 flipH="1" flipV="1">
            <a:off x="2276691" y="2040574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8254892" y="1388044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VMFactoryBase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5" name="Lige pilforbindelse 14"/>
          <p:cNvCxnSpPr/>
          <p:nvPr/>
        </p:nvCxnSpPr>
        <p:spPr>
          <a:xfrm flipH="1" flipV="1">
            <a:off x="5964780" y="98961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 flipH="1" flipV="1">
            <a:off x="9652863" y="1010505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566807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MDVMCRUDMediator</a:t>
            </a:r>
            <a:endParaRPr lang="da-DK">
              <a:solidFill>
                <a:schemeClr val="bg1"/>
              </a:solidFill>
            </a:endParaRPr>
          </a:p>
        </p:txBody>
      </p:sp>
      <p:cxnSp>
        <p:nvCxnSpPr>
          <p:cNvPr id="22" name="Lige pilforbindelse 21"/>
          <p:cNvCxnSpPr>
            <a:stCxn id="19" idx="0"/>
          </p:cNvCxnSpPr>
          <p:nvPr/>
        </p:nvCxnSpPr>
        <p:spPr>
          <a:xfrm flipH="1" flipV="1">
            <a:off x="5964778" y="2037831"/>
            <a:ext cx="5" cy="141035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878718" y="3448181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MDVMCRUD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5" name="Lige pilforbindelse 24"/>
          <p:cNvCxnSpPr/>
          <p:nvPr/>
        </p:nvCxnSpPr>
        <p:spPr>
          <a:xfrm flipH="1" flipV="1">
            <a:off x="2276689" y="3070642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forbindelse 27"/>
          <p:cNvCxnSpPr/>
          <p:nvPr/>
        </p:nvCxnSpPr>
        <p:spPr>
          <a:xfrm>
            <a:off x="467068" y="2216020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frundet rektangel 28"/>
          <p:cNvSpPr/>
          <p:nvPr/>
        </p:nvSpPr>
        <p:spPr>
          <a:xfrm>
            <a:off x="878718" y="4478249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MDVM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0" name="Lige pilforbindelse 29"/>
          <p:cNvCxnSpPr/>
          <p:nvPr/>
        </p:nvCxnSpPr>
        <p:spPr>
          <a:xfrm flipH="1" flipV="1">
            <a:off x="2276687" y="4100710"/>
            <a:ext cx="2" cy="37753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8254887" y="4478248"/>
            <a:ext cx="2795951" cy="652529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i="1" smtClean="0">
                <a:solidFill>
                  <a:schemeClr val="bg1"/>
                </a:solidFill>
              </a:rPr>
              <a:t>Domain-specific VMFactory</a:t>
            </a:r>
            <a:endParaRPr lang="da-DK" sz="1600" i="1">
              <a:solidFill>
                <a:schemeClr val="bg1"/>
              </a:solidFill>
            </a:endParaRPr>
          </a:p>
        </p:txBody>
      </p:sp>
      <p:cxnSp>
        <p:nvCxnSpPr>
          <p:cNvPr id="32" name="Lige pilforbindelse 31"/>
          <p:cNvCxnSpPr>
            <a:stCxn id="31" idx="0"/>
          </p:cNvCxnSpPr>
          <p:nvPr/>
        </p:nvCxnSpPr>
        <p:spPr>
          <a:xfrm flipV="1">
            <a:off x="9652863" y="2037831"/>
            <a:ext cx="0" cy="244041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>
            <a:off x="467068" y="4289479"/>
            <a:ext cx="1140039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10679726" cy="564466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: 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MasterDetailsViewModelCRUD</a:t>
            </a:r>
            <a:r>
              <a:rPr lang="da-DK" sz="1800" b="1" smtClean="0">
                <a:latin typeface="Consolas" panose="020B0609020204030204" pitchFamily="49" charset="0"/>
              </a:rPr>
              <a:t>&lt;</a:t>
            </a:r>
            <a:r>
              <a:rPr lang="da-DK" sz="1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MovieVMO</a:t>
            </a:r>
            <a:r>
              <a:rPr lang="da-DK" sz="1800" b="1" smtClean="0">
                <a:latin typeface="Consolas" panose="020B0609020204030204" pitchFamily="49" charset="0"/>
              </a:rPr>
              <a:t>&gt;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MasterDetailsViewModel</a:t>
            </a:r>
            <a:r>
              <a:rPr lang="da-DK" sz="1800" b="1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: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1800" b="1">
                <a:latin typeface="Consolas" panose="020B0609020204030204" pitchFamily="49" charset="0"/>
              </a:rPr>
              <a:t>(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ViewModelFactory</a:t>
            </a:r>
            <a:r>
              <a:rPr lang="da-DK" sz="1800" b="1">
                <a:latin typeface="Consolas" panose="020B0609020204030204" pitchFamily="49" charset="0"/>
              </a:rPr>
              <a:t>(), </a:t>
            </a:r>
            <a:endParaRPr lang="da-DK" sz="18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     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ObjectProvider</a:t>
            </a:r>
            <a:r>
              <a:rPr lang="da-DK" sz="1800" b="1" smtClean="0">
                <a:latin typeface="Consolas" panose="020B0609020204030204" pitchFamily="49" charset="0"/>
              </a:rPr>
              <a:t>.MovieCatalog</a:t>
            </a:r>
            <a:r>
              <a:rPr lang="da-DK" sz="1800" b="1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 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smtClean="0">
                <a:latin typeface="Consolas" panose="020B0609020204030204" pitchFamily="49" charset="0"/>
              </a:rPr>
              <a:t> </a:t>
            </a:r>
            <a:r>
              <a:rPr lang="en-US" sz="1800" b="1">
                <a:latin typeface="Consolas" panose="020B0609020204030204" pitchFamily="49" charset="0"/>
              </a:rPr>
              <a:t>List&lt;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&gt; { 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"Title"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"Year"</a:t>
            </a:r>
            <a:r>
              <a:rPr lang="en-US" sz="1800" b="1">
                <a:latin typeface="Consolas" panose="020B0609020204030204" pitchFamily="49" charset="0"/>
              </a:rPr>
              <a:t>,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 "StudioId" </a:t>
            </a:r>
            <a:r>
              <a:rPr lang="en-US" sz="1800" b="1">
                <a:latin typeface="Consolas" panose="020B0609020204030204" pitchFamily="49" charset="0"/>
              </a:rPr>
              <a:t>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 smtClean="0">
                <a:latin typeface="Consolas" panose="020B0609020204030204" pitchFamily="49" charset="0"/>
              </a:rPr>
              <a:t> </a:t>
            </a:r>
            <a:r>
              <a:rPr lang="da-DK" sz="1800" b="1">
                <a:latin typeface="Consolas" panose="020B0609020204030204" pitchFamily="49" charset="0"/>
              </a:rPr>
              <a:t>List&lt;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800" b="1">
                <a:latin typeface="Consolas" panose="020B0609020204030204" pitchFamily="49" charset="0"/>
              </a:rPr>
              <a:t>&gt; { </a:t>
            </a:r>
            <a:r>
              <a:rPr lang="da-DK" sz="1800" b="1">
                <a:solidFill>
                  <a:srgbClr val="C00000"/>
                </a:solidFill>
                <a:latin typeface="Consolas" panose="020B0609020204030204" pitchFamily="49" charset="0"/>
              </a:rPr>
              <a:t>"Mins" </a:t>
            </a:r>
            <a:r>
              <a:rPr lang="da-DK" sz="1800" b="1">
                <a:latin typeface="Consolas" panose="020B0609020204030204" pitchFamily="49" charset="0"/>
              </a:rPr>
              <a:t>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5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09 – Create Domain-specific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92833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XAML code for View</a:t>
            </a:r>
          </a:p>
          <a:p>
            <a:r>
              <a:rPr lang="da-DK" sz="2400" smtClean="0"/>
              <a:t>View is specific for a single domain type</a:t>
            </a:r>
          </a:p>
          <a:p>
            <a:r>
              <a:rPr lang="da-DK" sz="2400" smtClean="0">
                <a:solidFill>
                  <a:srgbClr val="C00000"/>
                </a:solidFill>
              </a:rPr>
              <a:t>No help </a:t>
            </a:r>
            <a:r>
              <a:rPr lang="da-DK" sz="2400" smtClean="0"/>
              <a:t>in library for creating XAML-based Views!</a:t>
            </a:r>
          </a:p>
          <a:p>
            <a:r>
              <a:rPr lang="da-DK" sz="2400" smtClean="0"/>
              <a:t>Data context will typically be a MasterDetailsViewModel class</a:t>
            </a:r>
          </a:p>
          <a:p>
            <a:r>
              <a:rPr lang="da-DK" sz="2400" smtClean="0"/>
              <a:t>Views should bind control to properties in specified Data Context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483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10 (Optional)  – Create Domain-specific graphic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Graphic can be used for navigation in GUI</a:t>
            </a:r>
          </a:p>
          <a:p>
            <a:r>
              <a:rPr lang="da-DK" sz="2400" smtClean="0"/>
              <a:t>Should open corresponding domain-specific View</a:t>
            </a:r>
          </a:p>
          <a:p>
            <a:r>
              <a:rPr lang="da-DK" sz="2400" smtClean="0"/>
              <a:t>Is </a:t>
            </a:r>
            <a:r>
              <a:rPr lang="da-DK" sz="2400" u="sng" smtClean="0"/>
              <a:t>not</a:t>
            </a:r>
            <a:r>
              <a:rPr lang="da-DK" sz="2400" smtClean="0"/>
              <a:t> mandatory – library does not assume any specific kind of top-level navigation</a:t>
            </a:r>
          </a:p>
          <a:p>
            <a:r>
              <a:rPr lang="da-DK" sz="2400" smtClean="0"/>
              <a:t>Name the graphic {name of class}.png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Assets\Domain</a:t>
            </a:r>
            <a:r>
              <a:rPr lang="da-DK" sz="2400"/>
              <a:t>\{name of class</a:t>
            </a:r>
            <a:r>
              <a:rPr lang="da-DK" sz="2400" smtClean="0"/>
              <a:t>}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7892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smtClean="0"/>
              <a:t>Step 11 – Create Top-level navigation View</a:t>
            </a:r>
            <a:endParaRPr lang="da-DK" sz="36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3108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Top-level navigation is usually defined in MainPage.xaml and MainPage.xaml.cs</a:t>
            </a:r>
          </a:p>
          <a:p>
            <a:r>
              <a:rPr lang="da-DK" sz="2400" smtClean="0"/>
              <a:t>Library does not make any assumptions about specific implementation of top-level navigation</a:t>
            </a:r>
            <a:endParaRPr lang="da-DK" sz="2400"/>
          </a:p>
          <a:p>
            <a:r>
              <a:rPr lang="da-DK" sz="2400"/>
              <a:t>Place in folder </a:t>
            </a:r>
            <a:r>
              <a:rPr lang="da-DK" sz="2400" smtClean="0"/>
              <a:t>Views\App</a:t>
            </a: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9144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/>
              <a:t>M</a:t>
            </a:r>
            <a:r>
              <a:rPr lang="da-DK" sz="9600" b="1" smtClean="0"/>
              <a:t>ain flow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802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016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Color conventions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730261" cy="4351338"/>
          </a:xfrm>
        </p:spPr>
        <p:txBody>
          <a:bodyPr/>
          <a:lstStyle/>
          <a:p>
            <a:r>
              <a:rPr lang="da-DK" b="1" smtClean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da-DK" smtClean="0"/>
              <a:t>: Interface, part of library</a:t>
            </a:r>
          </a:p>
          <a:p>
            <a:r>
              <a:rPr lang="da-DK" b="1" smtClean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da-DK" smtClean="0"/>
              <a:t>: Class, part of library</a:t>
            </a:r>
          </a:p>
          <a:p>
            <a:r>
              <a:rPr lang="da-DK" b="1" smtClean="0">
                <a:solidFill>
                  <a:srgbClr val="C00000"/>
                </a:solidFill>
              </a:rPr>
              <a:t>Red</a:t>
            </a:r>
            <a:r>
              <a:rPr lang="da-DK" smtClean="0"/>
              <a:t>: </a:t>
            </a:r>
            <a:r>
              <a:rPr lang="da-DK" smtClean="0"/>
              <a:t>Application-specific </a:t>
            </a:r>
            <a:r>
              <a:rPr lang="da-DK" smtClean="0"/>
              <a:t>class, must be implemented by application programmer</a:t>
            </a:r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7121769" y="964716"/>
            <a:ext cx="3915507" cy="11688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rgbClr val="FFFF00"/>
                </a:solidFill>
              </a:rPr>
              <a:t>Interface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(library)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8" y="2623531"/>
            <a:ext cx="3915507" cy="11688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(library)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767" y="4393716"/>
            <a:ext cx="3915507" cy="1168884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smtClean="0">
                <a:solidFill>
                  <a:schemeClr val="bg1"/>
                </a:solidFill>
              </a:rPr>
              <a:t>Class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(application-specific</a:t>
            </a:r>
            <a:r>
              <a:rPr lang="da-DK" sz="240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7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952185" y="2711414"/>
            <a:ext cx="3679540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5299" y="1936763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3952185" y="831276"/>
            <a:ext cx="3679539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3952185" y="4591552"/>
            <a:ext cx="3679539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5299" y="3816901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858108" y="2729003"/>
            <a:ext cx="7872045" cy="1026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MasterDetailsViewModel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367475" y="1954352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858108" y="848865"/>
            <a:ext cx="7872045" cy="10268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View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1858108" y="4609141"/>
            <a:ext cx="7872045" cy="10268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smtClean="0">
                <a:solidFill>
                  <a:schemeClr val="bg1"/>
                </a:solidFill>
              </a:rPr>
              <a:t>Catalog</a:t>
            </a:r>
          </a:p>
        </p:txBody>
      </p:sp>
      <p:sp>
        <p:nvSpPr>
          <p:cNvPr id="11" name="Højrepil 10"/>
          <p:cNvSpPr/>
          <p:nvPr/>
        </p:nvSpPr>
        <p:spPr>
          <a:xfrm rot="5400000">
            <a:off x="5367475" y="3834490"/>
            <a:ext cx="85331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14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Domain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486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IStorable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00038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7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StorableBase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71872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IStorable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ICopyable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6801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0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67468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InMemoryData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21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IDefaultValues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90546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none</a:t>
                      </a:r>
                      <a:endParaRPr lang="da-DK" b="1" i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 (interface)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SetDefaultValues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CopyableWith DefaultValuesBase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44775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TransformedData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StorableBase, ICopyable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9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46454"/>
              </p:ext>
            </p:extLst>
          </p:nvPr>
        </p:nvGraphicFramePr>
        <p:xfrm>
          <a:off x="918308" y="484571"/>
          <a:ext cx="6801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StorableBase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46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5762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23738" y="484571"/>
            <a:ext cx="3663459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CarVMO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53051"/>
              </p:ext>
            </p:extLst>
          </p:nvPr>
        </p:nvGraphicFramePr>
        <p:xfrm>
          <a:off x="918308" y="484571"/>
          <a:ext cx="68013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i="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Client project</a:t>
                      </a:r>
                      <a:endParaRPr lang="da-DK" sz="1800" b="1" i="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i="0" smtClean="0">
                          <a:solidFill>
                            <a:srgbClr val="FF0000"/>
                          </a:solidFill>
                        </a:rPr>
                        <a:t>CopyableWithDefaultValuesBase</a:t>
                      </a:r>
                      <a:endParaRPr lang="da-DK" b="1" i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Key</a:t>
                      </a:r>
                      <a:r>
                        <a:rPr lang="da-DK" b="1" smtClean="0"/>
                        <a:t>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Copy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532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4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Catalog 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1143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751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In-memory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05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&lt;T, TVMO, TDTO&gt;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8507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08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61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InMemoryCatalog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21358"/>
              </p:ext>
            </p:extLst>
          </p:nvPr>
        </p:nvGraphicFramePr>
        <p:xfrm>
          <a:off x="918308" y="484571"/>
          <a:ext cx="680133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Catalog&lt;T, T, T&gt;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 (trivial)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84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6492" y="484571"/>
            <a:ext cx="361070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FilePersistableCatalog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02921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(file-based)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88215" y="484571"/>
            <a:ext cx="359898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WebAPIPersistableCatalog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&lt;T, TVMO, TDTO&gt;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6190"/>
              </p:ext>
            </p:extLst>
          </p:nvPr>
        </p:nvGraphicFramePr>
        <p:xfrm>
          <a:off x="918308" y="484571"/>
          <a:ext cx="680133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PersistableCatalog&lt;T, TVMO, TDTO&gt;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 (web service-based)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Abstract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 (empty)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86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0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9542585" y="484571"/>
            <a:ext cx="2344612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CarCatalog</a:t>
            </a:r>
          </a:p>
          <a:p>
            <a:pPr algn="ctr"/>
            <a:endParaRPr lang="da-DK" sz="2800" smtClean="0">
              <a:solidFill>
                <a:schemeClr val="bg1"/>
              </a:solidFill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7791"/>
              </p:ext>
            </p:extLst>
          </p:nvPr>
        </p:nvGraphicFramePr>
        <p:xfrm>
          <a:off x="918308" y="484571"/>
          <a:ext cx="7633677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5123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4548554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Inherits from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FilePersistableCatalog&lt;Car, CarVMO, Car&gt;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2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Singleton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da-DK" sz="1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In-memory collection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</a:t>
                      </a:r>
                      <a:endParaRPr lang="da-DK" sz="1800" b="1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56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source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Instance (file-based)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0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CRUD</a:t>
                      </a:r>
                      <a:r>
                        <a:rPr lang="da-DK" b="1" smtClean="0"/>
                        <a:t> methods + </a:t>
                      </a:r>
                      <a:r>
                        <a:rPr lang="da-DK" b="1" i="1" smtClean="0"/>
                        <a:t>All</a:t>
                      </a:r>
                      <a:r>
                        <a:rPr lang="da-DK" b="1" smtClean="0"/>
                        <a:t> property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7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transformation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1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i="1" smtClean="0"/>
                        <a:t>Load/Save</a:t>
                      </a:r>
                      <a:r>
                        <a:rPr lang="da-DK" b="1" smtClean="0"/>
                        <a:t> methods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61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i="1" smtClean="0"/>
                        <a:t>Manage</a:t>
                      </a:r>
                      <a:r>
                        <a:rPr lang="da-DK" b="1" smtClean="0"/>
                        <a:t>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(opt-in)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3775"/>
          </a:xfrm>
        </p:spPr>
        <p:txBody>
          <a:bodyPr>
            <a:normAutofit/>
          </a:bodyPr>
          <a:lstStyle/>
          <a:p>
            <a:r>
              <a:rPr lang="da-DK" sz="9600" b="1" smtClean="0"/>
              <a:t>ViewModel  </a:t>
            </a:r>
            <a:br>
              <a:rPr lang="da-DK" sz="9600" b="1" smtClean="0"/>
            </a:br>
            <a:r>
              <a:rPr lang="da-DK" sz="9600" b="1" smtClean="0"/>
              <a:t>classes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7880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557847" y="484571"/>
            <a:ext cx="3329350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ViewModelBase</a:t>
            </a:r>
          </a:p>
          <a:p>
            <a:pPr algn="ctr"/>
            <a:r>
              <a:rPr lang="da-DK" sz="32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312006"/>
              </p:ext>
            </p:extLst>
          </p:nvPr>
        </p:nvGraphicFramePr>
        <p:xfrm>
          <a:off x="918308" y="484571"/>
          <a:ext cx="6801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56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295291" y="166999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12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ViewModelWithState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695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MasterDetailsViewModelBase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0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 (set to null)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ViewModelCRUD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&lt;TVMO&gt;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17797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ExtensionsViewModel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MasterDetailsViewModelWithState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Interface-type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68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Implemented</a:t>
                      </a:r>
                      <a:r>
                        <a:rPr lang="da-DK" b="1" baseline="0" smtClean="0">
                          <a:solidFill>
                            <a:srgbClr val="FF0000"/>
                          </a:solidFill>
                        </a:rPr>
                        <a:t> (CRUD-specific)</a:t>
                      </a:r>
                      <a:endParaRPr lang="da-DK" b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03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270631" y="484571"/>
            <a:ext cx="3616566" cy="194796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 smtClean="0">
                <a:solidFill>
                  <a:schemeClr val="bg1"/>
                </a:solidFill>
              </a:rPr>
              <a:t>MasterDetails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ViewModel</a:t>
            </a:r>
          </a:p>
          <a:p>
            <a:pPr algn="ctr"/>
            <a:r>
              <a:rPr lang="da-DK" sz="2800" smtClean="0">
                <a:solidFill>
                  <a:schemeClr val="bg1"/>
                </a:solidFill>
              </a:rPr>
              <a:t>(Car)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3243"/>
              </p:ext>
            </p:extLst>
          </p:nvPr>
        </p:nvGraphicFramePr>
        <p:xfrm>
          <a:off x="918308" y="484571"/>
          <a:ext cx="6801338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3046">
                  <a:extLst>
                    <a:ext uri="{9D8B030D-6E8A-4147-A177-3AD203B41FA5}">
                      <a16:colId xmlns:a16="http://schemas.microsoft.com/office/drawing/2014/main" val="4261346520"/>
                    </a:ext>
                  </a:extLst>
                </a:gridCol>
                <a:gridCol w="3628292">
                  <a:extLst>
                    <a:ext uri="{9D8B030D-6E8A-4147-A177-3AD203B41FA5}">
                      <a16:colId xmlns:a16="http://schemas.microsoft.com/office/drawing/2014/main" val="2285855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Package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Client project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8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Inherits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MasterDetailsViewModelCRUD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64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Abstract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da-DK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Catalog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ViewModel factory</a:t>
                      </a:r>
                      <a:r>
                        <a:rPr lang="da-DK" b="1" baseline="0" smtClean="0"/>
                        <a:t> reference</a:t>
                      </a:r>
                      <a:endParaRPr lang="da-DK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rgbClr val="FF0000"/>
                          </a:solidFill>
                        </a:rPr>
                        <a:t>Instance</a:t>
                      </a:r>
                      <a:endParaRPr lang="da-DK" b="1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/>
                        <a:t>Data binding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Control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94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management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0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Data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1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 smtClean="0"/>
                        <a:t>View state commands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kern="120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Implemented (CRUD-specific)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1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6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End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4998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/>
        </p:nvSpPr>
        <p:spPr>
          <a:xfrm>
            <a:off x="1182257" y="4823751"/>
            <a:ext cx="10181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smtClean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https://github.com/perl-easj/MVVMStarterLibrary</a:t>
            </a:r>
            <a:endParaRPr lang="da-DK" sz="3600"/>
          </a:p>
        </p:txBody>
      </p:sp>
      <p:pic>
        <p:nvPicPr>
          <p:cNvPr id="1026" name="Picture 2" descr="Billedresultat for github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1066374"/>
            <a:ext cx="9382466" cy="347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9577755" cy="5413147"/>
          </a:xfrm>
        </p:spPr>
        <p:txBody>
          <a:bodyPr>
            <a:normAutofit/>
          </a:bodyPr>
          <a:lstStyle/>
          <a:p>
            <a:r>
              <a:rPr lang="da-DK" sz="2400" smtClean="0"/>
              <a:t>Data representation</a:t>
            </a:r>
          </a:p>
          <a:p>
            <a:r>
              <a:rPr lang="da-DK" sz="2400" b="1" smtClean="0"/>
              <a:t>InMemory</a:t>
            </a:r>
            <a:r>
              <a:rPr lang="da-DK" sz="2400" smtClean="0"/>
              <a:t>: Classes supporting domain data </a:t>
            </a:r>
            <a:r>
              <a:rPr lang="da-DK" sz="2400" smtClean="0"/>
              <a:t>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), </a:t>
            </a:r>
            <a:r>
              <a:rPr lang="da-DK" sz="2400" smtClean="0"/>
              <a:t>constructed at run-time, stored in-memory</a:t>
            </a:r>
          </a:p>
          <a:p>
            <a:r>
              <a:rPr lang="da-DK" sz="2400" b="1" smtClean="0"/>
              <a:t>Transformed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run-time transformations between data representations </a:t>
            </a:r>
            <a:r>
              <a:rPr lang="da-DK" sz="2400" smtClean="0"/>
              <a:t>(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</a:t>
            </a:r>
            <a:r>
              <a:rPr lang="da-DK" sz="2400" smtClean="0"/>
              <a:t>to </a:t>
            </a:r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,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</a:t>
            </a:r>
            <a:r>
              <a:rPr lang="da-DK" sz="2400" smtClean="0"/>
              <a:t>to </a:t>
            </a:r>
            <a:r>
              <a:rPr lang="da-DK" sz="2400" b="1" smtClean="0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</a:t>
            </a:r>
          </a:p>
          <a:p>
            <a:r>
              <a:rPr lang="da-DK" sz="2400" b="1" smtClean="0"/>
              <a:t>Persistent</a:t>
            </a:r>
            <a:r>
              <a:rPr lang="da-DK" sz="2400" smtClean="0"/>
              <a:t>: </a:t>
            </a:r>
            <a:r>
              <a:rPr lang="da-DK" sz="2400"/>
              <a:t>Classes supporting </a:t>
            </a:r>
            <a:r>
              <a:rPr lang="da-DK" sz="2400" smtClean="0"/>
              <a:t>data in persisted form (</a:t>
            </a:r>
            <a:r>
              <a:rPr lang="da-DK" sz="2400" b="1">
                <a:solidFill>
                  <a:srgbClr val="FF0000"/>
                </a:solidFill>
              </a:rPr>
              <a:t>TPersistentData</a:t>
            </a:r>
            <a:r>
              <a:rPr lang="da-DK" sz="2400" smtClean="0"/>
              <a:t>), without any assumptions about specific media</a:t>
            </a:r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7197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InMemory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8206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121769" y="3690815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62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8" y="3701333"/>
            <a:ext cx="3915507" cy="157919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522263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IStorable/StorableBase</a:t>
            </a:r>
          </a:p>
          <a:p>
            <a:r>
              <a:rPr lang="da-DK" sz="2400" smtClean="0"/>
              <a:t>All (domain) objects stored in memory are assigned a per-type unique key</a:t>
            </a:r>
          </a:p>
          <a:p>
            <a:r>
              <a:rPr lang="da-DK" sz="2400" smtClean="0"/>
              <a:t>Keys are per default managed by the library classes – can be overrided</a:t>
            </a:r>
          </a:p>
          <a:p>
            <a:r>
              <a:rPr lang="da-DK" sz="2400" smtClean="0"/>
              <a:t>Domain classes should inherit from </a:t>
            </a:r>
            <a:r>
              <a:rPr lang="da-DK" sz="2400" b="1" smtClean="0"/>
              <a:t>StorableBase </a:t>
            </a:r>
            <a:r>
              <a:rPr lang="da-DK" sz="2400" smtClean="0"/>
              <a:t>(simple implementation of </a:t>
            </a:r>
            <a:r>
              <a:rPr lang="da-DK" sz="2400" b="1" smtClean="0"/>
              <a:t>IStorable</a:t>
            </a:r>
            <a:r>
              <a:rPr lang="da-DK" sz="2400" smtClean="0"/>
              <a:t>)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TViewData</a:t>
            </a:r>
            <a:r>
              <a:rPr lang="da-DK" sz="2400" smtClean="0"/>
              <a:t>/</a:t>
            </a:r>
            <a:r>
              <a:rPr lang="da-DK" sz="2400" b="1" smtClean="0">
                <a:solidFill>
                  <a:srgbClr val="FF0000"/>
                </a:solidFill>
              </a:rPr>
              <a:t>TPesistentData</a:t>
            </a:r>
            <a:r>
              <a:rPr lang="da-DK" sz="2400" smtClean="0"/>
              <a:t> classes should also implement </a:t>
            </a:r>
            <a:r>
              <a:rPr lang="da-DK" sz="2400" b="1" smtClean="0"/>
              <a:t>IStorable</a:t>
            </a:r>
            <a:r>
              <a:rPr lang="da-DK" sz="2400" smtClean="0"/>
              <a:t>, if such classes are </a:t>
            </a:r>
            <a:r>
              <a:rPr lang="da-DK" sz="2400" smtClean="0"/>
              <a:t>part </a:t>
            </a:r>
            <a:r>
              <a:rPr lang="da-DK" sz="2400" smtClean="0"/>
              <a:t>of your solution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121769" y="954198"/>
            <a:ext cx="391550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}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50606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043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21769" y="964716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4413739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ICopyable </a:t>
            </a:r>
            <a:endParaRPr lang="da-DK" sz="2400" b="1"/>
          </a:p>
          <a:p>
            <a:r>
              <a:rPr lang="da-DK" sz="2400" smtClean="0"/>
              <a:t>Some types of objects need to be ”copyable”; specific strategy for creating a copy may vary</a:t>
            </a:r>
          </a:p>
        </p:txBody>
      </p:sp>
    </p:spTree>
    <p:extLst>
      <p:ext uri="{BB962C8B-B14F-4D97-AF65-F5344CB8AC3E}">
        <p14:creationId xmlns:p14="http://schemas.microsoft.com/office/powerpoint/2010/main" val="92244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CopyableBase</a:t>
            </a:r>
          </a:p>
          <a:p>
            <a:r>
              <a:rPr lang="da-DK" sz="2400" smtClean="0"/>
              <a:t>Implements </a:t>
            </a:r>
            <a:r>
              <a:rPr lang="da-DK" sz="2400" b="1" smtClean="0"/>
              <a:t>Copy</a:t>
            </a:r>
            <a:r>
              <a:rPr lang="da-DK" sz="2400" smtClean="0"/>
              <a:t> as simple call of </a:t>
            </a:r>
            <a:r>
              <a:rPr lang="da-DK" sz="2400" b="1" smtClean="0"/>
              <a:t>MemberwiseClone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StorableBase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50166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/>
              <a:t>();</a:t>
            </a:r>
          </a:p>
        </p:txBody>
      </p:sp>
      <p:sp>
        <p:nvSpPr>
          <p:cNvPr id="7" name="Højrepil 6"/>
          <p:cNvSpPr/>
          <p:nvPr/>
        </p:nvSpPr>
        <p:spPr>
          <a:xfrm rot="16200000">
            <a:off x="701723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015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StorableBase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335478" y="2769365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979877" y="964716"/>
            <a:ext cx="2057399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ICopyable </a:t>
            </a:r>
            <a:r>
              <a:rPr lang="da-DK" smtClean="0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432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20863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IDefaultValues</a:t>
            </a:r>
          </a:p>
          <a:p>
            <a:r>
              <a:rPr lang="da-DK" sz="2400" smtClean="0"/>
              <a:t>Some types of objects need to contain well-defined default values</a:t>
            </a:r>
            <a:r>
              <a:rPr lang="da-DK" sz="2400" smtClean="0"/>
              <a:t>.</a:t>
            </a:r>
          </a:p>
          <a:p>
            <a:r>
              <a:rPr lang="da-DK" sz="2400" smtClean="0"/>
              <a:t>These could e.g. be ”placeholder” values, as seen in e.g. a view for creating new domain objects.</a:t>
            </a:r>
            <a:endParaRPr lang="da-DK" sz="2400"/>
          </a:p>
          <a:p>
            <a:r>
              <a:rPr lang="da-DK" sz="2400" smtClean="0"/>
              <a:t>These objects also need a parameterless </a:t>
            </a:r>
            <a:r>
              <a:rPr lang="da-DK" sz="2400" smtClean="0"/>
              <a:t>constructor.</a:t>
            </a:r>
            <a:endParaRPr lang="da-DK" sz="2400" smtClean="0"/>
          </a:p>
        </p:txBody>
      </p:sp>
      <p:sp>
        <p:nvSpPr>
          <p:cNvPr id="8" name="Afrundet rektangel 7"/>
          <p:cNvSpPr/>
          <p:nvPr/>
        </p:nvSpPr>
        <p:spPr>
          <a:xfrm>
            <a:off x="7121769" y="700953"/>
            <a:ext cx="391550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181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A number of small </a:t>
            </a:r>
            <a:r>
              <a:rPr lang="da-DK" b="1" smtClean="0"/>
              <a:t>class libraies </a:t>
            </a:r>
            <a:r>
              <a:rPr lang="da-DK" smtClean="0"/>
              <a:t>(8-9)</a:t>
            </a:r>
          </a:p>
          <a:p>
            <a:r>
              <a:rPr lang="da-DK" b="1" smtClean="0"/>
              <a:t>C# code</a:t>
            </a:r>
            <a:r>
              <a:rPr lang="da-DK" smtClean="0"/>
              <a:t> only (no XAML/SQL)</a:t>
            </a:r>
          </a:p>
          <a:p>
            <a:r>
              <a:rPr lang="da-DK" smtClean="0"/>
              <a:t>A </a:t>
            </a:r>
            <a:r>
              <a:rPr lang="da-DK" b="1" smtClean="0"/>
              <a:t>toolbox</a:t>
            </a:r>
            <a:r>
              <a:rPr lang="da-DK" smtClean="0"/>
              <a:t> for students, specifically for 1. + 2.semester final projects</a:t>
            </a:r>
          </a:p>
          <a:p>
            <a:r>
              <a:rPr lang="da-DK" smtClean="0"/>
              <a:t>Can be used as-is, or for inspiration</a:t>
            </a:r>
          </a:p>
          <a:p>
            <a:r>
              <a:rPr lang="da-DK" smtClean="0"/>
              <a:t>Aimed at Apps following the </a:t>
            </a:r>
            <a:r>
              <a:rPr lang="da-DK" b="1" smtClean="0"/>
              <a:t>MVVM</a:t>
            </a:r>
            <a:r>
              <a:rPr lang="da-DK" smtClean="0"/>
              <a:t> architecture</a:t>
            </a:r>
          </a:p>
          <a:p>
            <a:r>
              <a:rPr lang="da-DK" smtClean="0"/>
              <a:t>Mostly aimed at the </a:t>
            </a:r>
            <a:r>
              <a:rPr lang="da-DK" b="1" smtClean="0"/>
              <a:t>Model</a:t>
            </a:r>
            <a:r>
              <a:rPr lang="da-DK" smtClean="0"/>
              <a:t> and </a:t>
            </a:r>
            <a:r>
              <a:rPr lang="da-DK" b="1" smtClean="0"/>
              <a:t>ViewModel</a:t>
            </a:r>
            <a:r>
              <a:rPr lang="da-DK" smtClean="0"/>
              <a:t> layer</a:t>
            </a:r>
          </a:p>
          <a:p>
            <a:r>
              <a:rPr lang="da-DK" smtClean="0"/>
              <a:t>Compatible with </a:t>
            </a:r>
            <a:r>
              <a:rPr lang="da-DK" b="1" smtClean="0"/>
              <a:t>UWP</a:t>
            </a:r>
            <a:r>
              <a:rPr lang="da-DK" smtClean="0"/>
              <a:t> Apps </a:t>
            </a:r>
            <a:r>
              <a:rPr lang="da-DK" u="sng" smtClean="0"/>
              <a:t>only</a:t>
            </a:r>
            <a:endParaRPr lang="da-DK" u="sng"/>
          </a:p>
        </p:txBody>
      </p:sp>
    </p:spTree>
    <p:extLst>
      <p:ext uri="{BB962C8B-B14F-4D97-AF65-F5344CB8AC3E}">
        <p14:creationId xmlns:p14="http://schemas.microsoft.com/office/powerpoint/2010/main" val="38936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 smtClean="0"/>
              <a:t>CopyableWithDefaultValuesBase</a:t>
            </a:r>
          </a:p>
          <a:p>
            <a:r>
              <a:rPr lang="da-DK" sz="2400" smtClean="0"/>
              <a:t>Calls </a:t>
            </a:r>
            <a:r>
              <a:rPr lang="da-DK" sz="2400" b="1" smtClean="0"/>
              <a:t>SetDefaultValues</a:t>
            </a:r>
            <a:r>
              <a:rPr lang="da-DK" sz="2400" smtClean="0"/>
              <a:t> in constructor</a:t>
            </a:r>
          </a:p>
          <a:p>
            <a:r>
              <a:rPr lang="da-DK" sz="2400" smtClean="0"/>
              <a:t>Method is abstract, must be imple-mented in derived classes</a:t>
            </a:r>
          </a:p>
          <a:p>
            <a:r>
              <a:rPr lang="da-DK" sz="2400" smtClean="0"/>
              <a:t>Also inherits from </a:t>
            </a:r>
            <a:r>
              <a:rPr lang="da-DK" sz="2400" b="1" smtClean="0"/>
              <a:t>CopyableBase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35615" y="3690815"/>
            <a:ext cx="48592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  <a:endParaRPr lang="da-DK"/>
          </a:p>
        </p:txBody>
      </p:sp>
      <p:sp>
        <p:nvSpPr>
          <p:cNvPr id="7" name="Højrepil 6"/>
          <p:cNvSpPr/>
          <p:nvPr/>
        </p:nvSpPr>
        <p:spPr>
          <a:xfrm rot="16200000">
            <a:off x="7020169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Afrundet rektangel 8"/>
          <p:cNvSpPr/>
          <p:nvPr/>
        </p:nvSpPr>
        <p:spPr>
          <a:xfrm>
            <a:off x="6535616" y="954198"/>
            <a:ext cx="2116015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9514253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8780585" y="954197"/>
            <a:ext cx="2614245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IDefaultValues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6576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23894" y="3690814"/>
            <a:ext cx="4513382" cy="2604477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</a:t>
            </a:r>
          </a:p>
          <a:p>
            <a:r>
              <a:rPr lang="da-DK" smtClean="0">
                <a:solidFill>
                  <a:schemeClr val="bg1"/>
                </a:solidFill>
              </a:rPr>
              <a:t>void </a:t>
            </a:r>
            <a:r>
              <a:rPr lang="da-DK" smtClean="0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 smtClean="0">
                <a:solidFill>
                  <a:schemeClr val="bg1"/>
                </a:solidFill>
              </a:rPr>
              <a:t>{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LicensePlate = ”(not set)”;</a:t>
            </a:r>
          </a:p>
          <a:p>
            <a:r>
              <a:rPr lang="da-DK">
                <a:solidFill>
                  <a:schemeClr val="bg1"/>
                </a:solidFill>
              </a:rPr>
              <a:t> </a:t>
            </a:r>
            <a:r>
              <a:rPr lang="da-DK" smtClean="0">
                <a:solidFill>
                  <a:schemeClr val="bg1"/>
                </a:solidFill>
              </a:rPr>
              <a:t>  …</a:t>
            </a:r>
          </a:p>
          <a:p>
            <a:r>
              <a:rPr lang="da-DK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486508"/>
            <a:ext cx="5222632" cy="6137030"/>
          </a:xfrm>
        </p:spPr>
        <p:txBody>
          <a:bodyPr>
            <a:normAutofit/>
          </a:bodyPr>
          <a:lstStyle/>
          <a:p>
            <a:r>
              <a:rPr lang="da-DK" sz="2400" b="1"/>
              <a:t>CopyableWithDefaultValuesBase</a:t>
            </a:r>
          </a:p>
          <a:p>
            <a:r>
              <a:rPr lang="da-DK" sz="2400" smtClean="0"/>
              <a:t>Your domain classes could inherit from </a:t>
            </a:r>
            <a:r>
              <a:rPr lang="da-DK" sz="2400" b="1" smtClean="0"/>
              <a:t>CopyableWithDefaultValuesBase</a:t>
            </a:r>
            <a:endParaRPr lang="da-DK" sz="2400" b="1"/>
          </a:p>
          <a:p>
            <a:r>
              <a:rPr lang="da-DK" sz="2400" smtClean="0"/>
              <a:t>The domain class themselves should then implement </a:t>
            </a:r>
            <a:r>
              <a:rPr lang="da-DK" sz="2400" b="1" smtClean="0"/>
              <a:t>SetDefaultValues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523893" y="973934"/>
            <a:ext cx="4513384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CopyableWithDefaultValuesBase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7" name="Højrepil 6"/>
          <p:cNvSpPr/>
          <p:nvPr/>
        </p:nvSpPr>
        <p:spPr>
          <a:xfrm rot="16200000">
            <a:off x="8207131" y="2769364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2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3446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IDataWrapper&lt;TData&gt;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DataObject</a:t>
            </a:r>
            <a:r>
              <a:rPr lang="da-DK"/>
              <a:t> { get; }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IDataWrapper/DataWrapper</a:t>
            </a:r>
          </a:p>
          <a:p>
            <a:r>
              <a:rPr lang="da-DK" sz="2400" smtClean="0"/>
              <a:t>Some classes will ”wrap” around a data object, e.g. a domain model </a:t>
            </a:r>
            <a:r>
              <a:rPr lang="da-DK" sz="2400" smtClean="0"/>
              <a:t>object.</a:t>
            </a:r>
          </a:p>
          <a:p>
            <a:r>
              <a:rPr lang="da-DK" sz="2400" smtClean="0"/>
              <a:t>Such </a:t>
            </a:r>
            <a:r>
              <a:rPr lang="da-DK" sz="2400" smtClean="0"/>
              <a:t>classes should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 (or inherit from </a:t>
            </a:r>
            <a:r>
              <a:rPr lang="da-DK" sz="2400" b="1" smtClean="0"/>
              <a:t>DataWrapper</a:t>
            </a:r>
            <a:r>
              <a:rPr lang="da-DK" sz="2400" smtClean="0"/>
              <a:t>)</a:t>
            </a:r>
          </a:p>
          <a:p>
            <a:r>
              <a:rPr lang="da-DK" sz="2400"/>
              <a:t>The </a:t>
            </a:r>
            <a:r>
              <a:rPr lang="da-DK" sz="2400" b="1"/>
              <a:t>DataWrapper </a:t>
            </a:r>
            <a:r>
              <a:rPr lang="da-DK" sz="2400" smtClean="0"/>
              <a:t>class does </a:t>
            </a:r>
            <a:r>
              <a:rPr lang="da-DK" sz="2400"/>
              <a:t>not make any assumptions about the kind of data it wraps (domain data, view data, </a:t>
            </a:r>
            <a:r>
              <a:rPr lang="da-DK" sz="2400"/>
              <a:t>etc</a:t>
            </a:r>
            <a:r>
              <a:rPr lang="da-DK" sz="2400" smtClean="0"/>
              <a:t>.)</a:t>
            </a:r>
          </a:p>
          <a:p>
            <a:r>
              <a:rPr lang="da-DK" sz="2400" smtClean="0"/>
              <a:t>Will typically be used for wrapping view model data.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8112369" y="4212493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DataWrapper&lt;TData&gt;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263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02769" y="4212493"/>
            <a:ext cx="4384428" cy="1429731"/>
          </a:xfrm>
          <a:prstGeom prst="round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CarDataViewModel</a:t>
            </a:r>
            <a:endParaRPr lang="da-DK" sz="16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/>
              <a:t>IDataWrapper/DataWrapper</a:t>
            </a:r>
          </a:p>
          <a:p>
            <a:r>
              <a:rPr lang="da-DK" sz="2400"/>
              <a:t>Some classes will ”wrap” around a data object, e.g. a domain model object.</a:t>
            </a:r>
          </a:p>
          <a:p>
            <a:r>
              <a:rPr lang="da-DK" sz="2400"/>
              <a:t>Such classes should implement the </a:t>
            </a:r>
            <a:r>
              <a:rPr lang="da-DK" sz="2400" b="1"/>
              <a:t>IDataWrapper</a:t>
            </a:r>
            <a:r>
              <a:rPr lang="da-DK" sz="2400"/>
              <a:t> interface (or inherit from </a:t>
            </a:r>
            <a:r>
              <a:rPr lang="da-DK" sz="2400" b="1"/>
              <a:t>DataWrapper</a:t>
            </a:r>
            <a:r>
              <a:rPr lang="da-DK" sz="2400"/>
              <a:t>)</a:t>
            </a:r>
          </a:p>
          <a:p>
            <a:r>
              <a:rPr lang="da-DK" sz="2400"/>
              <a:t>The </a:t>
            </a:r>
            <a:r>
              <a:rPr lang="da-DK" sz="2400" b="1"/>
              <a:t>DataWrapper </a:t>
            </a:r>
            <a:r>
              <a:rPr lang="da-DK" sz="2400"/>
              <a:t>class does not make any assumptions about the kind of data it wraps (domain data, view data, etc.)</a:t>
            </a:r>
          </a:p>
          <a:p>
            <a:r>
              <a:rPr lang="da-DK" sz="2400"/>
              <a:t>Will typically be used for wrapping view model data.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502769" y="1481026"/>
            <a:ext cx="43844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DataWrapper&lt;Car&gt;</a:t>
            </a: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121529" y="3291043"/>
            <a:ext cx="114690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8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316890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IStorable</a:t>
            </a: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4673812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DomainClassBase</a:t>
            </a:r>
            <a:endParaRPr lang="da-DK" sz="2400" b="1" smtClean="0"/>
          </a:p>
          <a:p>
            <a:r>
              <a:rPr lang="da-DK" sz="2400" smtClean="0"/>
              <a:t>Contains a complete implemen-tation of the commonly used interfaces</a:t>
            </a:r>
          </a:p>
          <a:p>
            <a:pPr lvl="1"/>
            <a:r>
              <a:rPr lang="da-DK" sz="2000" b="1" smtClean="0"/>
              <a:t>IStorable</a:t>
            </a:r>
          </a:p>
          <a:p>
            <a:pPr lvl="1"/>
            <a:r>
              <a:rPr lang="da-DK" sz="2000" b="1" smtClean="0"/>
              <a:t>ICopyable</a:t>
            </a:r>
          </a:p>
          <a:p>
            <a:pPr lvl="1"/>
            <a:r>
              <a:rPr lang="da-DK" sz="2000" b="1" smtClean="0"/>
              <a:t>IDefaultValues</a:t>
            </a:r>
          </a:p>
          <a:p>
            <a:r>
              <a:rPr lang="da-DK" sz="2400" smtClean="0"/>
              <a:t>If you </a:t>
            </a:r>
            <a:r>
              <a:rPr lang="da-DK" sz="2400" u="sng" smtClean="0"/>
              <a:t>only</a:t>
            </a:r>
            <a:r>
              <a:rPr lang="da-DK" sz="2400" smtClean="0"/>
              <a:t> use domain classes (i.e. not any classes for view or persis-tence transformation) in your application, all domain classes should inherit from this class</a:t>
            </a:r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6301154" y="3690815"/>
            <a:ext cx="5486400" cy="18717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DomainClassBase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int </a:t>
            </a:r>
            <a:r>
              <a:rPr lang="da-DK">
                <a:solidFill>
                  <a:srgbClr val="FFFF00"/>
                </a:solidFill>
              </a:rPr>
              <a:t>Key</a:t>
            </a:r>
            <a:r>
              <a:rPr lang="da-DK"/>
              <a:t> { get; set; </a:t>
            </a:r>
            <a:r>
              <a:rPr lang="da-DK" smtClean="0"/>
              <a:t>}</a:t>
            </a:r>
          </a:p>
          <a:p>
            <a:r>
              <a:rPr lang="da-DK">
                <a:solidFill>
                  <a:schemeClr val="bg1"/>
                </a:solidFill>
              </a:rPr>
              <a:t>void </a:t>
            </a:r>
            <a:r>
              <a:rPr lang="da-DK">
                <a:solidFill>
                  <a:srgbClr val="FFFF00"/>
                </a:solidFill>
              </a:rPr>
              <a:t>SetDefaultValues</a:t>
            </a:r>
            <a:r>
              <a:rPr lang="da-DK" smtClean="0"/>
              <a:t>()</a:t>
            </a:r>
          </a:p>
          <a:p>
            <a:r>
              <a:rPr lang="da-DK"/>
              <a:t>ICopyable </a:t>
            </a:r>
            <a:r>
              <a:rPr lang="da-DK">
                <a:solidFill>
                  <a:srgbClr val="FFFF00"/>
                </a:solidFill>
              </a:rPr>
              <a:t>Copy</a:t>
            </a:r>
            <a:r>
              <a:rPr lang="da-DK" smtClean="0"/>
              <a:t>();</a:t>
            </a:r>
            <a:endParaRPr lang="da-DK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8623298" y="2886595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0177797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ICopyable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9" name="Afrundet rektangel 8"/>
          <p:cNvSpPr/>
          <p:nvPr/>
        </p:nvSpPr>
        <p:spPr>
          <a:xfrm>
            <a:off x="8247343" y="1869830"/>
            <a:ext cx="1609757" cy="908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IDefault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Values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</p:txBody>
      </p:sp>
      <p:sp>
        <p:nvSpPr>
          <p:cNvPr id="10" name="Højrepil 9"/>
          <p:cNvSpPr/>
          <p:nvPr/>
        </p:nvSpPr>
        <p:spPr>
          <a:xfrm rot="16200000">
            <a:off x="10526452" y="2886594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Højrepil 10"/>
          <p:cNvSpPr/>
          <p:nvPr/>
        </p:nvSpPr>
        <p:spPr>
          <a:xfrm rot="16200000">
            <a:off x="6665544" y="2885614"/>
            <a:ext cx="9124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44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79322" y="397124"/>
            <a:ext cx="3962401" cy="34480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IInMemoryCollection&lt;T</a:t>
            </a:r>
            <a:r>
              <a:rPr lang="da-DK" sz="2400">
                <a:solidFill>
                  <a:srgbClr val="FFFF00"/>
                </a:solidFill>
              </a:rPr>
              <a:t>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List&lt;T&gt; </a:t>
            </a:r>
            <a:r>
              <a:rPr lang="da-DK">
                <a:solidFill>
                  <a:srgbClr val="FFFF00"/>
                </a:solidFill>
              </a:rPr>
              <a:t>All</a:t>
            </a:r>
            <a:r>
              <a:rPr lang="da-DK"/>
              <a:t> { get; </a:t>
            </a:r>
            <a:r>
              <a:rPr lang="da-DK" smtClean="0"/>
              <a:t>}</a:t>
            </a:r>
          </a:p>
          <a:p>
            <a:r>
              <a:rPr lang="en-US" smtClean="0"/>
              <a:t>int </a:t>
            </a:r>
            <a:r>
              <a:rPr lang="en-US" smtClean="0">
                <a:solidFill>
                  <a:srgbClr val="FFFF00"/>
                </a:solidFill>
              </a:rPr>
              <a:t>Insert(T</a:t>
            </a:r>
            <a:r>
              <a:rPr lang="en-US" smtClean="0"/>
              <a:t> </a:t>
            </a:r>
            <a:r>
              <a:rPr lang="en-US" smtClean="0"/>
              <a:t>obj);</a:t>
            </a:r>
          </a:p>
          <a:p>
            <a:r>
              <a:rPr lang="da-DK" smtClean="0"/>
              <a:t>T </a:t>
            </a:r>
            <a:r>
              <a:rPr lang="da-DK">
                <a:solidFill>
                  <a:srgbClr val="FFFF00"/>
                </a:solidFill>
              </a:rPr>
              <a:t>Get(int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Remove(</a:t>
            </a:r>
            <a:r>
              <a:rPr lang="da-DK">
                <a:solidFill>
                  <a:schemeClr val="bg1"/>
                </a:solidFill>
              </a:rPr>
              <a:t>int</a:t>
            </a:r>
            <a:r>
              <a:rPr lang="da-DK"/>
              <a:t>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InsertAll</a:t>
            </a:r>
            <a:r>
              <a:rPr lang="en-US" smtClean="0"/>
              <a:t>(List&lt;T&gt; </a:t>
            </a:r>
            <a:r>
              <a:rPr lang="en-US" smtClean="0"/>
              <a:t>objects);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ReplaceAll</a:t>
            </a:r>
            <a:r>
              <a:rPr lang="en-US" smtClean="0"/>
              <a:t>(List&lt;T&gt; </a:t>
            </a:r>
            <a:r>
              <a:rPr lang="en-US" smtClean="0"/>
              <a:t>object);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RemoveAll</a:t>
            </a:r>
            <a:r>
              <a:rPr lang="da-DK"/>
              <a:t>();</a:t>
            </a:r>
            <a:endParaRPr lang="da-DK" smtClean="0"/>
          </a:p>
          <a:p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078416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InMemoryCollection</a:t>
            </a:r>
          </a:p>
          <a:p>
            <a:r>
              <a:rPr lang="da-DK" sz="2400" smtClean="0"/>
              <a:t>Domain objects of type </a:t>
            </a:r>
            <a:r>
              <a:rPr lang="da-DK" sz="2400" b="1" smtClean="0">
                <a:solidFill>
                  <a:srgbClr val="FF0000"/>
                </a:solidFill>
              </a:rPr>
              <a:t>T</a:t>
            </a:r>
            <a:r>
              <a:rPr lang="da-DK" sz="2400" smtClean="0"/>
              <a:t> is </a:t>
            </a:r>
            <a:r>
              <a:rPr lang="da-DK" sz="2400" smtClean="0"/>
              <a:t>stored in-memory in collections of this type</a:t>
            </a:r>
          </a:p>
          <a:p>
            <a:r>
              <a:rPr lang="da-DK" sz="2400" smtClean="0"/>
              <a:t>Collection will per default manage key </a:t>
            </a:r>
            <a:r>
              <a:rPr lang="da-DK" sz="2400" smtClean="0"/>
              <a:t>assign-ment </a:t>
            </a:r>
            <a:r>
              <a:rPr lang="da-DK" sz="2400" smtClean="0"/>
              <a:t>to domain objects</a:t>
            </a:r>
          </a:p>
          <a:p>
            <a:r>
              <a:rPr lang="da-DK" sz="2400" smtClean="0"/>
              <a:t>Does not know anything about other (</a:t>
            </a:r>
            <a:r>
              <a:rPr lang="da-DK" sz="2400" smtClean="0"/>
              <a:t>trans-formed</a:t>
            </a:r>
            <a:r>
              <a:rPr lang="da-DK" sz="2400" smtClean="0"/>
              <a:t>) data representations</a:t>
            </a:r>
          </a:p>
          <a:p>
            <a:r>
              <a:rPr lang="da-DK" sz="2400" smtClean="0"/>
              <a:t>Does not know anything about persistency</a:t>
            </a:r>
          </a:p>
          <a:p>
            <a:r>
              <a:rPr lang="da-DK" sz="2400" smtClean="0"/>
              <a:t>Will typically be used when creating a type-specific </a:t>
            </a:r>
            <a:r>
              <a:rPr lang="da-DK" sz="2400" b="1" smtClean="0"/>
              <a:t>catalog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make any classes inherit from </a:t>
            </a:r>
            <a:r>
              <a:rPr lang="da-DK" sz="2400" b="1" smtClean="0"/>
              <a:t>InMemoryCollection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479322" y="4597772"/>
            <a:ext cx="3962401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InMemoryCollection&lt;T&gt;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082762" y="3872016"/>
            <a:ext cx="7555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5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46123" y="397124"/>
            <a:ext cx="2913185" cy="25805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KeyManagement</a:t>
            </a:r>
          </a:p>
          <a:p>
            <a:pPr algn="ctr"/>
            <a:r>
              <a:rPr lang="da-DK" sz="2400" smtClean="0">
                <a:solidFill>
                  <a:srgbClr val="FFFF00"/>
                </a:solidFill>
              </a:rPr>
              <a:t>StrategyType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CollectionDecides</a:t>
            </a:r>
            <a:endParaRPr lang="da-DK"/>
          </a:p>
          <a:p>
            <a:r>
              <a:rPr lang="da-DK" smtClean="0"/>
              <a:t>CallerDecides</a:t>
            </a:r>
            <a:endParaRPr lang="da-DK"/>
          </a:p>
          <a:p>
            <a:r>
              <a:rPr lang="da-DK" smtClean="0"/>
              <a:t>DataSourceDecides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9" y="763816"/>
            <a:ext cx="6998678" cy="5413147"/>
          </a:xfrm>
        </p:spPr>
        <p:txBody>
          <a:bodyPr>
            <a:normAutofit/>
          </a:bodyPr>
          <a:lstStyle/>
          <a:p>
            <a:r>
              <a:rPr lang="da-DK" sz="2400" b="1" smtClean="0"/>
              <a:t>KeyManagementStrategyType</a:t>
            </a:r>
            <a:endParaRPr lang="da-DK" sz="2400" b="1" smtClean="0"/>
          </a:p>
          <a:p>
            <a:r>
              <a:rPr lang="da-DK" sz="2400" smtClean="0"/>
              <a:t>Defines three options for choosing the ”manager” of key assignment:</a:t>
            </a:r>
          </a:p>
          <a:p>
            <a:r>
              <a:rPr lang="da-DK" sz="2400" b="1" smtClean="0"/>
              <a:t>CollectionDecides</a:t>
            </a:r>
            <a:r>
              <a:rPr lang="da-DK" sz="2400" smtClean="0"/>
              <a:t>:</a:t>
            </a:r>
            <a:r>
              <a:rPr lang="da-DK" sz="2400" b="1" smtClean="0"/>
              <a:t> </a:t>
            </a:r>
            <a:r>
              <a:rPr lang="da-DK" sz="2400" smtClean="0"/>
              <a:t>The collection itself is responsible for assigning a key to an object when the object is inserted into the collection.</a:t>
            </a:r>
          </a:p>
          <a:p>
            <a:r>
              <a:rPr lang="da-DK" sz="2400" b="1" smtClean="0"/>
              <a:t>CallerDecides</a:t>
            </a:r>
            <a:r>
              <a:rPr lang="da-DK" sz="2400"/>
              <a:t>:</a:t>
            </a:r>
            <a:r>
              <a:rPr lang="da-DK" sz="2400" b="1"/>
              <a:t> </a:t>
            </a:r>
            <a:r>
              <a:rPr lang="da-DK" sz="2400"/>
              <a:t>The </a:t>
            </a:r>
            <a:r>
              <a:rPr lang="da-DK" sz="2400"/>
              <a:t>collection </a:t>
            </a:r>
            <a:r>
              <a:rPr lang="da-DK" sz="2400" smtClean="0"/>
              <a:t>will assume that the caller has set the key properly, before inserting the object into the collection.</a:t>
            </a:r>
          </a:p>
          <a:p>
            <a:r>
              <a:rPr lang="da-DK" sz="2400" b="1" smtClean="0"/>
              <a:t>DataSourceDecides</a:t>
            </a:r>
            <a:r>
              <a:rPr lang="da-DK" sz="2400" smtClean="0"/>
              <a:t>: A database may e.g. use auto-incrementation to assign a primary key to new data, in which case the collection will use those values as well. 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7827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Transformed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555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22123" y="964716"/>
            <a:ext cx="42554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IPersistentTransform&lt;T, </a:t>
            </a:r>
            <a:r>
              <a:rPr lang="da-DK" sz="2400" smtClean="0">
                <a:solidFill>
                  <a:srgbClr val="FFFF00"/>
                </a:solidFill>
              </a:rPr>
              <a:t>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CreateDOFromPDO</a:t>
            </a:r>
            <a:r>
              <a:rPr lang="da-DK" smtClean="0"/>
              <a:t>(TPD </a:t>
            </a:r>
            <a:r>
              <a:rPr lang="da-DK" smtClean="0"/>
              <a:t>pdObj);</a:t>
            </a:r>
            <a:endParaRPr lang="da-DK"/>
          </a:p>
          <a:p>
            <a:r>
              <a:rPr lang="da-DK" smtClean="0"/>
              <a:t>TPD </a:t>
            </a:r>
            <a:r>
              <a:rPr lang="da-DK" smtClean="0">
                <a:solidFill>
                  <a:srgbClr val="FFFF00"/>
                </a:solidFill>
              </a:rPr>
              <a:t>CreatePDO</a:t>
            </a:r>
            <a:r>
              <a:rPr lang="da-DK" smtClean="0"/>
              <a:t>(T </a:t>
            </a:r>
            <a:r>
              <a:rPr lang="da-DK" smtClean="0"/>
              <a:t>obj);</a:t>
            </a:r>
            <a:endParaRPr lang="da-DK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14293" cy="6137030"/>
          </a:xfrm>
        </p:spPr>
        <p:txBody>
          <a:bodyPr>
            <a:normAutofit/>
          </a:bodyPr>
          <a:lstStyle/>
          <a:p>
            <a:r>
              <a:rPr lang="da-DK" sz="2400" b="1"/>
              <a:t>IPersistentDataTransform</a:t>
            </a:r>
          </a:p>
          <a:p>
            <a:r>
              <a:rPr lang="da-DK" sz="2400" b="1" smtClean="0"/>
              <a:t>IViewDataTransform</a:t>
            </a:r>
          </a:p>
          <a:p>
            <a:r>
              <a:rPr lang="da-DK" sz="2400" smtClean="0"/>
              <a:t>Contain methods for conversion between domain data types and </a:t>
            </a:r>
            <a:r>
              <a:rPr lang="da-DK" sz="2400" smtClean="0">
                <a:solidFill>
                  <a:srgbClr val="FF0000"/>
                </a:solidFill>
              </a:rPr>
              <a:t>TPersistentData </a:t>
            </a:r>
            <a:r>
              <a:rPr lang="da-DK" sz="2400" smtClean="0"/>
              <a:t>(</a:t>
            </a:r>
            <a:r>
              <a:rPr lang="da-DK" sz="2400" smtClean="0">
                <a:solidFill>
                  <a:srgbClr val="FF0000"/>
                </a:solidFill>
              </a:rPr>
              <a:t>TPD</a:t>
            </a:r>
            <a:r>
              <a:rPr lang="da-DK" sz="2400" smtClean="0"/>
              <a:t>) / </a:t>
            </a:r>
            <a:r>
              <a:rPr lang="da-DK" sz="2400" smtClean="0">
                <a:solidFill>
                  <a:srgbClr val="FF0000"/>
                </a:solidFill>
              </a:rPr>
              <a:t>TViewData</a:t>
            </a:r>
            <a:r>
              <a:rPr lang="da-DK" sz="2400"/>
              <a:t> (</a:t>
            </a:r>
            <a:r>
              <a:rPr lang="da-DK" sz="2400" smtClean="0">
                <a:solidFill>
                  <a:srgbClr val="FF0000"/>
                </a:solidFill>
              </a:rPr>
              <a:t>TVD</a:t>
            </a:r>
            <a:r>
              <a:rPr lang="da-DK" sz="2400"/>
              <a:t>) types</a:t>
            </a:r>
            <a:endParaRPr lang="da-DK" sz="2400" smtClean="0"/>
          </a:p>
          <a:p>
            <a:r>
              <a:rPr lang="da-DK" sz="2400" smtClean="0"/>
              <a:t>Usually implemented </a:t>
            </a:r>
            <a:r>
              <a:rPr lang="da-DK" sz="2400" smtClean="0"/>
              <a:t>by a Catalog </a:t>
            </a:r>
            <a:r>
              <a:rPr lang="da-DK" sz="2400" smtClean="0"/>
              <a:t>class</a:t>
            </a:r>
          </a:p>
          <a:p>
            <a:r>
              <a:rPr lang="da-DK" sz="2400" b="1" smtClean="0"/>
              <a:t>DO</a:t>
            </a:r>
            <a:r>
              <a:rPr lang="da-DK" sz="2400" smtClean="0"/>
              <a:t>: DomainObject</a:t>
            </a:r>
          </a:p>
          <a:p>
            <a:r>
              <a:rPr lang="da-DK" sz="2400" b="1"/>
              <a:t>PDO</a:t>
            </a:r>
            <a:r>
              <a:rPr lang="da-DK" sz="2400"/>
              <a:t>: </a:t>
            </a:r>
            <a:r>
              <a:rPr lang="da-DK" sz="2400" smtClean="0"/>
              <a:t>PersistentDataObject</a:t>
            </a:r>
          </a:p>
          <a:p>
            <a:r>
              <a:rPr lang="da-DK" sz="2400" b="1" smtClean="0"/>
              <a:t>VDO</a:t>
            </a:r>
            <a:r>
              <a:rPr lang="da-DK" sz="2400"/>
              <a:t>: </a:t>
            </a:r>
            <a:r>
              <a:rPr lang="da-DK" sz="2400" smtClean="0"/>
              <a:t>ViewDataObject</a:t>
            </a:r>
            <a:endParaRPr lang="da-DK" sz="2400" smtClean="0"/>
          </a:p>
          <a:p>
            <a:r>
              <a:rPr lang="da-DK" sz="2400" smtClean="0"/>
              <a:t>You do </a:t>
            </a:r>
            <a:r>
              <a:rPr lang="da-DK" sz="2400" u="sng" smtClean="0"/>
              <a:t>not</a:t>
            </a:r>
            <a:r>
              <a:rPr lang="da-DK" sz="2400" smtClean="0"/>
              <a:t> need to worry about these interfaces, if you do not perform any kind of data trans-formation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022122" y="3221408"/>
            <a:ext cx="4255477" cy="15791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IViewDataTransform&lt;T, </a:t>
            </a:r>
            <a:r>
              <a:rPr lang="da-DK" sz="2400" smtClean="0">
                <a:solidFill>
                  <a:srgbClr val="FFFF00"/>
                </a:solidFill>
              </a:rPr>
              <a:t>TVD&gt;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 </a:t>
            </a:r>
            <a:r>
              <a:rPr lang="da-DK" smtClean="0">
                <a:solidFill>
                  <a:srgbClr val="FFFF00"/>
                </a:solidFill>
              </a:rPr>
              <a:t>CreateDOFromVDO</a:t>
            </a:r>
            <a:r>
              <a:rPr lang="da-DK" smtClean="0"/>
              <a:t>(TVD </a:t>
            </a:r>
            <a:r>
              <a:rPr lang="da-DK" smtClean="0"/>
              <a:t>vdObj);</a:t>
            </a:r>
            <a:endParaRPr lang="da-DK"/>
          </a:p>
          <a:p>
            <a:r>
              <a:rPr lang="da-DK" smtClean="0"/>
              <a:t>TVD </a:t>
            </a:r>
            <a:r>
              <a:rPr lang="da-DK" smtClean="0">
                <a:solidFill>
                  <a:srgbClr val="FFFF00"/>
                </a:solidFill>
              </a:rPr>
              <a:t>CreateVDO</a:t>
            </a:r>
            <a:r>
              <a:rPr lang="da-DK" smtClean="0"/>
              <a:t>(T </a:t>
            </a:r>
            <a:r>
              <a:rPr lang="da-DK" smtClean="0"/>
              <a:t>obj);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7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Persistent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04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What is it </a:t>
            </a:r>
            <a:r>
              <a:rPr lang="da-DK" sz="9600" b="1" u="sng" smtClean="0"/>
              <a:t>not</a:t>
            </a:r>
            <a:r>
              <a:rPr lang="da-DK" sz="9600" b="1" smtClean="0"/>
              <a:t> 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34446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23504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IDataSourceCRUD&lt;TPD&gt;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 smtClean="0"/>
              <a:t>(TPD </a:t>
            </a:r>
            <a:r>
              <a:rPr lang="da-DK" sz="2000"/>
              <a:t>obj</a:t>
            </a:r>
            <a:r>
              <a:rPr lang="da-DK" sz="2000" smtClean="0"/>
              <a:t>);</a:t>
            </a:r>
          </a:p>
          <a:p>
            <a:r>
              <a:rPr lang="da-DK" sz="2000" smtClean="0"/>
              <a:t>Task&lt;TPD</a:t>
            </a:r>
            <a:r>
              <a:rPr lang="da-DK" sz="2000" smtClean="0"/>
              <a:t>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TPD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73264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IDataSourceCRUD</a:t>
            </a:r>
          </a:p>
          <a:p>
            <a:r>
              <a:rPr lang="da-DK" sz="2400" smtClean="0"/>
              <a:t>Interface for a persistent data source with CRUD (Create, Read, Update, Delete) func-tionality</a:t>
            </a:r>
          </a:p>
          <a:p>
            <a:r>
              <a:rPr lang="da-DK" sz="2400" smtClean="0"/>
              <a:t>All methods can be invoked asynchronously</a:t>
            </a:r>
          </a:p>
          <a:p>
            <a:r>
              <a:rPr lang="da-DK" sz="2400" b="1" smtClean="0"/>
              <a:t>TPD </a:t>
            </a:r>
            <a:r>
              <a:rPr lang="da-DK" sz="2400" smtClean="0"/>
              <a:t>(short for </a:t>
            </a:r>
            <a:r>
              <a:rPr lang="da-DK" sz="2400" b="1" smtClean="0"/>
              <a:t>TPersistentData</a:t>
            </a:r>
            <a:r>
              <a:rPr lang="da-DK" sz="2400" smtClean="0"/>
              <a:t>): </a:t>
            </a:r>
            <a:r>
              <a:rPr lang="da-DK" sz="2400" smtClean="0"/>
              <a:t>A class type for persistent data. This may in practice just be a domain </a:t>
            </a:r>
            <a:r>
              <a:rPr lang="da-DK" sz="2400" smtClean="0"/>
              <a:t>class, i.e. </a:t>
            </a:r>
            <a:r>
              <a:rPr lang="da-DK" sz="2400" b="1" smtClean="0"/>
              <a:t>TPD</a:t>
            </a:r>
            <a:r>
              <a:rPr lang="da-DK" sz="2400" smtClean="0"/>
              <a:t> = </a:t>
            </a:r>
            <a:r>
              <a:rPr lang="da-DK" sz="2400" b="1" smtClean="0"/>
              <a:t>T</a:t>
            </a:r>
            <a:r>
              <a:rPr lang="da-DK" sz="2400" smtClean="0"/>
              <a:t>.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3600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09847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IDataSourceLoad/Save</a:t>
            </a:r>
          </a:p>
          <a:p>
            <a:r>
              <a:rPr lang="da-DK" sz="2400" smtClean="0"/>
              <a:t>Interface for a persistent data source with Load/Save functionality</a:t>
            </a:r>
          </a:p>
          <a:p>
            <a:r>
              <a:rPr lang="da-DK" sz="2400" smtClean="0"/>
              <a:t>Split into two interfaces, since some data sources may only support e.g. Load.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291754" y="720970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291753" y="3223847"/>
            <a:ext cx="4595443" cy="1705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IDataSourceSave&lt;TPD&gt;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291754" y="720970"/>
            <a:ext cx="4595443" cy="3094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/>
              <a:t>Task </a:t>
            </a:r>
            <a:r>
              <a:rPr lang="da-DK" sz="2000" smtClean="0">
                <a:solidFill>
                  <a:srgbClr val="FFFF00"/>
                </a:solidFill>
              </a:rPr>
              <a:t>Save</a:t>
            </a:r>
            <a:r>
              <a:rPr lang="da-DK" sz="2000" smtClean="0"/>
              <a:t>(List&lt;TPD&gt; </a:t>
            </a:r>
            <a:r>
              <a:rPr lang="da-DK" sz="2000"/>
              <a:t>objects</a:t>
            </a:r>
            <a:r>
              <a:rPr lang="da-DK" sz="2000" smtClean="0"/>
              <a:t>);</a:t>
            </a:r>
          </a:p>
          <a:p>
            <a:r>
              <a:rPr lang="da-DK" sz="2000"/>
              <a:t>Task&lt;List&lt;TPD&gt;&gt; </a:t>
            </a:r>
            <a:r>
              <a:rPr lang="da-DK" sz="2000">
                <a:solidFill>
                  <a:srgbClr val="FFFF00"/>
                </a:solidFill>
              </a:rPr>
              <a:t>Load</a:t>
            </a:r>
            <a:r>
              <a:rPr lang="da-DK" sz="2000" smtClean="0"/>
              <a:t>();</a:t>
            </a:r>
          </a:p>
          <a:p>
            <a:r>
              <a:rPr lang="da-DK" sz="2000" smtClean="0"/>
              <a:t>Task&lt;int&gt; </a:t>
            </a:r>
            <a:r>
              <a:rPr lang="da-DK" sz="2000" smtClean="0">
                <a:solidFill>
                  <a:srgbClr val="FFFF00"/>
                </a:solidFill>
              </a:rPr>
              <a:t>Create</a:t>
            </a:r>
            <a:r>
              <a:rPr lang="da-DK" sz="2000"/>
              <a:t>(TPD obj</a:t>
            </a:r>
            <a:r>
              <a:rPr lang="da-DK" sz="2000" smtClean="0"/>
              <a:t>);</a:t>
            </a:r>
          </a:p>
          <a:p>
            <a:r>
              <a:rPr lang="da-DK" sz="2000"/>
              <a:t>Task&lt;TPD&gt; </a:t>
            </a:r>
            <a:r>
              <a:rPr lang="da-DK" sz="2000">
                <a:solidFill>
                  <a:srgbClr val="FFFF00"/>
                </a:solidFill>
              </a:rPr>
              <a:t>Read</a:t>
            </a:r>
            <a:r>
              <a:rPr lang="da-DK" sz="2000"/>
              <a:t>(int key</a:t>
            </a:r>
            <a:r>
              <a:rPr lang="da-DK" sz="2000" smtClean="0"/>
              <a:t>);</a:t>
            </a:r>
          </a:p>
          <a:p>
            <a:r>
              <a:rPr lang="en-US" sz="2000"/>
              <a:t>Task </a:t>
            </a:r>
            <a:r>
              <a:rPr lang="en-US" sz="2000">
                <a:solidFill>
                  <a:srgbClr val="FFFF00"/>
                </a:solidFill>
              </a:rPr>
              <a:t>Update</a:t>
            </a:r>
            <a:r>
              <a:rPr lang="en-US" sz="2000"/>
              <a:t>(int key, </a:t>
            </a:r>
            <a:r>
              <a:rPr lang="en-US" sz="2000" smtClean="0"/>
              <a:t>T</a:t>
            </a:r>
            <a:r>
              <a:rPr lang="da-DK" sz="2000"/>
              <a:t>PD</a:t>
            </a:r>
            <a:r>
              <a:rPr lang="en-US" sz="2000" smtClean="0"/>
              <a:t> </a:t>
            </a:r>
            <a:r>
              <a:rPr lang="en-US" sz="2000"/>
              <a:t>obj</a:t>
            </a:r>
            <a:r>
              <a:rPr lang="en-US" sz="2000" smtClean="0"/>
              <a:t>);</a:t>
            </a:r>
          </a:p>
          <a:p>
            <a:r>
              <a:rPr lang="da-DK" sz="2000"/>
              <a:t>Task </a:t>
            </a:r>
            <a:r>
              <a:rPr lang="da-DK" sz="2000">
                <a:solidFill>
                  <a:srgbClr val="FFFF00"/>
                </a:solidFill>
              </a:rPr>
              <a:t>Delete</a:t>
            </a:r>
            <a:r>
              <a:rPr lang="da-DK" sz="2000"/>
              <a:t>(int key);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814648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IPersistentSource</a:t>
            </a:r>
          </a:p>
          <a:p>
            <a:r>
              <a:rPr lang="da-DK" sz="2400" smtClean="0"/>
              <a:t>Is just a convenient aggregation of the three previous </a:t>
            </a:r>
            <a:r>
              <a:rPr lang="da-DK" sz="2400" smtClean="0"/>
              <a:t>interfaces</a:t>
            </a:r>
          </a:p>
          <a:p>
            <a:r>
              <a:rPr lang="da-DK" sz="2400" b="1"/>
              <a:t>IPersistentSource </a:t>
            </a:r>
            <a:r>
              <a:rPr lang="da-DK" sz="2400" smtClean="0"/>
              <a:t>thus inherits from </a:t>
            </a:r>
          </a:p>
          <a:p>
            <a:pPr lvl="1"/>
            <a:r>
              <a:rPr lang="da-DK" sz="1800" b="1" smtClean="0"/>
              <a:t>IDataSourceCRUD</a:t>
            </a:r>
          </a:p>
          <a:p>
            <a:pPr lvl="1"/>
            <a:r>
              <a:rPr lang="da-DK" sz="1800" b="1" smtClean="0"/>
              <a:t>IDataSourceLoad</a:t>
            </a:r>
            <a:endParaRPr lang="da-DK" sz="1800" b="1"/>
          </a:p>
          <a:p>
            <a:pPr lvl="1"/>
            <a:r>
              <a:rPr lang="da-DK" sz="1800" b="1" smtClean="0"/>
              <a:t>IDataSourceSave</a:t>
            </a:r>
            <a:endParaRPr lang="da-DK" sz="1800" b="1"/>
          </a:p>
          <a:p>
            <a:endParaRPr lang="da-DK" sz="2200" smtClean="0"/>
          </a:p>
          <a:p>
            <a:endParaRPr lang="da-DK" sz="2200" smtClean="0"/>
          </a:p>
        </p:txBody>
      </p:sp>
    </p:spTree>
    <p:extLst>
      <p:ext uri="{BB962C8B-B14F-4D97-AF65-F5344CB8AC3E}">
        <p14:creationId xmlns:p14="http://schemas.microsoft.com/office/powerpoint/2010/main" val="886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PersistentOperations</a:t>
            </a:r>
          </a:p>
          <a:p>
            <a:r>
              <a:rPr lang="da-DK" sz="2400" smtClean="0"/>
              <a:t>Enumeration of all well-defined operations relating to persistency</a:t>
            </a:r>
            <a:endParaRPr lang="da-DK" sz="2400" u="sng" smtClean="0"/>
          </a:p>
        </p:txBody>
      </p:sp>
      <p:sp>
        <p:nvSpPr>
          <p:cNvPr id="6" name="Afrundet rektangel 5"/>
          <p:cNvSpPr/>
          <p:nvPr/>
        </p:nvSpPr>
        <p:spPr>
          <a:xfrm>
            <a:off x="7766538" y="1070709"/>
            <a:ext cx="3956536" cy="30440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mtClean="0"/>
              <a:t>public enum PersistencyOperations</a:t>
            </a:r>
            <a:endParaRPr lang="da-DK"/>
          </a:p>
          <a:p>
            <a:r>
              <a:rPr lang="da-DK" smtClean="0"/>
              <a:t>{</a:t>
            </a:r>
            <a:endParaRPr lang="da-DK"/>
          </a:p>
          <a:p>
            <a:r>
              <a:rPr lang="da-DK"/>
              <a:t>        Load,</a:t>
            </a:r>
          </a:p>
          <a:p>
            <a:r>
              <a:rPr lang="da-DK"/>
              <a:t>        Save,</a:t>
            </a:r>
          </a:p>
          <a:p>
            <a:r>
              <a:rPr lang="da-DK"/>
              <a:t>        Create,</a:t>
            </a:r>
          </a:p>
          <a:p>
            <a:r>
              <a:rPr lang="da-DK"/>
              <a:t>        Read,</a:t>
            </a:r>
          </a:p>
          <a:p>
            <a:r>
              <a:rPr lang="da-DK"/>
              <a:t>        Update,</a:t>
            </a:r>
          </a:p>
          <a:p>
            <a:r>
              <a:rPr lang="da-DK"/>
              <a:t>        Delete</a:t>
            </a:r>
          </a:p>
          <a:p>
            <a:r>
              <a:rPr lang="da-DK" smtClean="0"/>
              <a:t>}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45570" y="3253155"/>
            <a:ext cx="4736120" cy="21980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Configured</a:t>
            </a:r>
            <a:r>
              <a:rPr lang="da-DK" sz="2400" smtClean="0">
                <a:solidFill>
                  <a:schemeClr val="bg1"/>
                </a:solidFill>
              </a:rPr>
              <a:t>PersistentSource&lt;TPD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IDataSourceCRUD&lt;TPD&gt; _dsCRUD;</a:t>
            </a:r>
          </a:p>
          <a:p>
            <a:r>
              <a:rPr lang="da-DK" sz="2000" smtClean="0"/>
              <a:t>IDataSourceLoad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dsLoad;</a:t>
            </a:r>
          </a:p>
          <a:p>
            <a:r>
              <a:rPr lang="da-DK" sz="2000" smtClean="0"/>
              <a:t>IDataSourceSave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dsSave;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9"/>
            <a:ext cx="5586048" cy="5228492"/>
          </a:xfrm>
        </p:spPr>
        <p:txBody>
          <a:bodyPr>
            <a:normAutofit/>
          </a:bodyPr>
          <a:lstStyle/>
          <a:p>
            <a:r>
              <a:rPr lang="da-DK" sz="2400" b="1" smtClean="0"/>
              <a:t>Configured</a:t>
            </a:r>
            <a:r>
              <a:rPr lang="da-DK" sz="2400" b="1" smtClean="0"/>
              <a:t>PersistentSource</a:t>
            </a:r>
            <a:endParaRPr lang="da-DK" sz="2400" b="1" smtClean="0"/>
          </a:p>
          <a:p>
            <a:r>
              <a:rPr lang="da-DK" sz="2400" smtClean="0"/>
              <a:t>In order to manage various combinations of supported/unsupported data opera-tions, this class holds together three concrete implementations of the three interfaces</a:t>
            </a:r>
          </a:p>
          <a:p>
            <a:r>
              <a:rPr lang="da-DK" sz="2400" smtClean="0"/>
              <a:t>Each reference can then be configured with either a:</a:t>
            </a:r>
          </a:p>
          <a:p>
            <a:pPr lvl="1"/>
            <a:r>
              <a:rPr lang="da-DK" sz="2000" smtClean="0"/>
              <a:t>Working implementation of the interface</a:t>
            </a:r>
          </a:p>
          <a:p>
            <a:pPr lvl="1"/>
            <a:r>
              <a:rPr lang="da-DK" sz="2000" smtClean="0"/>
              <a:t>A ”not supported” implementation, which will throw an exception when called</a:t>
            </a:r>
            <a:endParaRPr lang="da-DK" sz="18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7045570" y="902679"/>
            <a:ext cx="4736120" cy="844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660422" y="2151951"/>
            <a:ext cx="1506416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72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045570" y="225671"/>
            <a:ext cx="4736120" cy="21980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Configured</a:t>
            </a:r>
            <a:r>
              <a:rPr lang="da-DK" sz="2400" smtClean="0">
                <a:solidFill>
                  <a:schemeClr val="bg1"/>
                </a:solidFill>
              </a:rPr>
              <a:t>PersistentSource&lt;TPD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z="2000" smtClean="0"/>
              <a:t>IDataSourceCRUD&lt;TPD&gt; _dsCRUD;</a:t>
            </a:r>
          </a:p>
          <a:p>
            <a:r>
              <a:rPr lang="da-DK" sz="2000" smtClean="0"/>
              <a:t>IDataSourceLoad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dsLoad;</a:t>
            </a:r>
          </a:p>
          <a:p>
            <a:r>
              <a:rPr lang="da-DK" sz="2000" smtClean="0"/>
              <a:t>IDataSourceSave</a:t>
            </a:r>
            <a:r>
              <a:rPr lang="da-DK" sz="2000"/>
              <a:t>&lt;TPD&gt;</a:t>
            </a:r>
            <a:r>
              <a:rPr lang="da-DK" sz="2000" smtClean="0"/>
              <a:t> </a:t>
            </a:r>
            <a:r>
              <a:rPr lang="da-DK" sz="2000"/>
              <a:t>_</a:t>
            </a:r>
            <a:r>
              <a:rPr lang="da-DK" sz="2000" smtClean="0"/>
              <a:t>dsSave;</a:t>
            </a:r>
            <a:endParaRPr lang="da-DK" sz="2000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2801815"/>
            <a:ext cx="10826264" cy="325901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Read(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_dataSourceCRUD.Read(key);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600" b="1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DataSourceSaveNotSupported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IDataSourceSave&lt;TPersistentData&gt;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Save(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TPersistentData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&gt; objects)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FF"/>
                </a:solidFill>
                <a:latin typeface="Consolas" panose="020B0609020204030204" pitchFamily="49" charset="0"/>
              </a:rPr>
              <a:t>      throw</a:t>
            </a: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rgbClr val="2B91AF"/>
                </a:solidFill>
                <a:latin typeface="Consolas" panose="020B0609020204030204" pitchFamily="49" charset="0"/>
              </a:rPr>
              <a:t>DataSourceOperationNotSupportedException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600" b="1">
                <a:solidFill>
                  <a:srgbClr val="A31515"/>
                </a:solidFill>
                <a:latin typeface="Consolas" panose="020B0609020204030204" pitchFamily="49" charset="0"/>
              </a:rPr>
              <a:t>"Save"</a:t>
            </a:r>
            <a:r>
              <a:rPr lang="da-DK" sz="16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da-DK" sz="16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600" b="1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600" b="1" smtClean="0"/>
          </a:p>
        </p:txBody>
      </p:sp>
      <p:sp>
        <p:nvSpPr>
          <p:cNvPr id="4" name="Afrundet rektangel 3"/>
          <p:cNvSpPr/>
          <p:nvPr/>
        </p:nvSpPr>
        <p:spPr>
          <a:xfrm>
            <a:off x="803034" y="902678"/>
            <a:ext cx="4736120" cy="8440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IPersistentSource&lt;TPD&gt;</a:t>
            </a:r>
          </a:p>
          <a:p>
            <a:r>
              <a:rPr lang="da-DK"/>
              <a:t>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0800000">
            <a:off x="5539154" y="976713"/>
            <a:ext cx="1506416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9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987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173414" y="11751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8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215176" y="1757045"/>
            <a:ext cx="8692661" cy="28942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chemeClr val="bg1"/>
                </a:solidFill>
              </a:rPr>
              <a:t>Catalog&lt;T, </a:t>
            </a:r>
            <a:r>
              <a:rPr lang="da-DK" sz="2000" smtClean="0">
                <a:solidFill>
                  <a:schemeClr val="bg1"/>
                </a:solidFill>
              </a:rPr>
              <a:t>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5289437" y="1048025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2729310" y="198234"/>
            <a:ext cx="5664412" cy="836763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Domain view </a:t>
            </a:r>
            <a:r>
              <a:rPr lang="da-DK" sz="2000">
                <a:solidFill>
                  <a:schemeClr val="bg1"/>
                </a:solidFill>
              </a:rPr>
              <a:t>m</a:t>
            </a:r>
            <a:r>
              <a:rPr lang="da-DK" sz="2000" smtClean="0">
                <a:solidFill>
                  <a:schemeClr val="bg1"/>
                </a:solidFill>
              </a:rPr>
              <a:t>odel classes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(TViewData)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3826490" y="2954928"/>
            <a:ext cx="3470031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InMemoryCollection&lt;T&gt;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3" name="Tekstfelt 2"/>
          <p:cNvSpPr txBox="1"/>
          <p:nvPr/>
        </p:nvSpPr>
        <p:spPr>
          <a:xfrm>
            <a:off x="5965036" y="1211355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TViewData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0" name="Afrundet rektangel 9"/>
          <p:cNvSpPr/>
          <p:nvPr/>
        </p:nvSpPr>
        <p:spPr>
          <a:xfrm>
            <a:off x="2729309" y="5345571"/>
            <a:ext cx="5664414" cy="984889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Persistent Data classes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(TPersistentData)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6009054" y="4813787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/>
              <a:t>&lt;</a:t>
            </a:r>
            <a:r>
              <a:rPr lang="da-DK" b="1" smtClean="0">
                <a:solidFill>
                  <a:srgbClr val="FF0000"/>
                </a:solidFill>
              </a:rPr>
              <a:t>TPersistentData</a:t>
            </a:r>
            <a:r>
              <a:rPr lang="da-DK" b="1" smtClean="0"/>
              <a:t>&gt;</a:t>
            </a:r>
            <a:endParaRPr lang="da-DK" b="1"/>
          </a:p>
        </p:txBody>
      </p:sp>
      <p:sp>
        <p:nvSpPr>
          <p:cNvPr id="14" name="Afrundet rektangel 13"/>
          <p:cNvSpPr/>
          <p:nvPr/>
        </p:nvSpPr>
        <p:spPr>
          <a:xfrm>
            <a:off x="4646462" y="1882605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7" name="Afrundet rektangel 16"/>
          <p:cNvSpPr/>
          <p:nvPr/>
        </p:nvSpPr>
        <p:spPr>
          <a:xfrm>
            <a:off x="4646460" y="4094876"/>
            <a:ext cx="1830092" cy="42013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1600" smtClean="0">
                <a:solidFill>
                  <a:schemeClr val="bg1"/>
                </a:solidFill>
              </a:rPr>
              <a:t>Create…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>
            <a:off x="5289437" y="4650457"/>
            <a:ext cx="544144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Højrepil 18"/>
          <p:cNvSpPr/>
          <p:nvPr/>
        </p:nvSpPr>
        <p:spPr>
          <a:xfrm rot="5400000">
            <a:off x="5328545" y="2292746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6009054" y="245607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1" name="Højrepil 20"/>
          <p:cNvSpPr/>
          <p:nvPr/>
        </p:nvSpPr>
        <p:spPr>
          <a:xfrm rot="5400000">
            <a:off x="5328545" y="3441804"/>
            <a:ext cx="46592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Tekstfelt 21"/>
          <p:cNvSpPr txBox="1"/>
          <p:nvPr/>
        </p:nvSpPr>
        <p:spPr>
          <a:xfrm>
            <a:off x="6009054" y="360513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smtClean="0">
                <a:solidFill>
                  <a:schemeClr val="bg1"/>
                </a:solidFill>
              </a:rPr>
              <a:t>&lt;</a:t>
            </a:r>
            <a:r>
              <a:rPr lang="da-DK" b="1" smtClean="0">
                <a:solidFill>
                  <a:srgbClr val="FF0000"/>
                </a:solidFill>
              </a:rPr>
              <a:t>T</a:t>
            </a:r>
            <a:r>
              <a:rPr lang="da-DK" b="1" smtClean="0">
                <a:solidFill>
                  <a:schemeClr val="bg1"/>
                </a:solidFill>
              </a:rPr>
              <a:t>&gt;</a:t>
            </a:r>
            <a:endParaRPr lang="da-DK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ICatalog&lt;TData&gt;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All </a:t>
            </a:r>
            <a:r>
              <a:rPr lang="da-DK"/>
              <a:t>{ get; </a:t>
            </a:r>
            <a:r>
              <a:rPr lang="da-DK" smtClean="0"/>
              <a:t>}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Create</a:t>
            </a:r>
            <a:r>
              <a:rPr lang="en-US" smtClean="0"/>
              <a:t>(TData </a:t>
            </a:r>
            <a:r>
              <a:rPr lang="en-US" smtClean="0"/>
              <a:t>obj);</a:t>
            </a:r>
          </a:p>
          <a:p>
            <a:r>
              <a:rPr lang="da-DK" smtClean="0"/>
              <a:t>TData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</a:t>
            </a:r>
            <a:r>
              <a:rPr lang="da-DK" smtClean="0"/>
              <a:t>);</a:t>
            </a:r>
          </a:p>
          <a:p>
            <a:r>
              <a:rPr lang="en-US"/>
              <a:t>void </a:t>
            </a:r>
            <a:r>
              <a:rPr lang="en-US" smtClean="0">
                <a:solidFill>
                  <a:srgbClr val="FFFF00"/>
                </a:solidFill>
              </a:rPr>
              <a:t>Update</a:t>
            </a:r>
            <a:r>
              <a:rPr lang="en-US" smtClean="0"/>
              <a:t>(TData </a:t>
            </a:r>
            <a:r>
              <a:rPr lang="en-US"/>
              <a:t>obj, int </a:t>
            </a:r>
            <a:r>
              <a:rPr lang="en-US" smtClean="0"/>
              <a:t>key);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26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</a:t>
            </a:r>
            <a:endParaRPr lang="da-DK" sz="2400" b="1" smtClean="0"/>
          </a:p>
          <a:p>
            <a:r>
              <a:rPr lang="da-DK" sz="2400" smtClean="0"/>
              <a:t>A </a:t>
            </a:r>
            <a:r>
              <a:rPr lang="da-DK" sz="2400" u="sng" smtClean="0"/>
              <a:t>catalog</a:t>
            </a:r>
            <a:r>
              <a:rPr lang="da-DK" sz="2400" smtClean="0"/>
              <a:t> is a pivotal class in an application based on the </a:t>
            </a:r>
            <a:r>
              <a:rPr lang="da-DK" sz="2400" b="1" smtClean="0"/>
              <a:t>MVVM</a:t>
            </a:r>
            <a:r>
              <a:rPr lang="da-DK" sz="2400" smtClean="0"/>
              <a:t> </a:t>
            </a:r>
            <a:r>
              <a:rPr lang="da-DK" sz="2400" smtClean="0"/>
              <a:t>architecture</a:t>
            </a:r>
          </a:p>
          <a:p>
            <a:r>
              <a:rPr lang="da-DK" sz="2400" smtClean="0"/>
              <a:t>The catalog manages a set of domain data objects of one specific type</a:t>
            </a:r>
          </a:p>
          <a:p>
            <a:r>
              <a:rPr lang="da-DK" sz="2400" smtClean="0"/>
              <a:t>Depending on whether or not data needs to be transformed (e.g. from view data), the type parameter </a:t>
            </a:r>
            <a:r>
              <a:rPr lang="da-DK" sz="2400" b="1" smtClean="0"/>
              <a:t>TData</a:t>
            </a:r>
            <a:r>
              <a:rPr lang="da-DK" sz="2400" smtClean="0"/>
              <a:t> could simply equal the domain data type </a:t>
            </a:r>
            <a:r>
              <a:rPr lang="da-DK" sz="2400" b="1" smtClean="0"/>
              <a:t>T</a:t>
            </a:r>
            <a:r>
              <a:rPr lang="da-DK" sz="2400" smtClean="0"/>
              <a:t> itself, or a view data type </a:t>
            </a:r>
            <a:r>
              <a:rPr lang="da-DK" sz="2400" b="1" smtClean="0"/>
              <a:t>TViewData</a:t>
            </a:r>
          </a:p>
          <a:p>
            <a:r>
              <a:rPr lang="da-DK" sz="2400" smtClean="0"/>
              <a:t>The interface thus makes no assumptions about this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1176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What is it </a:t>
            </a:r>
            <a:r>
              <a:rPr lang="da-DK" smtClean="0">
                <a:solidFill>
                  <a:srgbClr val="FF0000"/>
                </a:solidFill>
              </a:rPr>
              <a:t>not</a:t>
            </a:r>
            <a:r>
              <a:rPr lang="da-DK" smtClean="0"/>
              <a:t>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mtClean="0"/>
              <a:t>A ready-made App to use out-of-the-box</a:t>
            </a:r>
          </a:p>
          <a:p>
            <a:r>
              <a:rPr lang="da-DK" smtClean="0"/>
              <a:t>An Object-Relationship Mapper (ORM)</a:t>
            </a:r>
          </a:p>
          <a:p>
            <a:r>
              <a:rPr lang="da-DK" smtClean="0"/>
              <a:t>A framework for creating GUIs</a:t>
            </a:r>
          </a:p>
          <a:p>
            <a:r>
              <a:rPr lang="da-DK" smtClean="0"/>
              <a:t>A framework for creating server-side Apps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07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45941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CatalogFull</a:t>
            </a:r>
            <a:endParaRPr lang="da-DK" sz="2400" b="1" smtClean="0"/>
          </a:p>
          <a:p>
            <a:r>
              <a:rPr lang="da-DK" sz="2400" smtClean="0"/>
              <a:t>This is the ”full-blown” version of a catalog, where transformations to/from view data types and persistent data types is supported</a:t>
            </a:r>
          </a:p>
          <a:p>
            <a:r>
              <a:rPr lang="da-DK" sz="2400" b="1"/>
              <a:t>CatalogFull</a:t>
            </a:r>
            <a:r>
              <a:rPr lang="da-DK" sz="2400" smtClean="0"/>
              <a:t> implements the interfaces:</a:t>
            </a:r>
          </a:p>
          <a:p>
            <a:pPr lvl="1"/>
            <a:r>
              <a:rPr lang="da-DK" sz="2000" b="1" smtClean="0"/>
              <a:t>ICatalog&lt;T&gt;</a:t>
            </a:r>
          </a:p>
          <a:p>
            <a:pPr lvl="1"/>
            <a:r>
              <a:rPr lang="da-DK" sz="2000" b="1" smtClean="0"/>
              <a:t>IViewDataTransform&lt;TViewData&gt;</a:t>
            </a:r>
          </a:p>
          <a:p>
            <a:pPr lvl="1"/>
            <a:r>
              <a:rPr lang="da-DK" sz="2000" b="1" smtClean="0"/>
              <a:t>IPersistentDataTransform&lt;TPersistentData&gt;</a:t>
            </a:r>
            <a:endParaRPr lang="da-DK" sz="2400" smtClean="0"/>
          </a:p>
          <a:p>
            <a:r>
              <a:rPr lang="da-DK" sz="2400" smtClean="0"/>
              <a:t>You must then override the four </a:t>
            </a:r>
            <a:r>
              <a:rPr lang="da-DK" sz="2400" b="1" smtClean="0"/>
              <a:t>Create… </a:t>
            </a:r>
            <a:r>
              <a:rPr lang="da-DK" sz="2400" smtClean="0"/>
              <a:t>methods from the transformation interfaces in your own catalog implementations.</a:t>
            </a:r>
          </a:p>
          <a:p>
            <a:r>
              <a:rPr lang="da-DK" sz="2400" b="1" smtClean="0"/>
              <a:t>T</a:t>
            </a:r>
            <a:r>
              <a:rPr lang="da-DK" sz="2400" smtClean="0"/>
              <a:t> and </a:t>
            </a:r>
            <a:r>
              <a:rPr lang="da-DK" sz="2400" b="1" smtClean="0"/>
              <a:t>TViewData</a:t>
            </a:r>
            <a:r>
              <a:rPr lang="da-DK" sz="2400" smtClean="0"/>
              <a:t> must implement the </a:t>
            </a:r>
            <a:r>
              <a:rPr lang="da-DK" sz="2400" b="1" smtClean="0"/>
              <a:t>IStorable</a:t>
            </a:r>
            <a:r>
              <a:rPr lang="da-DK" sz="2400" smtClean="0"/>
              <a:t> interface</a:t>
            </a:r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CatalogFull&lt;T,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1722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Catalog</a:t>
            </a:r>
            <a:endParaRPr lang="da-DK" sz="2400" b="1" smtClean="0"/>
          </a:p>
          <a:p>
            <a:r>
              <a:rPr lang="da-DK" sz="2400" smtClean="0"/>
              <a:t>This version of a catalog assumes that </a:t>
            </a:r>
            <a:r>
              <a:rPr lang="da-DK" sz="2400" u="sng" smtClean="0"/>
              <a:t>no</a:t>
            </a:r>
            <a:r>
              <a:rPr lang="da-DK" sz="2400" smtClean="0"/>
              <a:t> data transformations are needed.</a:t>
            </a:r>
          </a:p>
          <a:p>
            <a:r>
              <a:rPr lang="da-DK" sz="2400" b="1" smtClean="0"/>
              <a:t>Catalog</a:t>
            </a:r>
            <a:r>
              <a:rPr lang="da-DK" sz="2400" smtClean="0"/>
              <a:t> simply inherits from </a:t>
            </a:r>
            <a:r>
              <a:rPr lang="da-DK" sz="2400" b="1"/>
              <a:t>CatalogFull </a:t>
            </a:r>
            <a:r>
              <a:rPr lang="da-DK" sz="2400" smtClean="0"/>
              <a:t>with all three type parameters set to </a:t>
            </a:r>
            <a:r>
              <a:rPr lang="da-DK" sz="2400" b="1" smtClean="0"/>
              <a:t>T</a:t>
            </a:r>
          </a:p>
          <a:p>
            <a:r>
              <a:rPr lang="da-DK" sz="2400" smtClean="0"/>
              <a:t>The four </a:t>
            </a:r>
            <a:r>
              <a:rPr lang="da-DK" sz="2400" b="1" smtClean="0"/>
              <a:t>Create…</a:t>
            </a:r>
            <a:r>
              <a:rPr lang="da-DK" sz="2400" smtClean="0"/>
              <a:t> transformation methods are (trivially) implemented here.</a:t>
            </a:r>
          </a:p>
          <a:p>
            <a:r>
              <a:rPr lang="da-DK" sz="2400" b="1"/>
              <a:t>T</a:t>
            </a:r>
            <a:r>
              <a:rPr lang="da-DK" sz="2400"/>
              <a:t> </a:t>
            </a:r>
            <a:r>
              <a:rPr lang="da-DK" sz="2400" smtClean="0"/>
              <a:t>must </a:t>
            </a:r>
            <a:r>
              <a:rPr lang="da-DK" sz="2400"/>
              <a:t>implement the </a:t>
            </a:r>
            <a:r>
              <a:rPr lang="da-DK" sz="2400" b="1"/>
              <a:t>IStorable</a:t>
            </a:r>
            <a:r>
              <a:rPr lang="da-DK" sz="2400"/>
              <a:t> </a:t>
            </a:r>
            <a:r>
              <a:rPr lang="da-DK" sz="2400" smtClean="0"/>
              <a:t>interface</a:t>
            </a: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CatalogFull&lt;T, T, T&gt;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3831492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Catalog&lt;T&gt;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007471" y="2778399"/>
            <a:ext cx="1410193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12369" y="720970"/>
            <a:ext cx="3774828" cy="16001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LoadAsync</a:t>
            </a:r>
            <a:r>
              <a:rPr lang="da-DK" smtClean="0">
                <a:solidFill>
                  <a:schemeClr val="bg1"/>
                </a:solidFill>
              </a:rPr>
              <a:t>()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</a:t>
            </a:r>
            <a:r>
              <a:rPr lang="da-DK" smtClean="0">
                <a:solidFill>
                  <a:srgbClr val="FFFF00"/>
                </a:solidFill>
              </a:rPr>
              <a:t>aveAsync</a:t>
            </a:r>
            <a:r>
              <a:rPr lang="da-DK" smtClean="0">
                <a:solidFill>
                  <a:schemeClr val="bg1"/>
                </a:solidFill>
              </a:rPr>
              <a:t>()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10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IPersistableCatalog</a:t>
            </a:r>
            <a:endParaRPr lang="da-DK" sz="2400" b="1" smtClean="0"/>
          </a:p>
          <a:p>
            <a:r>
              <a:rPr lang="da-DK" sz="2400" smtClean="0"/>
              <a:t>Define (asynchronous)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methods</a:t>
            </a:r>
          </a:p>
          <a:p>
            <a:r>
              <a:rPr lang="da-DK" sz="2400" b="1"/>
              <a:t>Load</a:t>
            </a:r>
            <a:r>
              <a:rPr lang="da-DK" sz="2400"/>
              <a:t>: </a:t>
            </a:r>
            <a:r>
              <a:rPr lang="en-US" sz="2400" smtClean="0"/>
              <a:t>Invokes </a:t>
            </a:r>
            <a:r>
              <a:rPr lang="en-US" sz="2400"/>
              <a:t>a </a:t>
            </a:r>
            <a:r>
              <a:rPr lang="en-US" sz="2400" smtClean="0"/>
              <a:t>load </a:t>
            </a:r>
            <a:r>
              <a:rPr lang="en-US" sz="2400"/>
              <a:t>operation on the </a:t>
            </a:r>
            <a:r>
              <a:rPr lang="en-US" sz="2400"/>
              <a:t>catalog</a:t>
            </a:r>
            <a:r>
              <a:rPr lang="en-US" sz="2400" smtClean="0"/>
              <a:t>, meaning </a:t>
            </a:r>
            <a:r>
              <a:rPr lang="en-US" sz="2400"/>
              <a:t>that all existing items </a:t>
            </a:r>
            <a:r>
              <a:rPr lang="en-US" sz="2400"/>
              <a:t>in </a:t>
            </a:r>
            <a:r>
              <a:rPr lang="en-US" sz="2400" smtClean="0"/>
              <a:t>the catalog </a:t>
            </a:r>
            <a:r>
              <a:rPr lang="en-US" sz="2400"/>
              <a:t>are </a:t>
            </a:r>
            <a:r>
              <a:rPr lang="en-US" sz="2400" u="sng"/>
              <a:t>replaced</a:t>
            </a:r>
            <a:r>
              <a:rPr lang="en-US" sz="2400"/>
              <a:t> with the loaded </a:t>
            </a:r>
            <a:r>
              <a:rPr lang="en-US" sz="2400"/>
              <a:t>items</a:t>
            </a:r>
            <a:r>
              <a:rPr lang="en-US" sz="2400" smtClean="0"/>
              <a:t>.</a:t>
            </a:r>
          </a:p>
          <a:p>
            <a:r>
              <a:rPr lang="da-DK" sz="2400" b="1" smtClean="0"/>
              <a:t>Save</a:t>
            </a:r>
            <a:r>
              <a:rPr lang="da-DK" sz="2400" smtClean="0"/>
              <a:t>:</a:t>
            </a:r>
            <a:r>
              <a:rPr lang="en-US"/>
              <a:t> </a:t>
            </a:r>
            <a:r>
              <a:rPr lang="en-US" sz="2400" smtClean="0"/>
              <a:t>Invokes </a:t>
            </a:r>
            <a:r>
              <a:rPr lang="en-US" sz="2400"/>
              <a:t>a </a:t>
            </a:r>
            <a:r>
              <a:rPr lang="en-US" sz="2400" smtClean="0"/>
              <a:t>save </a:t>
            </a:r>
            <a:r>
              <a:rPr lang="en-US" sz="2400"/>
              <a:t>operation on </a:t>
            </a:r>
            <a:r>
              <a:rPr lang="en-US" sz="2400"/>
              <a:t>the </a:t>
            </a:r>
            <a:r>
              <a:rPr lang="en-US" sz="2400" smtClean="0"/>
              <a:t>catalog, meaning </a:t>
            </a:r>
            <a:r>
              <a:rPr lang="en-US" sz="2400"/>
              <a:t>that all existing items </a:t>
            </a:r>
            <a:r>
              <a:rPr lang="en-US" sz="2400"/>
              <a:t>in </a:t>
            </a:r>
            <a:r>
              <a:rPr lang="en-US" sz="2400" smtClean="0"/>
              <a:t>the </a:t>
            </a:r>
            <a:r>
              <a:rPr lang="da-DK" sz="2400" smtClean="0"/>
              <a:t>catalog </a:t>
            </a:r>
            <a:r>
              <a:rPr lang="da-DK" sz="2400"/>
              <a:t>are saved to </a:t>
            </a:r>
            <a:r>
              <a:rPr lang="da-DK" sz="2400"/>
              <a:t>persistent </a:t>
            </a:r>
            <a:r>
              <a:rPr lang="da-DK" sz="2400" smtClean="0"/>
              <a:t>storage, </a:t>
            </a:r>
            <a:r>
              <a:rPr lang="en-US" sz="2400" smtClean="0"/>
              <a:t>thereby </a:t>
            </a:r>
            <a:r>
              <a:rPr lang="en-US" sz="2400" u="sng"/>
              <a:t>replacing</a:t>
            </a:r>
            <a:r>
              <a:rPr lang="en-US" sz="2400"/>
              <a:t> the items </a:t>
            </a:r>
            <a:r>
              <a:rPr lang="en-US" sz="2400"/>
              <a:t>present </a:t>
            </a:r>
            <a:r>
              <a:rPr lang="en-US" sz="2400" smtClean="0"/>
              <a:t>in </a:t>
            </a:r>
            <a:r>
              <a:rPr lang="da-DK" sz="2400" smtClean="0"/>
              <a:t>persistent </a:t>
            </a:r>
            <a:r>
              <a:rPr lang="da-DK" sz="2400"/>
              <a:t>storage.</a:t>
            </a:r>
          </a:p>
        </p:txBody>
      </p:sp>
    </p:spTree>
    <p:extLst>
      <p:ext uri="{BB962C8B-B14F-4D97-AF65-F5344CB8AC3E}">
        <p14:creationId xmlns:p14="http://schemas.microsoft.com/office/powerpoint/2010/main" val="13734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45941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PersistableCatalogFull</a:t>
            </a:r>
            <a:endParaRPr lang="da-DK" sz="2400" b="1" smtClean="0"/>
          </a:p>
          <a:p>
            <a:r>
              <a:rPr lang="da-DK" sz="2400" smtClean="0"/>
              <a:t>Add implementations of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to the </a:t>
            </a:r>
            <a:r>
              <a:rPr lang="da-DK" sz="2400" b="1" smtClean="0"/>
              <a:t>CatalogFull</a:t>
            </a:r>
            <a:r>
              <a:rPr lang="da-DK" sz="2400" smtClean="0"/>
              <a:t> 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825154" y="3567724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Full&lt;T, </a:t>
            </a:r>
            <a:r>
              <a:rPr lang="da-DK" sz="2400" smtClean="0">
                <a:solidFill>
                  <a:schemeClr val="bg1"/>
                </a:solidFill>
              </a:rPr>
              <a:t>TVD, TPD&gt;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/>
                </a:solidFill>
              </a:rPr>
              <a:t>CatalogFull&lt;T, TVD, TPD&gt;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139355" y="2646515"/>
            <a:ext cx="114642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46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80878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PersistableCatalog</a:t>
            </a:r>
            <a:endParaRPr lang="da-DK" sz="2400" b="1" smtClean="0"/>
          </a:p>
          <a:p>
            <a:r>
              <a:rPr lang="da-DK" sz="2400" smtClean="0"/>
              <a:t>Add implementations of </a:t>
            </a:r>
            <a:r>
              <a:rPr lang="da-DK" sz="2400" b="1" smtClean="0"/>
              <a:t>LoadAsync</a:t>
            </a:r>
            <a:r>
              <a:rPr lang="da-DK" sz="2400" smtClean="0"/>
              <a:t> and </a:t>
            </a:r>
            <a:r>
              <a:rPr lang="da-DK" sz="2400" b="1" smtClean="0"/>
              <a:t>SaveAsync</a:t>
            </a:r>
            <a:r>
              <a:rPr lang="da-DK" sz="2400" smtClean="0"/>
              <a:t> to the </a:t>
            </a:r>
            <a:r>
              <a:rPr lang="da-DK" sz="2400" b="1" smtClean="0"/>
              <a:t>Catalog</a:t>
            </a:r>
            <a:r>
              <a:rPr lang="da-DK" sz="2400" smtClean="0"/>
              <a:t> class</a:t>
            </a:r>
          </a:p>
          <a:p>
            <a:r>
              <a:rPr lang="da-DK" sz="2400" b="1"/>
              <a:t>PersistableCatalog</a:t>
            </a:r>
            <a:r>
              <a:rPr lang="da-DK" sz="2400" smtClean="0"/>
              <a:t> </a:t>
            </a:r>
            <a:r>
              <a:rPr lang="da-DK" sz="2400"/>
              <a:t>simply inherits </a:t>
            </a:r>
            <a:r>
              <a:rPr lang="da-DK" sz="2400"/>
              <a:t>from </a:t>
            </a:r>
            <a:r>
              <a:rPr lang="da-DK" sz="2400" b="1" smtClean="0"/>
              <a:t>PersistableCatalogFull </a:t>
            </a:r>
            <a:r>
              <a:rPr lang="da-DK" sz="2400"/>
              <a:t>with all three type parameters set to </a:t>
            </a:r>
            <a:r>
              <a:rPr lang="da-DK" sz="2400" b="1"/>
              <a:t>T</a:t>
            </a:r>
          </a:p>
          <a:p>
            <a:r>
              <a:rPr lang="da-DK" sz="2400"/>
              <a:t>The four </a:t>
            </a:r>
            <a:r>
              <a:rPr lang="da-DK" sz="2400" b="1"/>
              <a:t>Create…</a:t>
            </a:r>
            <a:r>
              <a:rPr lang="da-DK" sz="2400"/>
              <a:t> transformation methods are (trivially) implemented here.</a:t>
            </a:r>
          </a:p>
          <a:p>
            <a:r>
              <a:rPr lang="da-DK" sz="2400" b="1"/>
              <a:t>T</a:t>
            </a:r>
            <a:r>
              <a:rPr lang="da-DK" sz="2400"/>
              <a:t> must implement the </a:t>
            </a:r>
            <a:r>
              <a:rPr lang="da-DK" sz="2400" b="1"/>
              <a:t>IStorable</a:t>
            </a:r>
            <a:r>
              <a:rPr lang="da-DK" sz="2400"/>
              <a:t> interface</a:t>
            </a:r>
          </a:p>
          <a:p>
            <a:endParaRPr lang="da-DK" sz="2400" smtClean="0"/>
          </a:p>
          <a:p>
            <a:endParaRPr lang="da-DK" sz="2400" smtClean="0"/>
          </a:p>
        </p:txBody>
      </p:sp>
      <p:sp>
        <p:nvSpPr>
          <p:cNvPr id="6" name="Afrundet rektangel 5"/>
          <p:cNvSpPr/>
          <p:nvPr/>
        </p:nvSpPr>
        <p:spPr>
          <a:xfrm>
            <a:off x="7825154" y="3567724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PersistableCatalog&lt;T&gt;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7825154" y="842108"/>
            <a:ext cx="3774828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</a:p>
          <a:p>
            <a:pPr algn="ctr"/>
            <a:r>
              <a:rPr lang="da-DK" sz="2400" smtClean="0">
                <a:solidFill>
                  <a:schemeClr val="bg1"/>
                </a:solidFill>
              </a:rPr>
              <a:t>Full&lt;T</a:t>
            </a:r>
            <a:r>
              <a:rPr lang="da-DK" sz="2400">
                <a:solidFill>
                  <a:schemeClr val="bg1"/>
                </a:solidFill>
              </a:rPr>
              <a:t>, </a:t>
            </a:r>
            <a:r>
              <a:rPr lang="da-DK" sz="2400" smtClean="0">
                <a:solidFill>
                  <a:schemeClr val="bg1"/>
                </a:solidFill>
              </a:rPr>
              <a:t>T, T&gt;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Højrepil 4"/>
          <p:cNvSpPr/>
          <p:nvPr/>
        </p:nvSpPr>
        <p:spPr>
          <a:xfrm rot="16200000">
            <a:off x="9139355" y="2646515"/>
            <a:ext cx="1146425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51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ICatalogChangedEvent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Action&lt;int&gt; </a:t>
            </a:r>
            <a:r>
              <a:rPr lang="da-DK" smtClean="0">
                <a:solidFill>
                  <a:srgbClr val="FFFF00"/>
                </a:solidFill>
              </a:rPr>
              <a:t>CatalogChanged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9787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ICatalogChangedEvent</a:t>
            </a:r>
          </a:p>
          <a:p>
            <a:r>
              <a:rPr lang="da-DK" sz="2400" smtClean="0"/>
              <a:t>Interface for enabling clients to subscribe to events triggered when the Catalog content </a:t>
            </a:r>
            <a:r>
              <a:rPr lang="da-DK" sz="2400" smtClean="0"/>
              <a:t>changes.</a:t>
            </a:r>
            <a:endParaRPr lang="da-DK" sz="2400" smtClean="0"/>
          </a:p>
          <a:p>
            <a:r>
              <a:rPr lang="da-DK" sz="2400" b="1" smtClean="0"/>
              <a:t>ICatalog</a:t>
            </a:r>
            <a:r>
              <a:rPr lang="da-DK" sz="2400" smtClean="0"/>
              <a:t> inherits from this </a:t>
            </a:r>
            <a:r>
              <a:rPr lang="da-DK" sz="2400" smtClean="0"/>
              <a:t>interface.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int</a:t>
            </a:r>
            <a:r>
              <a:rPr lang="da-DK" sz="2400" smtClean="0"/>
              <a:t> parameter to the event is the key of the object which has been affected by the change.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CatalogFull</a:t>
            </a:r>
            <a:r>
              <a:rPr lang="da-DK" sz="2400"/>
              <a:t> implementation invokes </a:t>
            </a:r>
            <a:r>
              <a:rPr lang="da-DK" sz="2400"/>
              <a:t>this </a:t>
            </a:r>
            <a:r>
              <a:rPr lang="da-DK" sz="2400" smtClean="0"/>
              <a:t>event when its content changes.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5292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135815" y="720970"/>
            <a:ext cx="3751382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ICatalogMediator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void </a:t>
            </a:r>
            <a:r>
              <a:rPr lang="da-DK" smtClean="0">
                <a:solidFill>
                  <a:srgbClr val="FFFF00"/>
                </a:solidFill>
              </a:rPr>
              <a:t>OnCatalogChanged</a:t>
            </a:r>
            <a:r>
              <a:rPr lang="da-DK" smtClean="0"/>
              <a:t>(int key)</a:t>
            </a:r>
            <a:r>
              <a:rPr lang="da-DK" smtClean="0"/>
              <a:t> </a:t>
            </a:r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52389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ICatalogMediator</a:t>
            </a:r>
            <a:endParaRPr lang="da-DK" sz="2400" b="1" smtClean="0"/>
          </a:p>
          <a:p>
            <a:r>
              <a:rPr lang="en-US" sz="2400" smtClean="0"/>
              <a:t>A </a:t>
            </a:r>
            <a:r>
              <a:rPr lang="en-US" sz="2400"/>
              <a:t>Catalog mediator is a class which </a:t>
            </a:r>
            <a:r>
              <a:rPr lang="en-US" sz="2400"/>
              <a:t>implements </a:t>
            </a:r>
            <a:r>
              <a:rPr lang="en-US" sz="2400" smtClean="0"/>
              <a:t>a specific </a:t>
            </a:r>
            <a:r>
              <a:rPr lang="en-US" sz="2400"/>
              <a:t>strategy for what should happen </a:t>
            </a:r>
            <a:r>
              <a:rPr lang="en-US" sz="2400"/>
              <a:t>when </a:t>
            </a:r>
            <a:r>
              <a:rPr lang="en-US" sz="2400" smtClean="0"/>
              <a:t>a Catalog </a:t>
            </a:r>
            <a:r>
              <a:rPr lang="en-US" sz="2400"/>
              <a:t>changes. Such a mediator </a:t>
            </a:r>
            <a:r>
              <a:rPr lang="en-US" sz="2400"/>
              <a:t>should </a:t>
            </a:r>
            <a:r>
              <a:rPr lang="en-US" sz="2400" smtClean="0"/>
              <a:t>imple-ment </a:t>
            </a:r>
            <a:r>
              <a:rPr lang="da-DK" sz="2400" smtClean="0"/>
              <a:t>this </a:t>
            </a:r>
            <a:r>
              <a:rPr lang="da-DK" sz="2400"/>
              <a:t>interface.</a:t>
            </a:r>
            <a:endParaRPr lang="da-DK" sz="2400"/>
          </a:p>
          <a:p>
            <a:r>
              <a:rPr lang="da-DK" sz="2400" smtClean="0"/>
              <a:t>The </a:t>
            </a:r>
            <a:r>
              <a:rPr lang="da-DK" sz="2400" b="1" smtClean="0"/>
              <a:t>int</a:t>
            </a:r>
            <a:r>
              <a:rPr lang="da-DK" sz="2400" smtClean="0"/>
              <a:t> parameter to </a:t>
            </a:r>
            <a:r>
              <a:rPr lang="da-DK" sz="2400" b="1" smtClean="0"/>
              <a:t>OnCatalogChanged </a:t>
            </a:r>
            <a:r>
              <a:rPr lang="da-DK" sz="2400" smtClean="0"/>
              <a:t>is the key of the object which has been affected by the change</a:t>
            </a:r>
          </a:p>
          <a:p>
            <a:r>
              <a:rPr lang="da-DK" sz="2400" smtClean="0"/>
              <a:t>An object implementing this interface can then ”sign up” to a </a:t>
            </a:r>
            <a:r>
              <a:rPr lang="da-DK" sz="2400" b="1" smtClean="0"/>
              <a:t>CatalogChanged</a:t>
            </a:r>
            <a:r>
              <a:rPr lang="da-DK" sz="2400" smtClean="0"/>
              <a:t> event from a specific catalog. This could e.g. be a page view model object. 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24824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ICatalog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CatalogFull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742656" y="1663035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IPersistableCatalog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4742656" y="2941944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PersistableCatalogFull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  <a:endCxn id="16" idx="2"/>
          </p:cNvCxnSpPr>
          <p:nvPr/>
        </p:nvCxnSpPr>
        <p:spPr>
          <a:xfrm flipV="1">
            <a:off x="6322005" y="2315564"/>
            <a:ext cx="0" cy="62638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inklet forbindelse 33"/>
          <p:cNvCxnSpPr>
            <a:stCxn id="21" idx="1"/>
            <a:endCxn id="13" idx="3"/>
          </p:cNvCxnSpPr>
          <p:nvPr/>
        </p:nvCxnSpPr>
        <p:spPr>
          <a:xfrm rot="10800000">
            <a:off x="3674670" y="1989301"/>
            <a:ext cx="1067986" cy="127890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78719" y="2968093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Catalog</a:t>
            </a:r>
            <a:endParaRPr lang="da-DK" sz="3200">
              <a:solidFill>
                <a:schemeClr val="bg1"/>
              </a:solidFill>
            </a:endParaRP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2276693" y="2315564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4781763" y="4230934"/>
            <a:ext cx="311959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PersistableCatalog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18" name="Lige pilforbindelse 17"/>
          <p:cNvCxnSpPr/>
          <p:nvPr/>
        </p:nvCxnSpPr>
        <p:spPr>
          <a:xfrm flipV="1">
            <a:off x="6341557" y="3578405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9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ViewModel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365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2526323" y="417629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9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frundet rektangel 18"/>
          <p:cNvSpPr/>
          <p:nvPr/>
        </p:nvSpPr>
        <p:spPr>
          <a:xfrm>
            <a:off x="291253" y="528320"/>
            <a:ext cx="4768427" cy="3474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965813" y="2885478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352519" y="1954445"/>
            <a:ext cx="5528509" cy="39576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0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  <a:endParaRPr kumimoji="0" lang="da-DK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018336" y="2144136"/>
            <a:ext cx="3031958" cy="74134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Service</a:t>
            </a:r>
          </a:p>
        </p:txBody>
      </p:sp>
      <p:sp>
        <p:nvSpPr>
          <p:cNvPr id="2" name="Magnetpladelager 1"/>
          <p:cNvSpPr/>
          <p:nvPr/>
        </p:nvSpPr>
        <p:spPr>
          <a:xfrm>
            <a:off x="8085065" y="4684098"/>
            <a:ext cx="3031958" cy="1047550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endParaRPr kumimoji="0" lang="da-DK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frundet rektangel 10"/>
          <p:cNvSpPr/>
          <p:nvPr/>
        </p:nvSpPr>
        <p:spPr>
          <a:xfrm>
            <a:off x="8018336" y="3468612"/>
            <a:ext cx="3031958" cy="74134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</p:txBody>
      </p:sp>
      <p:sp>
        <p:nvSpPr>
          <p:cNvPr id="12" name="Opad-nedadgående pil 11"/>
          <p:cNvSpPr/>
          <p:nvPr/>
        </p:nvSpPr>
        <p:spPr>
          <a:xfrm>
            <a:off x="9234081" y="4051184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pad-nedadgående pil 9"/>
          <p:cNvSpPr/>
          <p:nvPr/>
        </p:nvSpPr>
        <p:spPr>
          <a:xfrm>
            <a:off x="9212135" y="2672119"/>
            <a:ext cx="733926" cy="1009853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frundet rektangel 13"/>
          <p:cNvSpPr/>
          <p:nvPr/>
        </p:nvSpPr>
        <p:spPr>
          <a:xfrm>
            <a:off x="997852" y="1954445"/>
            <a:ext cx="3031958" cy="74134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ViewModel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997852" y="1023412"/>
            <a:ext cx="3031958" cy="74134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</a:t>
            </a:r>
          </a:p>
        </p:txBody>
      </p:sp>
      <p:sp>
        <p:nvSpPr>
          <p:cNvPr id="17" name="Opad-nedadgående pil 16"/>
          <p:cNvSpPr/>
          <p:nvPr/>
        </p:nvSpPr>
        <p:spPr>
          <a:xfrm>
            <a:off x="2346667" y="248620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pad-nedadgående pil 17"/>
          <p:cNvSpPr/>
          <p:nvPr/>
        </p:nvSpPr>
        <p:spPr>
          <a:xfrm>
            <a:off x="2343533" y="1568827"/>
            <a:ext cx="339212" cy="6088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Højre-venstre-opadgående pil 2"/>
          <p:cNvSpPr/>
          <p:nvPr/>
        </p:nvSpPr>
        <p:spPr>
          <a:xfrm rot="16200000">
            <a:off x="5715650" y="956582"/>
            <a:ext cx="1075658" cy="4599133"/>
          </a:xfrm>
          <a:prstGeom prst="leftRightUp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Afrundet rektangel 14"/>
          <p:cNvSpPr/>
          <p:nvPr/>
        </p:nvSpPr>
        <p:spPr>
          <a:xfrm>
            <a:off x="649974" y="1832010"/>
            <a:ext cx="3761717" cy="2799196"/>
          </a:xfrm>
          <a:prstGeom prst="roundRect">
            <a:avLst/>
          </a:prstGeom>
          <a:solidFill>
            <a:schemeClr val="bg2">
              <a:lumMod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400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MVVM</a:t>
            </a:r>
            <a:r>
              <a:rPr kumimoji="0" lang="da-DK" sz="2400" i="1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endParaRPr kumimoji="0" lang="da-DK" sz="2400" i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0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Assumptions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78227" cy="4351338"/>
          </a:xfrm>
        </p:spPr>
        <p:txBody>
          <a:bodyPr>
            <a:normAutofit/>
          </a:bodyPr>
          <a:lstStyle/>
          <a:p>
            <a:r>
              <a:rPr lang="da-DK" sz="2400" smtClean="0"/>
              <a:t>Classes primarily support </a:t>
            </a:r>
            <a:r>
              <a:rPr lang="da-DK" sz="2400" b="1" smtClean="0"/>
              <a:t>Master</a:t>
            </a:r>
            <a:r>
              <a:rPr lang="da-DK" sz="2400" smtClean="0"/>
              <a:t>/</a:t>
            </a:r>
            <a:r>
              <a:rPr lang="da-DK" sz="2400" b="1" smtClean="0"/>
              <a:t>Details</a:t>
            </a:r>
            <a:r>
              <a:rPr lang="da-DK" sz="2400" smtClean="0"/>
              <a:t> views</a:t>
            </a:r>
          </a:p>
          <a:p>
            <a:r>
              <a:rPr lang="da-DK" sz="2400" b="1" smtClean="0"/>
              <a:t>Master</a:t>
            </a:r>
            <a:r>
              <a:rPr lang="da-DK" sz="2400" smtClean="0"/>
              <a:t> part: Typically a </a:t>
            </a:r>
            <a:r>
              <a:rPr lang="da-DK" sz="2400" b="1" smtClean="0"/>
              <a:t>collection control</a:t>
            </a:r>
            <a:r>
              <a:rPr lang="da-DK" sz="2400" smtClean="0"/>
              <a:t> (</a:t>
            </a:r>
            <a:r>
              <a:rPr lang="da-DK" sz="2400" b="1" smtClean="0"/>
              <a:t>ListView</a:t>
            </a:r>
            <a:r>
              <a:rPr lang="da-DK" sz="2400" smtClean="0"/>
              <a:t>, </a:t>
            </a:r>
            <a:r>
              <a:rPr lang="da-DK" sz="2400" b="1" smtClean="0"/>
              <a:t>GridView</a:t>
            </a:r>
            <a:r>
              <a:rPr lang="da-DK" sz="2400" smtClean="0"/>
              <a:t>,…), showing a set of </a:t>
            </a:r>
            <a:r>
              <a:rPr lang="da-DK" sz="2400" b="1" smtClean="0"/>
              <a:t>items</a:t>
            </a:r>
            <a:r>
              <a:rPr lang="da-DK" sz="2400" smtClean="0"/>
              <a:t>, each item being a simple graphical representation of a (transformed) domain object </a:t>
            </a:r>
          </a:p>
          <a:p>
            <a:r>
              <a:rPr lang="da-DK" sz="2400" smtClean="0"/>
              <a:t>An </a:t>
            </a:r>
            <a:r>
              <a:rPr lang="da-DK" sz="2400"/>
              <a:t>item</a:t>
            </a:r>
            <a:r>
              <a:rPr lang="da-DK" sz="2400" smtClean="0"/>
              <a:t> can be ”selected”, typically by clicking on it</a:t>
            </a:r>
          </a:p>
          <a:p>
            <a:r>
              <a:rPr lang="da-DK" sz="2400" b="1" smtClean="0"/>
              <a:t>Details </a:t>
            </a:r>
            <a:r>
              <a:rPr lang="da-DK" sz="2400" smtClean="0"/>
              <a:t>part: Shows detailed information about the selected element</a:t>
            </a:r>
          </a:p>
          <a:p>
            <a:r>
              <a:rPr lang="da-DK" sz="2400" smtClean="0"/>
              <a:t>Can use any type of controls, like </a:t>
            </a:r>
            <a:r>
              <a:rPr lang="da-DK" sz="2400" b="1" smtClean="0"/>
              <a:t>TextBlock</a:t>
            </a:r>
            <a:r>
              <a:rPr lang="da-DK" sz="2400" smtClean="0"/>
              <a:t>, </a:t>
            </a:r>
            <a:r>
              <a:rPr lang="da-DK" sz="2400" b="1" smtClean="0"/>
              <a:t>TextBox</a:t>
            </a:r>
            <a:r>
              <a:rPr lang="da-DK" sz="2400" smtClean="0"/>
              <a:t>, </a:t>
            </a:r>
            <a:r>
              <a:rPr lang="da-DK" sz="2400" b="1" smtClean="0"/>
              <a:t>CheckBox</a:t>
            </a:r>
            <a:r>
              <a:rPr lang="da-DK" sz="2400" smtClean="0"/>
              <a:t>, </a:t>
            </a:r>
            <a:r>
              <a:rPr lang="da-DK" sz="2400" b="1" smtClean="0"/>
              <a:t>ComboBox</a:t>
            </a:r>
            <a:r>
              <a:rPr lang="da-DK" sz="2400" smtClean="0"/>
              <a:t>, </a:t>
            </a:r>
            <a:r>
              <a:rPr lang="da-DK" sz="2400" b="1" smtClean="0"/>
              <a:t>Image</a:t>
            </a:r>
            <a:r>
              <a:rPr lang="da-DK" sz="2400" smtClean="0"/>
              <a:t>, etc..</a:t>
            </a:r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8319357" y="2271974"/>
            <a:ext cx="3332087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8594238" y="2483223"/>
            <a:ext cx="740496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9570347" y="2483223"/>
            <a:ext cx="1373828" cy="9948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2400" b="1" smtClean="0">
                <a:solidFill>
                  <a:schemeClr val="bg1"/>
                </a:solidFill>
              </a:rPr>
              <a:t>Page</a:t>
            </a:r>
            <a:endParaRPr lang="da-DK" sz="2400" b="1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9" y="1014046"/>
            <a:ext cx="3130062" cy="482990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Master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699846" y="1617785"/>
            <a:ext cx="2831123" cy="123616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Item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371596"/>
            <a:ext cx="4149969" cy="3570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b="1" smtClean="0">
                <a:solidFill>
                  <a:schemeClr val="bg1"/>
                </a:solidFill>
              </a:rPr>
              <a:t>Details</a:t>
            </a:r>
            <a:endParaRPr lang="da-DK" b="1">
              <a:solidFill>
                <a:schemeClr val="bg1"/>
              </a:solidFill>
            </a:endParaRPr>
          </a:p>
        </p:txBody>
      </p:sp>
      <p:sp>
        <p:nvSpPr>
          <p:cNvPr id="20" name="Afrundet rektangel 19"/>
          <p:cNvSpPr/>
          <p:nvPr/>
        </p:nvSpPr>
        <p:spPr>
          <a:xfrm>
            <a:off x="1875694" y="2045064"/>
            <a:ext cx="615461" cy="597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2667003" y="2045063"/>
            <a:ext cx="1670537" cy="597877"/>
          </a:xfrm>
          <a:prstGeom prst="roundRect">
            <a:avLst/>
          </a:prstGeom>
          <a:solidFill>
            <a:schemeClr val="bg2">
              <a:lumMod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da-DK">
              <a:solidFill>
                <a:srgbClr val="FFFF00"/>
              </a:solidFill>
            </a:endParaRPr>
          </a:p>
        </p:txBody>
      </p:sp>
      <p:grpSp>
        <p:nvGrpSpPr>
          <p:cNvPr id="33" name="Gruppe 32"/>
          <p:cNvGrpSpPr/>
          <p:nvPr/>
        </p:nvGrpSpPr>
        <p:grpSpPr>
          <a:xfrm>
            <a:off x="6758105" y="2168480"/>
            <a:ext cx="3380642" cy="1923237"/>
            <a:chOff x="6758105" y="1770183"/>
            <a:chExt cx="3380642" cy="19232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Afrundet rektangel 21"/>
            <p:cNvSpPr/>
            <p:nvPr/>
          </p:nvSpPr>
          <p:spPr>
            <a:xfrm>
              <a:off x="6758105" y="1770183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3" name="Afrundet rektangel 22"/>
            <p:cNvSpPr/>
            <p:nvPr/>
          </p:nvSpPr>
          <p:spPr>
            <a:xfrm>
              <a:off x="7647593" y="177018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4" name="Afrundet rektangel 23"/>
            <p:cNvSpPr/>
            <p:nvPr/>
          </p:nvSpPr>
          <p:spPr>
            <a:xfrm>
              <a:off x="6758105" y="2173152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5" name="Afrundet rektangel 24"/>
            <p:cNvSpPr/>
            <p:nvPr/>
          </p:nvSpPr>
          <p:spPr>
            <a:xfrm>
              <a:off x="6758105" y="2576121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6" name="Afrundet rektangel 25"/>
            <p:cNvSpPr/>
            <p:nvPr/>
          </p:nvSpPr>
          <p:spPr>
            <a:xfrm>
              <a:off x="6758105" y="297909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7" name="Afrundet rektangel 26"/>
            <p:cNvSpPr/>
            <p:nvPr/>
          </p:nvSpPr>
          <p:spPr>
            <a:xfrm>
              <a:off x="6758105" y="3382060"/>
              <a:ext cx="720000" cy="288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8" name="Afrundet rektangel 27"/>
            <p:cNvSpPr/>
            <p:nvPr/>
          </p:nvSpPr>
          <p:spPr>
            <a:xfrm>
              <a:off x="7647593" y="2176258"/>
              <a:ext cx="2491154" cy="29893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29" name="Afrundet rektangel 28"/>
            <p:cNvSpPr/>
            <p:nvPr/>
          </p:nvSpPr>
          <p:spPr>
            <a:xfrm>
              <a:off x="7647593" y="2582333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0" name="Afrundet rektangel 29"/>
            <p:cNvSpPr/>
            <p:nvPr/>
          </p:nvSpPr>
          <p:spPr>
            <a:xfrm>
              <a:off x="7647593" y="2988408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1" name="Afrundet rektangel 30"/>
            <p:cNvSpPr/>
            <p:nvPr/>
          </p:nvSpPr>
          <p:spPr>
            <a:xfrm>
              <a:off x="7647593" y="3394482"/>
              <a:ext cx="2491154" cy="298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26" name="Picture 2" descr="car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70991" y="2135876"/>
            <a:ext cx="417116" cy="4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/>
          <p:cNvSpPr txBox="1"/>
          <p:nvPr/>
        </p:nvSpPr>
        <p:spPr>
          <a:xfrm>
            <a:off x="2939636" y="214839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AX 43 520</a:t>
            </a:r>
            <a:endParaRPr lang="da-DK"/>
          </a:p>
        </p:txBody>
      </p:sp>
      <p:sp>
        <p:nvSpPr>
          <p:cNvPr id="34" name="Tekstfelt 33"/>
          <p:cNvSpPr txBox="1"/>
          <p:nvPr/>
        </p:nvSpPr>
        <p:spPr>
          <a:xfrm>
            <a:off x="7638969" y="21641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Berlin</a:t>
            </a:r>
            <a:endParaRPr lang="da-DK" sz="1400"/>
          </a:p>
        </p:txBody>
      </p:sp>
      <p:sp>
        <p:nvSpPr>
          <p:cNvPr id="35" name="Tekstfelt 34"/>
          <p:cNvSpPr txBox="1"/>
          <p:nvPr/>
        </p:nvSpPr>
        <p:spPr>
          <a:xfrm>
            <a:off x="6729248" y="2173980"/>
            <a:ext cx="715773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Location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36" name="Tekstfelt 35"/>
          <p:cNvSpPr txBox="1"/>
          <p:nvPr/>
        </p:nvSpPr>
        <p:spPr>
          <a:xfrm>
            <a:off x="7647684" y="256554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smtClean="0"/>
              <a:t>Yes</a:t>
            </a:r>
            <a:endParaRPr lang="da-DK" sz="1400"/>
          </a:p>
        </p:txBody>
      </p:sp>
      <p:sp>
        <p:nvSpPr>
          <p:cNvPr id="37" name="Tekstfelt 36"/>
          <p:cNvSpPr txBox="1"/>
          <p:nvPr/>
        </p:nvSpPr>
        <p:spPr>
          <a:xfrm>
            <a:off x="6729248" y="2576949"/>
            <a:ext cx="820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smtClean="0">
                <a:solidFill>
                  <a:schemeClr val="bg1"/>
                </a:solidFill>
              </a:rPr>
              <a:t>In EU now</a:t>
            </a:r>
            <a:endParaRPr lang="da-DK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44603"/>
            <a:ext cx="3165232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List&lt;Data</a:t>
            </a:r>
            <a:r>
              <a:rPr lang="da-DK" smtClean="0">
                <a:solidFill>
                  <a:srgbClr val="FFFF00"/>
                </a:solidFill>
              </a:rPr>
              <a:t>ViewModel</a:t>
            </a:r>
            <a:r>
              <a:rPr lang="da-DK" smtClean="0">
                <a:solidFill>
                  <a:schemeClr val="bg1"/>
                </a:solidFill>
              </a:rPr>
              <a:t>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Data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2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IDataWrapper&lt;TData&gt;&gt;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78523" y="627185"/>
            <a:ext cx="10152185" cy="5715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Page</a:t>
            </a:r>
          </a:p>
          <a:p>
            <a:pPr algn="r"/>
            <a:r>
              <a:rPr lang="da-DK" smtClean="0">
                <a:solidFill>
                  <a:srgbClr val="FFFF00"/>
                </a:solidFill>
              </a:rPr>
              <a:t>ViewModel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559168" y="1629120"/>
            <a:ext cx="3194540" cy="3966787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>
                <a:solidFill>
                  <a:schemeClr val="bg1"/>
                </a:solidFill>
              </a:rPr>
              <a:t>List&lt;</a:t>
            </a:r>
            <a:r>
              <a:rPr lang="da-DK" smtClean="0"/>
              <a:t>IDataWrapper&lt;TData&gt;&gt;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1708638" y="2486975"/>
            <a:ext cx="2831123" cy="9026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6406662" y="1644603"/>
            <a:ext cx="4149969" cy="25874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mtClean="0"/>
              <a:t>IDataWrapper&lt;TData&gt;</a:t>
            </a:r>
            <a:endParaRPr lang="da-DK">
              <a:solidFill>
                <a:srgbClr val="FFFF00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5087292" y="4590193"/>
            <a:ext cx="1682262" cy="4877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chemeClr val="bg1"/>
                </a:solidFill>
              </a:rPr>
              <a:t>TData</a:t>
            </a:r>
            <a:endParaRPr lang="da-DK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>
            <a:off x="3880434" y="3234813"/>
            <a:ext cx="1637581" cy="13251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/>
          <p:cNvCxnSpPr/>
          <p:nvPr/>
        </p:nvCxnSpPr>
        <p:spPr>
          <a:xfrm flipH="1">
            <a:off x="6350880" y="3374857"/>
            <a:ext cx="1488401" cy="11798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612531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DataViewModelBase</a:t>
            </a:r>
          </a:p>
          <a:p>
            <a:r>
              <a:rPr lang="da-DK" sz="2400" smtClean="0"/>
              <a:t>Class inherits from </a:t>
            </a:r>
            <a:r>
              <a:rPr lang="da-DK" sz="2400" b="1" smtClean="0"/>
              <a:t>DataWrapper</a:t>
            </a:r>
          </a:p>
          <a:p>
            <a:r>
              <a:rPr lang="da-DK" sz="2400" smtClean="0"/>
              <a:t>Class also implements the </a:t>
            </a:r>
            <a:r>
              <a:rPr lang="da-DK" sz="2400" b="1" smtClean="0"/>
              <a:t>INotifyProperty-Changed</a:t>
            </a:r>
            <a:r>
              <a:rPr lang="da-DK" sz="2400" smtClean="0"/>
              <a:t> interface (default implementation)</a:t>
            </a:r>
          </a:p>
          <a:p>
            <a:r>
              <a:rPr lang="da-DK" sz="2400" smtClean="0"/>
              <a:t>Not required to use this class in specific implementation; the only requirement for a domain view model class is to implement the </a:t>
            </a:r>
            <a:r>
              <a:rPr lang="da-DK" sz="2400" b="1" smtClean="0"/>
              <a:t>IDataWrapper</a:t>
            </a:r>
            <a:r>
              <a:rPr lang="da-DK" sz="2400" smtClean="0"/>
              <a:t> interface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09338" y="996464"/>
            <a:ext cx="4577859" cy="15357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DataViewModelBase&lt;TVD&gt;</a:t>
            </a:r>
          </a:p>
        </p:txBody>
      </p:sp>
    </p:spTree>
    <p:extLst>
      <p:ext uri="{BB962C8B-B14F-4D97-AF65-F5344CB8AC3E}">
        <p14:creationId xmlns:p14="http://schemas.microsoft.com/office/powerpoint/2010/main" val="53972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38446" y="709248"/>
            <a:ext cx="6172197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IPageViewModel&lt;TData</a:t>
            </a:r>
            <a:r>
              <a:rPr lang="da-DK" sz="2400" smtClean="0">
                <a:solidFill>
                  <a:srgbClr val="FFFF00"/>
                </a:solidFill>
              </a:rPr>
              <a:t>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</a:p>
          <a:p>
            <a:endParaRPr lang="da-DK" smtClean="0"/>
          </a:p>
          <a:p>
            <a:r>
              <a:rPr lang="da-DK" sz="1600" smtClean="0"/>
              <a:t>ObservableCollection&lt;IDataWrapper&lt;TData&gt;&gt; </a:t>
            </a:r>
            <a:r>
              <a:rPr lang="da-DK" sz="160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IDataWrapper&lt;TData&gt; </a:t>
            </a:r>
            <a:r>
              <a:rPr lang="da-DK" sz="1600">
                <a:solidFill>
                  <a:srgbClr val="FFFF00"/>
                </a:solidFill>
              </a:rPr>
              <a:t>ItemSelected</a:t>
            </a:r>
            <a:r>
              <a:rPr lang="da-DK" sz="1600"/>
              <a:t> { get; set;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r>
              <a:rPr lang="da-DK" sz="1600"/>
              <a:t> 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431325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200" smtClean="0"/>
              <a:t>Interface for Page view model for </a:t>
            </a:r>
            <a:r>
              <a:rPr lang="da-DK" sz="2200" smtClean="0"/>
              <a:t>a minimal </a:t>
            </a:r>
            <a:r>
              <a:rPr lang="da-DK" sz="2200" smtClean="0"/>
              <a:t>Master/Details view</a:t>
            </a:r>
          </a:p>
          <a:p>
            <a:r>
              <a:rPr lang="da-DK" sz="2200" smtClean="0"/>
              <a:t>Holds together a collection of ”selectable items”, a selected item, and details for selected item</a:t>
            </a:r>
          </a:p>
          <a:p>
            <a:r>
              <a:rPr lang="da-DK" sz="2200" smtClean="0"/>
              <a:t>Makes no assumption about the kind of data being managed</a:t>
            </a:r>
          </a:p>
          <a:p>
            <a:r>
              <a:rPr lang="da-DK" sz="2200" smtClean="0"/>
              <a:t>Makes </a:t>
            </a:r>
            <a:r>
              <a:rPr lang="da-DK" sz="2200" smtClean="0"/>
              <a:t>no assumptions about how elements interact</a:t>
            </a:r>
          </a:p>
          <a:p>
            <a:r>
              <a:rPr lang="da-DK" sz="2200" smtClean="0"/>
              <a:t>Makes no assumptions about available commands, etc..</a:t>
            </a:r>
          </a:p>
        </p:txBody>
      </p:sp>
    </p:spTree>
    <p:extLst>
      <p:ext uri="{BB962C8B-B14F-4D97-AF65-F5344CB8AC3E}">
        <p14:creationId xmlns:p14="http://schemas.microsoft.com/office/powerpoint/2010/main" val="697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9236002" y="1496309"/>
            <a:ext cx="2582215" cy="17814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IPageVM&lt;TData&gt;</a:t>
            </a:r>
            <a:r>
              <a:rPr lang="da-DK" smtClean="0">
                <a:solidFill>
                  <a:srgbClr val="FFFF00"/>
                </a:solidFill>
              </a:rPr>
              <a:t> </a:t>
            </a:r>
            <a:endParaRPr lang="da-DK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 smtClean="0"/>
              <a:t> </a:t>
            </a:r>
            <a:r>
              <a:rPr lang="da-DK" sz="1600"/>
              <a:t>{ get;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ItemSelected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</a:t>
            </a:r>
          </a:p>
          <a:p>
            <a:r>
              <a:rPr lang="da-DK" sz="1600" smtClean="0">
                <a:solidFill>
                  <a:srgbClr val="FFFF00"/>
                </a:solidFill>
              </a:rPr>
              <a:t>ItemDetails</a:t>
            </a:r>
            <a:r>
              <a:rPr lang="da-DK" sz="1600" smtClean="0"/>
              <a:t> </a:t>
            </a:r>
            <a:r>
              <a:rPr lang="da-DK" sz="1600"/>
              <a:t>{ get; set; </a:t>
            </a:r>
            <a:r>
              <a:rPr lang="da-DK" sz="1600" smtClean="0"/>
              <a:t>};</a:t>
            </a: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591446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</a:t>
            </a:r>
          </a:p>
          <a:p>
            <a:r>
              <a:rPr lang="da-DK" sz="2000" smtClean="0"/>
              <a:t>Intention is that classes implementing this interface will act as Data Context for domain-specific Master/Details views</a:t>
            </a:r>
          </a:p>
          <a:p>
            <a:r>
              <a:rPr lang="da-DK" sz="2000" smtClean="0"/>
              <a:t>Collection </a:t>
            </a:r>
            <a:r>
              <a:rPr lang="da-DK" sz="2000"/>
              <a:t>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ItemsSource</a:t>
            </a:r>
            <a:r>
              <a:rPr lang="da-DK" sz="2000" smtClean="0"/>
              <a:t> </a:t>
            </a:r>
            <a:r>
              <a:rPr lang="da-DK" sz="2000"/>
              <a:t>property to </a:t>
            </a:r>
            <a:r>
              <a:rPr lang="da-DK" sz="2000" b="1"/>
              <a:t>ItemCollection</a:t>
            </a:r>
          </a:p>
          <a:p>
            <a:r>
              <a:rPr lang="da-DK" sz="2000"/>
              <a:t>Collection control </a:t>
            </a:r>
            <a:r>
              <a:rPr lang="da-DK" sz="2000" smtClean="0"/>
              <a:t>(Master) binds </a:t>
            </a:r>
            <a:r>
              <a:rPr lang="da-DK" sz="2000"/>
              <a:t>its </a:t>
            </a:r>
            <a:r>
              <a:rPr lang="da-DK" sz="2000" b="1" smtClean="0"/>
              <a:t>SelectedItem </a:t>
            </a:r>
            <a:r>
              <a:rPr lang="da-DK" sz="2000"/>
              <a:t>property to </a:t>
            </a:r>
            <a:r>
              <a:rPr lang="da-DK" sz="2000" b="1" smtClean="0"/>
              <a:t>ItemSelected</a:t>
            </a:r>
          </a:p>
          <a:p>
            <a:r>
              <a:rPr lang="da-DK" sz="2000" smtClean="0"/>
              <a:t>Controls in Details part bind to (domain-specific) properties on </a:t>
            </a:r>
            <a:r>
              <a:rPr lang="da-DK" sz="2000" b="1" smtClean="0"/>
              <a:t>ItemDetails</a:t>
            </a:r>
            <a:endParaRPr lang="da-DK" sz="2000"/>
          </a:p>
          <a:p>
            <a:endParaRPr lang="da-DK" sz="2200" smtClean="0"/>
          </a:p>
          <a:p>
            <a:endParaRPr lang="da-DK" sz="22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916695" y="1496310"/>
            <a:ext cx="3044428" cy="1781405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600" smtClean="0">
                <a:solidFill>
                  <a:schemeClr val="bg1"/>
                </a:solidFill>
              </a:rPr>
              <a:t>Page</a:t>
            </a:r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6191574" y="1707559"/>
            <a:ext cx="757867" cy="135890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Master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224321" y="1707559"/>
            <a:ext cx="1005593" cy="12061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>
                <a:solidFill>
                  <a:schemeClr val="bg1"/>
                </a:solidFill>
              </a:rPr>
              <a:t>Details</a:t>
            </a:r>
            <a:endParaRPr lang="da-DK" sz="1200">
              <a:solidFill>
                <a:schemeClr val="bg1"/>
              </a:solidFill>
            </a:endParaRPr>
          </a:p>
        </p:txBody>
      </p:sp>
      <p:sp>
        <p:nvSpPr>
          <p:cNvPr id="8" name="Afrundet rektangel 7"/>
          <p:cNvSpPr/>
          <p:nvPr/>
        </p:nvSpPr>
        <p:spPr>
          <a:xfrm>
            <a:off x="6287614" y="2212877"/>
            <a:ext cx="541626" cy="338206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a-DK" sz="1200" smtClean="0"/>
              <a:t>Item</a:t>
            </a:r>
            <a:endParaRPr lang="da-DK" sz="1200">
              <a:solidFill>
                <a:srgbClr val="FFFF00"/>
              </a:solidFill>
            </a:endParaRPr>
          </a:p>
        </p:txBody>
      </p:sp>
      <p:cxnSp>
        <p:nvCxnSpPr>
          <p:cNvPr id="9" name="Lige pilforbindelse 8"/>
          <p:cNvCxnSpPr/>
          <p:nvPr/>
        </p:nvCxnSpPr>
        <p:spPr>
          <a:xfrm flipH="1" flipV="1">
            <a:off x="8046720" y="2844099"/>
            <a:ext cx="1299080" cy="695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H="1" flipV="1">
            <a:off x="6848541" y="2434196"/>
            <a:ext cx="2497259" cy="1864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H="1" flipV="1">
            <a:off x="6766560" y="2070152"/>
            <a:ext cx="2579241" cy="3270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93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1430216" y="1822940"/>
            <a:ext cx="6564922" cy="38803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PageViewModelBase&lt;TData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 sz="1600" smtClean="0"/>
              <a:t>protected </a:t>
            </a:r>
            <a:r>
              <a:rPr lang="da-DK" sz="1600" smtClean="0"/>
              <a:t>ICatalog&lt;TData</a:t>
            </a:r>
            <a:r>
              <a:rPr lang="da-DK" sz="1600" smtClean="0"/>
              <a:t>&gt; </a:t>
            </a:r>
            <a:r>
              <a:rPr lang="da-DK" sz="1600">
                <a:solidFill>
                  <a:srgbClr val="FFFF00"/>
                </a:solidFill>
              </a:rPr>
              <a:t>Catalog</a:t>
            </a:r>
            <a:r>
              <a:rPr lang="da-DK" sz="1600" smtClean="0"/>
              <a:t>;</a:t>
            </a:r>
          </a:p>
          <a:p>
            <a:endParaRPr lang="da-DK" sz="1600"/>
          </a:p>
          <a:p>
            <a:r>
              <a:rPr lang="da-DK" sz="1600" smtClean="0"/>
              <a:t>private </a:t>
            </a:r>
            <a:r>
              <a:rPr lang="da-DK" sz="1600" smtClean="0"/>
              <a:t>IDataWrapper&lt;TData</a:t>
            </a:r>
            <a:r>
              <a:rPr lang="da-DK" sz="1600"/>
              <a:t>&gt; _itemDetails;</a:t>
            </a:r>
          </a:p>
          <a:p>
            <a:r>
              <a:rPr lang="da-DK" sz="1600" smtClean="0"/>
              <a:t>private </a:t>
            </a:r>
            <a:r>
              <a:rPr lang="da-DK" sz="1600" smtClean="0"/>
              <a:t>IDataWrapper&lt;TData</a:t>
            </a:r>
            <a:r>
              <a:rPr lang="da-DK" sz="1600"/>
              <a:t>&gt; _itemSelected</a:t>
            </a:r>
            <a:r>
              <a:rPr lang="da-DK" sz="1600" smtClean="0"/>
              <a:t>;</a:t>
            </a:r>
          </a:p>
          <a:p>
            <a:endParaRPr lang="da-DK" sz="1600">
              <a:solidFill>
                <a:schemeClr val="bg1"/>
              </a:solidFill>
            </a:endParaRPr>
          </a:p>
          <a:p>
            <a:r>
              <a:rPr lang="da-DK" sz="1600" smtClean="0"/>
              <a:t>TData </a:t>
            </a:r>
            <a:r>
              <a:rPr lang="da-DK" sz="1600" smtClean="0">
                <a:solidFill>
                  <a:srgbClr val="FFFF00"/>
                </a:solidFill>
              </a:rPr>
              <a:t>DataObject</a:t>
            </a:r>
            <a:r>
              <a:rPr lang="da-DK" sz="1600" smtClean="0"/>
              <a:t> { get {…} }</a:t>
            </a:r>
          </a:p>
          <a:p>
            <a:endParaRPr lang="da-DK" sz="1600" smtClean="0"/>
          </a:p>
          <a:p>
            <a:r>
              <a:rPr lang="da-DK" sz="1600" smtClean="0"/>
              <a:t>ObservableCollection&lt;IDataWrapper&lt;TData</a:t>
            </a:r>
            <a:r>
              <a:rPr lang="da-DK" sz="1600" smtClean="0"/>
              <a:t>&gt;&gt; </a:t>
            </a:r>
            <a:r>
              <a:rPr lang="da-DK" sz="1600" smtClean="0">
                <a:solidFill>
                  <a:srgbClr val="FFFF00"/>
                </a:solidFill>
              </a:rPr>
              <a:t>ItemCollection</a:t>
            </a:r>
            <a:r>
              <a:rPr lang="da-DK" sz="1600"/>
              <a:t> { get {…} </a:t>
            </a:r>
            <a:r>
              <a:rPr lang="da-DK" sz="1600" smtClean="0"/>
              <a:t>}</a:t>
            </a:r>
          </a:p>
          <a:p>
            <a:r>
              <a:rPr lang="da-DK" sz="1600" smtClean="0"/>
              <a:t>IDataWrapper&lt;TData</a:t>
            </a:r>
            <a:r>
              <a:rPr lang="da-DK" sz="1600" smtClean="0"/>
              <a:t>&gt; </a:t>
            </a:r>
            <a:r>
              <a:rPr lang="da-DK" sz="1600" smtClean="0">
                <a:solidFill>
                  <a:srgbClr val="FFFF00"/>
                </a:solidFill>
              </a:rPr>
              <a:t>ItemSelected</a:t>
            </a:r>
          </a:p>
          <a:p>
            <a:r>
              <a:rPr lang="da-DK" sz="1600" smtClean="0"/>
              <a:t>IDataWrapper&lt;TData</a:t>
            </a:r>
            <a:r>
              <a:rPr lang="da-DK" sz="1600" smtClean="0"/>
              <a:t>&gt; </a:t>
            </a:r>
            <a:r>
              <a:rPr lang="da-DK" sz="1600">
                <a:solidFill>
                  <a:srgbClr val="FFFF00"/>
                </a:solidFill>
              </a:rPr>
              <a:t>ItemDetails</a:t>
            </a:r>
            <a:endParaRPr lang="da-DK" sz="1600" smtClean="0">
              <a:solidFill>
                <a:srgbClr val="FFFF00"/>
              </a:solidFill>
            </a:endParaRPr>
          </a:p>
          <a:p>
            <a:endParaRPr lang="da-DK" sz="1400" smtClean="0"/>
          </a:p>
          <a:p>
            <a:endParaRPr lang="da-DK" sz="1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30217" y="351693"/>
            <a:ext cx="2725614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IPageViewModel&lt;TData</a:t>
            </a:r>
            <a:r>
              <a:rPr lang="da-DK" smtClean="0">
                <a:solidFill>
                  <a:srgbClr val="FFFF00"/>
                </a:solidFill>
              </a:rPr>
              <a:t>&gt; </a:t>
            </a:r>
          </a:p>
          <a:p>
            <a:r>
              <a:rPr lang="da-DK" smtClean="0"/>
              <a:t>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2502879" y="1190657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269523" y="351693"/>
            <a:ext cx="2725615" cy="890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mtClean="0">
                <a:solidFill>
                  <a:srgbClr val="FFFF00"/>
                </a:solidFill>
              </a:rPr>
              <a:t>IDataWrapper&lt;TData</a:t>
            </a:r>
            <a:r>
              <a:rPr lang="da-DK" smtClean="0">
                <a:solidFill>
                  <a:srgbClr val="FFFF00"/>
                </a:solidFill>
              </a:rPr>
              <a:t>&gt; </a:t>
            </a:r>
          </a:p>
          <a:p>
            <a:endParaRPr lang="da-DK" smtClean="0"/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6342185" y="1178937"/>
            <a:ext cx="58029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0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934203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PageViewModelBase</a:t>
            </a:r>
          </a:p>
          <a:p>
            <a:r>
              <a:rPr lang="da-DK" sz="2400" smtClean="0"/>
              <a:t>Provides a ”context-free” implementation of the </a:t>
            </a:r>
            <a:r>
              <a:rPr lang="da-DK" sz="2400" b="1" smtClean="0"/>
              <a:t>IPageViewModel</a:t>
            </a:r>
            <a:r>
              <a:rPr lang="da-DK" sz="2400" smtClean="0"/>
              <a:t> interface</a:t>
            </a:r>
          </a:p>
          <a:p>
            <a:r>
              <a:rPr lang="da-DK" sz="2400" smtClean="0"/>
              <a:t>No assumptions about specific actions taken, when e.g. selection changes or catalog is updated</a:t>
            </a:r>
          </a:p>
          <a:p>
            <a:r>
              <a:rPr lang="da-DK" sz="2400" smtClean="0"/>
              <a:t>Provides properties to which a View can bind GUI controls</a:t>
            </a:r>
          </a:p>
          <a:p>
            <a:r>
              <a:rPr lang="da-DK" sz="2400" smtClean="0"/>
              <a:t>Also implements </a:t>
            </a:r>
            <a:r>
              <a:rPr lang="da-DK" sz="2400" b="1" smtClean="0"/>
              <a:t>IDataWrapper</a:t>
            </a:r>
            <a:r>
              <a:rPr lang="da-DK" sz="2400" smtClean="0"/>
              <a:t> interface; item currently selected is considered to be the ”wrapped” </a:t>
            </a:r>
            <a:r>
              <a:rPr lang="da-DK" sz="2400" smtClean="0"/>
              <a:t>data object </a:t>
            </a:r>
            <a:r>
              <a:rPr lang="da-DK" sz="2400" smtClean="0"/>
              <a:t>(</a:t>
            </a:r>
            <a:r>
              <a:rPr lang="da-DK" sz="2400" b="1" smtClean="0">
                <a:solidFill>
                  <a:srgbClr val="FF0000"/>
                </a:solidFill>
              </a:rPr>
              <a:t>TData</a:t>
            </a:r>
            <a:r>
              <a:rPr lang="da-DK" sz="2400" smtClean="0"/>
              <a:t>), which may be a domain data object or a transformed object</a:t>
            </a:r>
            <a:endParaRPr lang="da-DK" sz="2400" smtClean="0"/>
          </a:p>
          <a:p>
            <a:r>
              <a:rPr lang="da-DK" sz="2400" smtClean="0"/>
              <a:t>Used when executing CRUD actions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135815" y="996464"/>
            <a:ext cx="3751382" cy="15943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PageViewModelBase&lt;TData</a:t>
            </a:r>
            <a:r>
              <a:rPr lang="da-DK" sz="2000" smtClean="0">
                <a:solidFill>
                  <a:schemeClr val="bg1"/>
                </a:solidFill>
              </a:rPr>
              <a:t>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Why?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5981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797062" y="720970"/>
            <a:ext cx="6090136" cy="15239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IItemSelection</a:t>
            </a:r>
            <a:r>
              <a:rPr lang="da-DK" sz="2400" smtClean="0">
                <a:solidFill>
                  <a:srgbClr val="FFFF00"/>
                </a:solidFill>
              </a:rPr>
              <a:t>ChangedEvent&lt;TData&gt;</a:t>
            </a:r>
            <a:endParaRPr lang="da-DK" sz="2400" smtClean="0">
              <a:solidFill>
                <a:srgbClr val="FFFF00"/>
              </a:solidFill>
            </a:endParaRPr>
          </a:p>
          <a:p>
            <a:r>
              <a:rPr lang="da-DK"/>
              <a:t> </a:t>
            </a:r>
            <a:endParaRPr lang="da-DK" smtClean="0"/>
          </a:p>
          <a:p>
            <a:r>
              <a:rPr lang="da-DK" smtClean="0"/>
              <a:t>event </a:t>
            </a:r>
            <a:r>
              <a:rPr lang="da-DK" smtClean="0"/>
              <a:t>Action&lt;IDataWrapper&lt;TData&gt;&gt; </a:t>
            </a:r>
            <a:r>
              <a:rPr lang="da-DK" smtClean="0">
                <a:solidFill>
                  <a:srgbClr val="FFFF00"/>
                </a:solidFill>
              </a:rPr>
              <a:t>ItemSelectionChanged</a:t>
            </a:r>
            <a:r>
              <a:rPr lang="da-DK" smtClean="0"/>
              <a:t>; </a:t>
            </a: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302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IItemSelectionChangedEvent</a:t>
            </a:r>
            <a:endParaRPr lang="da-DK" sz="2400" b="1" smtClean="0"/>
          </a:p>
          <a:p>
            <a:r>
              <a:rPr lang="da-DK" sz="2400" smtClean="0"/>
              <a:t>Interface for enabling clients to subscribe to events triggered when the </a:t>
            </a:r>
            <a:r>
              <a:rPr lang="da-DK" sz="2400" smtClean="0"/>
              <a:t>selection changes in a page view model</a:t>
            </a:r>
            <a:endParaRPr lang="da-DK" sz="2400" smtClean="0"/>
          </a:p>
          <a:p>
            <a:r>
              <a:rPr lang="da-DK" sz="2400" b="1" smtClean="0"/>
              <a:t>IPageViewModel</a:t>
            </a:r>
            <a:r>
              <a:rPr lang="da-DK" sz="2400" smtClean="0"/>
              <a:t> </a:t>
            </a:r>
            <a:r>
              <a:rPr lang="da-DK" sz="2400" smtClean="0"/>
              <a:t>inherits from this </a:t>
            </a:r>
            <a:r>
              <a:rPr lang="da-DK" sz="2400" smtClean="0"/>
              <a:t>interface.</a:t>
            </a:r>
          </a:p>
          <a:p>
            <a:r>
              <a:rPr lang="da-DK" sz="2400" smtClean="0"/>
              <a:t>The parameter to the event is the object which has now been selected</a:t>
            </a:r>
          </a:p>
          <a:p>
            <a:r>
              <a:rPr lang="da-DK" sz="2400" smtClean="0"/>
              <a:t>The </a:t>
            </a:r>
            <a:r>
              <a:rPr lang="da-DK" sz="2400" b="1" smtClean="0"/>
              <a:t>PageViewModelBase</a:t>
            </a:r>
            <a:r>
              <a:rPr lang="da-DK" sz="2400" smtClean="0"/>
              <a:t> </a:t>
            </a:r>
            <a:r>
              <a:rPr lang="da-DK" sz="2400"/>
              <a:t>implementation invokes </a:t>
            </a:r>
            <a:r>
              <a:rPr lang="da-DK" sz="2400"/>
              <a:t>this </a:t>
            </a:r>
            <a:r>
              <a:rPr lang="da-DK" sz="2400" smtClean="0"/>
              <a:t>event when the selection changes.</a:t>
            </a:r>
            <a:endParaRPr lang="da-DK" sz="2400"/>
          </a:p>
          <a:p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4184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151077" y="656494"/>
            <a:ext cx="4736120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IPageViewModelMediator&lt;TData</a:t>
            </a:r>
            <a:r>
              <a:rPr lang="da-DK" sz="2400" smtClean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</a:t>
            </a:r>
          </a:p>
          <a:p>
            <a:r>
              <a:rPr lang="da-DK" sz="1600"/>
              <a:t> </a:t>
            </a:r>
            <a:r>
              <a:rPr lang="da-DK" sz="1600" smtClean="0"/>
              <a:t>  </a:t>
            </a:r>
            <a:r>
              <a:rPr lang="da-DK" sz="1600" smtClean="0"/>
              <a:t>IDataWrapper&lt;TData</a:t>
            </a:r>
            <a:r>
              <a:rPr lang="da-DK" sz="1600" smtClean="0"/>
              <a:t>&gt; </a:t>
            </a:r>
            <a:r>
              <a:rPr lang="da-DK" sz="1600" smtClean="0"/>
              <a:t>data</a:t>
            </a:r>
            <a:r>
              <a:rPr lang="da-DK" sz="1600" smtClean="0"/>
              <a:t>Wrapper</a:t>
            </a:r>
            <a:r>
              <a:rPr lang="da-DK" sz="1600" smtClean="0"/>
              <a:t>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10772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IPageViewModelMediator</a:t>
            </a:r>
          </a:p>
          <a:p>
            <a:r>
              <a:rPr lang="da-DK" sz="2400" smtClean="0"/>
              <a:t>Interface for a ”mediator”, which will </a:t>
            </a:r>
            <a:r>
              <a:rPr lang="da-DK" sz="2400" smtClean="0"/>
              <a:t>imple-ment </a:t>
            </a:r>
            <a:r>
              <a:rPr lang="da-DK" sz="2400" smtClean="0"/>
              <a:t>a specific strategy for how the elements in a </a:t>
            </a:r>
            <a:r>
              <a:rPr lang="da-DK" sz="2400" b="1" smtClean="0"/>
              <a:t>PageViewModel</a:t>
            </a:r>
            <a:r>
              <a:rPr lang="da-DK" sz="2400" smtClean="0"/>
              <a:t> object should </a:t>
            </a:r>
            <a:r>
              <a:rPr lang="da-DK" sz="2400" smtClean="0"/>
              <a:t>interact.</a:t>
            </a:r>
            <a:endParaRPr lang="da-DK" sz="2400" smtClean="0"/>
          </a:p>
          <a:p>
            <a:r>
              <a:rPr lang="da-DK" sz="2400" smtClean="0"/>
              <a:t>Reacts to changes in item </a:t>
            </a:r>
            <a:r>
              <a:rPr lang="da-DK" sz="2400" smtClean="0"/>
              <a:t>selection.</a:t>
            </a:r>
          </a:p>
          <a:p>
            <a:r>
              <a:rPr lang="da-DK" sz="2400" smtClean="0"/>
              <a:t>The parameter </a:t>
            </a:r>
            <a:r>
              <a:rPr lang="da-DK" sz="2400"/>
              <a:t>to </a:t>
            </a:r>
            <a:r>
              <a:rPr lang="da-DK" sz="2400" b="1" smtClean="0"/>
              <a:t>OnItemSelectionChanged </a:t>
            </a:r>
            <a:r>
              <a:rPr lang="da-DK" sz="2400"/>
              <a:t>is </a:t>
            </a:r>
            <a:r>
              <a:rPr lang="da-DK" sz="2400"/>
              <a:t>the </a:t>
            </a:r>
            <a:r>
              <a:rPr lang="da-DK" sz="2400" smtClean="0"/>
              <a:t>object </a:t>
            </a:r>
            <a:r>
              <a:rPr lang="da-DK" sz="2400"/>
              <a:t>which has </a:t>
            </a:r>
            <a:r>
              <a:rPr lang="da-DK" sz="2400"/>
              <a:t>been </a:t>
            </a:r>
            <a:r>
              <a:rPr lang="da-DK" sz="2400" smtClean="0"/>
              <a:t>selected.</a:t>
            </a:r>
            <a:endParaRPr lang="da-DK" sz="2400"/>
          </a:p>
          <a:p>
            <a:r>
              <a:rPr lang="da-DK" sz="2400"/>
              <a:t>An object implementing this interface can then ”sign up” to </a:t>
            </a:r>
            <a:r>
              <a:rPr lang="da-DK" sz="2400"/>
              <a:t>a </a:t>
            </a:r>
            <a:r>
              <a:rPr lang="da-DK" sz="2400" b="1" smtClean="0"/>
              <a:t>ItemSelectionChanged</a:t>
            </a:r>
            <a:r>
              <a:rPr lang="da-DK" sz="2400" smtClean="0"/>
              <a:t> </a:t>
            </a:r>
            <a:r>
              <a:rPr lang="da-DK" sz="2400"/>
              <a:t>event from a </a:t>
            </a:r>
            <a:r>
              <a:rPr lang="da-DK" sz="2400"/>
              <a:t>specific </a:t>
            </a:r>
            <a:r>
              <a:rPr lang="da-DK" sz="2400" smtClean="0"/>
              <a:t>page view model. </a:t>
            </a:r>
            <a:endParaRPr lang="da-DK" sz="2400" smtClean="0"/>
          </a:p>
        </p:txBody>
      </p:sp>
    </p:spTree>
    <p:extLst>
      <p:ext uri="{BB962C8B-B14F-4D97-AF65-F5344CB8AC3E}">
        <p14:creationId xmlns:p14="http://schemas.microsoft.com/office/powerpoint/2010/main" val="336790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5609492" y="656494"/>
            <a:ext cx="6277706" cy="20691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IPageViewModelMediator&lt;TData</a:t>
            </a:r>
            <a:r>
              <a:rPr lang="da-DK" sz="2400" smtClean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da-DK" sz="2000">
              <a:solidFill>
                <a:srgbClr val="FFFF00"/>
              </a:solidFill>
            </a:endParaRPr>
          </a:p>
          <a:p>
            <a:r>
              <a:rPr lang="da-DK" sz="1600"/>
              <a:t>void </a:t>
            </a:r>
            <a:r>
              <a:rPr lang="da-DK" sz="1600" smtClean="0">
                <a:solidFill>
                  <a:srgbClr val="FFFF00"/>
                </a:solidFill>
              </a:rPr>
              <a:t>OnItemSelectionChanged</a:t>
            </a:r>
            <a:r>
              <a:rPr lang="da-DK" sz="1600" smtClean="0"/>
              <a:t>(IDataWrapper&lt;TData</a:t>
            </a:r>
            <a:r>
              <a:rPr lang="da-DK" sz="1600" smtClean="0"/>
              <a:t>&gt; </a:t>
            </a:r>
            <a:r>
              <a:rPr lang="da-DK" sz="1600" smtClean="0"/>
              <a:t>data</a:t>
            </a:r>
            <a:r>
              <a:rPr lang="da-DK" sz="1600" smtClean="0"/>
              <a:t>Wrapper</a:t>
            </a:r>
            <a:r>
              <a:rPr lang="da-DK" sz="1600" smtClean="0"/>
              <a:t>);</a:t>
            </a:r>
          </a:p>
          <a:p>
            <a:endParaRPr lang="da-DK" sz="2000" smtClean="0">
              <a:solidFill>
                <a:schemeClr val="bg1"/>
              </a:solidFill>
            </a:endParaRPr>
          </a:p>
          <a:p>
            <a:endParaRPr lang="da-DK" smtClean="0"/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430766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PageViewModelMediatorBase</a:t>
            </a:r>
            <a:endParaRPr lang="da-DK" sz="2400" b="1" smtClean="0"/>
          </a:p>
          <a:p>
            <a:r>
              <a:rPr lang="da-DK" sz="2400" smtClean="0"/>
              <a:t>Implements default strategies for how the page view model should react to changes in item selection.</a:t>
            </a:r>
          </a:p>
          <a:p>
            <a:r>
              <a:rPr lang="da-DK" sz="2400" smtClean="0"/>
              <a:t>Implementation is </a:t>
            </a:r>
            <a:r>
              <a:rPr lang="da-DK" sz="2400" b="1" smtClean="0"/>
              <a:t>virtual</a:t>
            </a:r>
            <a:r>
              <a:rPr lang="da-DK" sz="2400" smtClean="0"/>
              <a:t>; can be overrided in derived classes.</a:t>
            </a:r>
            <a:endParaRPr lang="da-DK" sz="2400" smtClean="0"/>
          </a:p>
        </p:txBody>
      </p:sp>
      <p:sp>
        <p:nvSpPr>
          <p:cNvPr id="4" name="Afrundet rektangel 3"/>
          <p:cNvSpPr/>
          <p:nvPr/>
        </p:nvSpPr>
        <p:spPr>
          <a:xfrm>
            <a:off x="5609492" y="3780695"/>
            <a:ext cx="6277706" cy="21101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chemeClr val="bg1"/>
                </a:solidFill>
              </a:rPr>
              <a:t>PageViewModelMediatorBase&lt;TData</a:t>
            </a:r>
            <a:r>
              <a:rPr lang="da-DK" sz="2000" smtClean="0">
                <a:solidFill>
                  <a:schemeClr val="bg1"/>
                </a:solidFill>
              </a:rPr>
              <a:t>&gt;</a:t>
            </a:r>
            <a:endParaRPr lang="da-DK" sz="200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endParaRPr lang="da-DK" sz="1600">
              <a:solidFill>
                <a:schemeClr val="bg1"/>
              </a:solidFill>
            </a:endParaRPr>
          </a:p>
        </p:txBody>
      </p:sp>
      <p:sp>
        <p:nvSpPr>
          <p:cNvPr id="6" name="Højrepil 5"/>
          <p:cNvSpPr/>
          <p:nvPr/>
        </p:nvSpPr>
        <p:spPr>
          <a:xfrm rot="16200000">
            <a:off x="8220806" y="2905159"/>
            <a:ext cx="1055079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20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Lige pilforbindelse 13"/>
          <p:cNvCxnSpPr/>
          <p:nvPr/>
        </p:nvCxnSpPr>
        <p:spPr>
          <a:xfrm flipH="1" flipV="1">
            <a:off x="3674671" y="947292"/>
            <a:ext cx="1107092" cy="78283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frundet rektangel 11"/>
          <p:cNvSpPr/>
          <p:nvPr/>
        </p:nvSpPr>
        <p:spPr>
          <a:xfrm>
            <a:off x="878719" y="357977"/>
            <a:ext cx="2795951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rgbClr val="FFFF00"/>
                </a:solidFill>
              </a:rPr>
              <a:t>IPageVM</a:t>
            </a:r>
            <a:endParaRPr lang="da-DK" sz="32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3" name="Afrundet rektangel 12"/>
          <p:cNvSpPr/>
          <p:nvPr/>
        </p:nvSpPr>
        <p:spPr>
          <a:xfrm>
            <a:off x="878719" y="1663035"/>
            <a:ext cx="2795951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 smtClean="0">
                <a:solidFill>
                  <a:schemeClr val="bg1"/>
                </a:solidFill>
              </a:rPr>
              <a:t>PageVMBase</a:t>
            </a:r>
            <a:endParaRPr lang="da-DK" sz="3200">
              <a:solidFill>
                <a:schemeClr val="bg1"/>
              </a:solidFill>
            </a:endParaRPr>
          </a:p>
        </p:txBody>
      </p:sp>
      <p:sp>
        <p:nvSpPr>
          <p:cNvPr id="16" name="Afrundet rektangel 15"/>
          <p:cNvSpPr/>
          <p:nvPr/>
        </p:nvSpPr>
        <p:spPr>
          <a:xfrm>
            <a:off x="4695764" y="357977"/>
            <a:ext cx="3158698" cy="6525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IPageVMMediator</a:t>
            </a:r>
            <a:endParaRPr lang="da-DK" sz="2400" smtClean="0">
              <a:solidFill>
                <a:srgbClr val="FFFF00"/>
              </a:solidFill>
            </a:endParaRPr>
          </a:p>
        </p:txBody>
      </p:sp>
      <p:sp>
        <p:nvSpPr>
          <p:cNvPr id="21" name="Afrundet rektangel 20"/>
          <p:cNvSpPr/>
          <p:nvPr/>
        </p:nvSpPr>
        <p:spPr>
          <a:xfrm>
            <a:off x="4695764" y="1665190"/>
            <a:ext cx="3158698" cy="6525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PageVMMediatorBase</a:t>
            </a:r>
            <a:endParaRPr lang="da-DK" sz="2400">
              <a:solidFill>
                <a:schemeClr val="bg1"/>
              </a:solidFill>
            </a:endParaRPr>
          </a:p>
        </p:txBody>
      </p:sp>
      <p:cxnSp>
        <p:nvCxnSpPr>
          <p:cNvPr id="23" name="Lige pilforbindelse 22"/>
          <p:cNvCxnSpPr>
            <a:endCxn id="12" idx="2"/>
          </p:cNvCxnSpPr>
          <p:nvPr/>
        </p:nvCxnSpPr>
        <p:spPr>
          <a:xfrm flipV="1">
            <a:off x="2276694" y="1010506"/>
            <a:ext cx="1" cy="64244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/>
          <p:cNvCxnSpPr>
            <a:stCxn id="21" idx="0"/>
          </p:cNvCxnSpPr>
          <p:nvPr/>
        </p:nvCxnSpPr>
        <p:spPr>
          <a:xfrm flipV="1">
            <a:off x="6275113" y="1010506"/>
            <a:ext cx="0" cy="65468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DataSources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29700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6523892" y="4275938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901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FileJSON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489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Implements file-based persistency</a:t>
            </a:r>
          </a:p>
          <a:p>
            <a:r>
              <a:rPr lang="da-DK" sz="2400" smtClean="0"/>
              <a:t>Data is saved in string format</a:t>
            </a:r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CRUD operations, </a:t>
            </a:r>
            <a:r>
              <a:rPr lang="da-DK" sz="2400" u="sng" smtClean="0"/>
              <a:t>only</a:t>
            </a:r>
            <a:r>
              <a:rPr lang="da-DK" sz="2400" smtClean="0"/>
              <a:t> </a:t>
            </a:r>
            <a:r>
              <a:rPr lang="da-DK" sz="2400" b="1" smtClean="0"/>
              <a:t>Load</a:t>
            </a:r>
            <a:r>
              <a:rPr lang="da-DK" sz="2400" smtClean="0"/>
              <a:t> and </a:t>
            </a:r>
            <a:r>
              <a:rPr lang="da-DK" sz="2400" b="1" smtClean="0"/>
              <a:t>Save</a:t>
            </a:r>
            <a:r>
              <a:rPr lang="da-DK" sz="2400" smtClean="0"/>
              <a:t> operations</a:t>
            </a:r>
          </a:p>
          <a:p>
            <a:r>
              <a:rPr lang="da-DK" sz="2400" smtClean="0"/>
              <a:t>Implements interfaces </a:t>
            </a:r>
            <a:r>
              <a:rPr lang="da-DK" sz="2400" b="1" smtClean="0"/>
              <a:t>IDataSourceLoad</a:t>
            </a:r>
            <a:r>
              <a:rPr lang="da-DK" sz="2400" smtClean="0"/>
              <a:t> and </a:t>
            </a:r>
            <a:r>
              <a:rPr lang="da-DK" sz="2400" b="1" smtClean="0"/>
              <a:t>IDataSourceSave</a:t>
            </a:r>
          </a:p>
          <a:p>
            <a:r>
              <a:rPr lang="da-DK" sz="2400" smtClean="0"/>
              <a:t>Relies on interfaces </a:t>
            </a:r>
            <a:r>
              <a:rPr lang="da-DK" sz="2400" b="1" smtClean="0"/>
              <a:t>IStringPersistence</a:t>
            </a:r>
            <a:r>
              <a:rPr lang="da-DK" sz="2400" smtClean="0"/>
              <a:t> and </a:t>
            </a:r>
            <a:r>
              <a:rPr lang="da-DK" sz="2400" b="1" smtClean="0"/>
              <a:t>IStringConverter</a:t>
            </a:r>
          </a:p>
          <a:p>
            <a:r>
              <a:rPr lang="da-DK" sz="2400" smtClean="0"/>
              <a:t>Does not assume any specific data formats or file management strategy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37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304048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FileSource</a:t>
            </a:r>
          </a:p>
          <a:p>
            <a:r>
              <a:rPr lang="da-DK" sz="2400" smtClean="0"/>
              <a:t>You will usually </a:t>
            </a:r>
            <a:r>
              <a:rPr lang="da-DK" sz="2400" u="sng" smtClean="0"/>
              <a:t>not</a:t>
            </a:r>
            <a:r>
              <a:rPr lang="da-DK" sz="2400" smtClean="0"/>
              <a:t> need to inherit from this class</a:t>
            </a:r>
          </a:p>
          <a:p>
            <a:r>
              <a:rPr lang="da-DK" sz="2400" smtClean="0"/>
              <a:t>Used as parameter for specialised versions of </a:t>
            </a:r>
            <a:r>
              <a:rPr lang="da-DK" sz="2400" b="1" smtClean="0"/>
              <a:t>Catalog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20000" y="720970"/>
            <a:ext cx="4267197" cy="16060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IDataSourceLoad+Save&lt;TData&gt;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 </a:t>
            </a:r>
            <a:r>
              <a:rPr lang="da-DK" smtClean="0">
                <a:solidFill>
                  <a:srgbClr val="FFFF00"/>
                </a:solidFill>
              </a:rPr>
              <a:t>Save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7620000" y="3308838"/>
            <a:ext cx="4267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FileSource&lt;TData&gt;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9262695" y="2469938"/>
            <a:ext cx="98180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94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492264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IStringPersistence/IStringConverter</a:t>
            </a:r>
          </a:p>
          <a:p>
            <a:r>
              <a:rPr lang="da-DK" sz="2400" smtClean="0"/>
              <a:t>Interfaces relating specifically to string-based persistency</a:t>
            </a:r>
          </a:p>
          <a:p>
            <a:r>
              <a:rPr lang="da-DK" sz="2400" smtClean="0"/>
              <a:t>Implementations in FileJSON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858001" y="3654669"/>
            <a:ext cx="4648196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r>
              <a:rPr lang="da-DK"/>
              <a:t> </a:t>
            </a:r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6858000" y="767865"/>
            <a:ext cx="4648197" cy="1822938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/>
          </a:p>
          <a:p>
            <a:r>
              <a:rPr lang="da-DK" smtClean="0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Why?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704385" cy="4351338"/>
          </a:xfrm>
        </p:spPr>
        <p:txBody>
          <a:bodyPr/>
          <a:lstStyle/>
          <a:p>
            <a:r>
              <a:rPr lang="da-DK" smtClean="0"/>
              <a:t>Steep learning curve on 1.semester</a:t>
            </a:r>
          </a:p>
          <a:p>
            <a:r>
              <a:rPr lang="da-DK" smtClean="0"/>
              <a:t>Manage infrastructure complexity</a:t>
            </a:r>
          </a:p>
          <a:p>
            <a:r>
              <a:rPr lang="da-DK" smtClean="0"/>
              <a:t>Assist in </a:t>
            </a:r>
            <a:r>
              <a:rPr lang="da-DK"/>
              <a:t>boilerplate </a:t>
            </a:r>
            <a:r>
              <a:rPr lang="da-DK" smtClean="0"/>
              <a:t>implementation of CRUD operations</a:t>
            </a:r>
          </a:p>
          <a:p>
            <a:r>
              <a:rPr lang="da-DK" smtClean="0"/>
              <a:t>More time/focus on domain logic</a:t>
            </a:r>
          </a:p>
          <a:p>
            <a:r>
              <a:rPr lang="da-DK" smtClean="0"/>
              <a:t>Can be used fully, in parts, as inspiration, or not at all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78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444154" y="1365738"/>
            <a:ext cx="444304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IStringPersistence</a:t>
            </a:r>
          </a:p>
          <a:p>
            <a:endParaRPr lang="da-DK" smtClean="0"/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SaveAsync</a:t>
            </a:r>
            <a:r>
              <a:rPr lang="da-DK"/>
              <a:t>(string source, string data</a:t>
            </a:r>
            <a:r>
              <a:rPr lang="da-DK" smtClean="0"/>
              <a:t>);</a:t>
            </a:r>
          </a:p>
          <a:p>
            <a:r>
              <a:rPr lang="da-DK"/>
              <a:t>Task&lt;string&gt; </a:t>
            </a:r>
            <a:r>
              <a:rPr lang="da-DK">
                <a:solidFill>
                  <a:srgbClr val="FFFF00"/>
                </a:solidFill>
              </a:rPr>
              <a:t>LoadAsync</a:t>
            </a:r>
            <a:r>
              <a:rPr lang="da-DK"/>
              <a:t>(string source);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444154" y="4212493"/>
            <a:ext cx="444304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FileStringPersistence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59275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984738" y="1365738"/>
            <a:ext cx="4630613" cy="203395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IStringConverter&lt;TData&gt;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/>
              <a:t>string </a:t>
            </a:r>
            <a:r>
              <a:rPr lang="da-DK" smtClean="0">
                <a:solidFill>
                  <a:srgbClr val="FFFF00"/>
                </a:solidFill>
              </a:rPr>
              <a:t>ConvertToString</a:t>
            </a:r>
            <a:r>
              <a:rPr lang="da-DK" smtClean="0"/>
              <a:t>(List&lt;TData&gt; </a:t>
            </a:r>
            <a:r>
              <a:rPr lang="da-DK"/>
              <a:t>objects</a:t>
            </a:r>
            <a:r>
              <a:rPr lang="da-DK" smtClean="0"/>
              <a:t>);</a:t>
            </a:r>
          </a:p>
          <a:p>
            <a:r>
              <a:rPr lang="da-DK" smtClean="0"/>
              <a:t>List&lt;TData&gt; </a:t>
            </a:r>
            <a:r>
              <a:rPr lang="da-DK">
                <a:solidFill>
                  <a:srgbClr val="FFFF00"/>
                </a:solidFill>
              </a:rPr>
              <a:t>ConvertFromString</a:t>
            </a:r>
            <a:r>
              <a:rPr lang="da-DK"/>
              <a:t>(string data)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984738" y="4212493"/>
            <a:ext cx="463061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JSONConverter&lt;TData&gt;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2893644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43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RestAPI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1351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326924" y="720970"/>
            <a:ext cx="4560274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</a:t>
            </a:r>
            <a:r>
              <a:rPr lang="da-DK"/>
              <a:t>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 smtClean="0"/>
              <a:t>Implements persistency based on RESTful Web Service</a:t>
            </a:r>
          </a:p>
          <a:p>
            <a:r>
              <a:rPr lang="da-DK" sz="2400" smtClean="0"/>
              <a:t>Uses </a:t>
            </a:r>
            <a:r>
              <a:rPr lang="da-DK" sz="2400" b="1" smtClean="0"/>
              <a:t>HTTPClient</a:t>
            </a:r>
            <a:r>
              <a:rPr lang="da-DK" sz="2400" smtClean="0"/>
              <a:t> class for invoking web service REST API calls</a:t>
            </a:r>
          </a:p>
          <a:p>
            <a:r>
              <a:rPr lang="da-DK" sz="2400"/>
              <a:t>Implements 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Class is a Web Service </a:t>
            </a:r>
            <a:r>
              <a:rPr lang="da-DK" sz="2400" u="sng" smtClean="0"/>
              <a:t>client</a:t>
            </a:r>
            <a:r>
              <a:rPr lang="da-DK" sz="2400" smtClean="0"/>
              <a:t>; a server for the Web Service must be made available separately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326924" y="4212493"/>
            <a:ext cx="456027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200660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4741987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RestAPISource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PersistentCatalog</a:t>
            </a:r>
            <a:endParaRPr lang="da-DK" sz="2400" b="1"/>
          </a:p>
        </p:txBody>
      </p:sp>
      <p:sp>
        <p:nvSpPr>
          <p:cNvPr id="6" name="Afrundet rektangel 5"/>
          <p:cNvSpPr/>
          <p:nvPr/>
        </p:nvSpPr>
        <p:spPr>
          <a:xfrm>
            <a:off x="7326924" y="720970"/>
            <a:ext cx="4560274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</a:t>
            </a:r>
            <a:r>
              <a:rPr lang="da-DK"/>
              <a:t>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Afrundet rektangel 6"/>
          <p:cNvSpPr/>
          <p:nvPr/>
        </p:nvSpPr>
        <p:spPr>
          <a:xfrm>
            <a:off x="7326924" y="4212493"/>
            <a:ext cx="4560273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RestAPISource&lt;TData&gt;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1" name="Højrepil 10"/>
          <p:cNvSpPr/>
          <p:nvPr/>
        </p:nvSpPr>
        <p:spPr>
          <a:xfrm rot="16200000">
            <a:off x="9200660" y="3458096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17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EFCore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8026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791202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 smtClean="0"/>
              <a:t>Implements persistency based on Entity Framework Core 2.0</a:t>
            </a:r>
          </a:p>
          <a:p>
            <a:r>
              <a:rPr lang="da-DK" sz="2400" smtClean="0"/>
              <a:t>Implements </a:t>
            </a:r>
            <a:r>
              <a:rPr lang="da-DK" sz="2400"/>
              <a:t>interfaces </a:t>
            </a:r>
            <a:r>
              <a:rPr lang="da-DK" sz="2400" b="1"/>
              <a:t>IDataSourceLoad</a:t>
            </a:r>
            <a:r>
              <a:rPr lang="da-DK" sz="2400"/>
              <a:t> and </a:t>
            </a:r>
            <a:r>
              <a:rPr lang="da-DK" sz="2400" b="1" smtClean="0"/>
              <a:t>IDataSourceCRUD</a:t>
            </a:r>
            <a:endParaRPr lang="da-DK" sz="2400" smtClean="0"/>
          </a:p>
          <a:p>
            <a:r>
              <a:rPr lang="da-DK" sz="2400" b="1" smtClean="0">
                <a:solidFill>
                  <a:srgbClr val="FF0000"/>
                </a:solidFill>
              </a:rPr>
              <a:t>NOTE</a:t>
            </a:r>
            <a:r>
              <a:rPr lang="da-DK" sz="2400" smtClean="0"/>
              <a:t>: This implementation does </a:t>
            </a:r>
            <a:r>
              <a:rPr lang="da-DK" sz="2400" u="sng" smtClean="0"/>
              <a:t>not</a:t>
            </a:r>
            <a:r>
              <a:rPr lang="da-DK" sz="2400" smtClean="0"/>
              <a:t> support the </a:t>
            </a:r>
            <a:r>
              <a:rPr lang="da-DK" sz="2400" b="1" smtClean="0"/>
              <a:t>Save</a:t>
            </a:r>
            <a:r>
              <a:rPr lang="da-DK" sz="2400" smtClean="0"/>
              <a:t> operation</a:t>
            </a:r>
          </a:p>
          <a:p>
            <a:r>
              <a:rPr lang="da-DK" sz="2400" smtClean="0"/>
              <a:t>Database context class is supplied as type parameter to </a:t>
            </a:r>
            <a:r>
              <a:rPr lang="da-DK" sz="2400" b="1" smtClean="0"/>
              <a:t>EFCoreSource</a:t>
            </a:r>
            <a:r>
              <a:rPr lang="da-DK" sz="2400" smtClean="0"/>
              <a:t> (</a:t>
            </a:r>
            <a:r>
              <a:rPr lang="da-DK" sz="2400" b="1" smtClean="0"/>
              <a:t>TDBContext</a:t>
            </a:r>
            <a:r>
              <a:rPr lang="da-DK" sz="2400" smtClean="0"/>
              <a:t>)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858000" y="720970"/>
            <a:ext cx="502919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</a:t>
            </a:r>
            <a:r>
              <a:rPr lang="da-DK"/>
              <a:t>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858000" y="4212493"/>
            <a:ext cx="5029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EFCoreSource&lt;TDBContext, 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966198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54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1405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EFCoreSource</a:t>
            </a:r>
          </a:p>
          <a:p>
            <a:r>
              <a:rPr lang="da-DK" sz="2400"/>
              <a:t>You will usually </a:t>
            </a:r>
            <a:r>
              <a:rPr lang="da-DK" sz="2400" u="sng"/>
              <a:t>not</a:t>
            </a:r>
            <a:r>
              <a:rPr lang="da-DK" sz="2400"/>
              <a:t> need to inherit from this class</a:t>
            </a:r>
          </a:p>
          <a:p>
            <a:r>
              <a:rPr lang="da-DK" sz="2400"/>
              <a:t>Used as parameter for specialised versions of </a:t>
            </a:r>
            <a:r>
              <a:rPr lang="da-DK" sz="2400" b="1" smtClean="0"/>
              <a:t>PersistentCatalog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6858000" y="720970"/>
            <a:ext cx="5029198" cy="26787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IDataSourceLoad+CRUD&lt;TData&gt;</a:t>
            </a:r>
            <a:endParaRPr lang="da-DK" sz="2400" smtClean="0">
              <a:solidFill>
                <a:srgbClr val="FFFF00"/>
              </a:solidFill>
            </a:endParaRPr>
          </a:p>
          <a:p>
            <a:endParaRPr lang="da-DK" smtClean="0"/>
          </a:p>
          <a:p>
            <a:r>
              <a:rPr lang="da-DK" smtClean="0"/>
              <a:t>Task&lt;List&lt;TData&gt;&gt; </a:t>
            </a:r>
            <a:r>
              <a:rPr lang="da-DK">
                <a:solidFill>
                  <a:srgbClr val="FFFF00"/>
                </a:solidFill>
              </a:rPr>
              <a:t>Load</a:t>
            </a:r>
            <a:r>
              <a:rPr lang="da-DK"/>
              <a:t>();</a:t>
            </a:r>
          </a:p>
          <a:p>
            <a:r>
              <a:rPr lang="da-DK"/>
              <a:t>Task </a:t>
            </a:r>
            <a:r>
              <a:rPr lang="da-DK" smtClean="0">
                <a:solidFill>
                  <a:srgbClr val="FFFF00"/>
                </a:solidFill>
              </a:rPr>
              <a:t>Create</a:t>
            </a:r>
            <a:r>
              <a:rPr lang="da-DK"/>
              <a:t>(TData </a:t>
            </a:r>
            <a:r>
              <a:rPr lang="da-DK"/>
              <a:t>obj);</a:t>
            </a:r>
          </a:p>
          <a:p>
            <a:r>
              <a:rPr lang="da-DK"/>
              <a:t>Task&lt;TData&gt; </a:t>
            </a:r>
            <a:r>
              <a:rPr lang="da-DK">
                <a:solidFill>
                  <a:srgbClr val="FFFF00"/>
                </a:solidFill>
              </a:rPr>
              <a:t>Read</a:t>
            </a:r>
            <a:r>
              <a:rPr lang="da-DK"/>
              <a:t>(int key);</a:t>
            </a:r>
          </a:p>
          <a:p>
            <a:r>
              <a:rPr lang="en-US"/>
              <a:t>Task </a:t>
            </a:r>
            <a:r>
              <a:rPr lang="en-US">
                <a:solidFill>
                  <a:srgbClr val="FFFF00"/>
                </a:solidFill>
              </a:rPr>
              <a:t>Update</a:t>
            </a:r>
            <a:r>
              <a:rPr lang="en-US"/>
              <a:t>(int key, </a:t>
            </a:r>
            <a:r>
              <a:rPr lang="da-DK" smtClean="0"/>
              <a:t>TData </a:t>
            </a:r>
            <a:r>
              <a:rPr lang="en-US" smtClean="0"/>
              <a:t>obj</a:t>
            </a:r>
            <a:r>
              <a:rPr lang="en-US"/>
              <a:t>);</a:t>
            </a:r>
          </a:p>
          <a:p>
            <a:r>
              <a:rPr lang="da-DK"/>
              <a:t>Task </a:t>
            </a:r>
            <a:r>
              <a:rPr lang="da-DK">
                <a:solidFill>
                  <a:srgbClr val="FFFF00"/>
                </a:solidFill>
              </a:rPr>
              <a:t>Delete</a:t>
            </a:r>
            <a:r>
              <a:rPr lang="da-DK"/>
              <a:t>(int key);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Afrundet rektangel 8"/>
          <p:cNvSpPr/>
          <p:nvPr/>
        </p:nvSpPr>
        <p:spPr>
          <a:xfrm>
            <a:off x="6858000" y="4212493"/>
            <a:ext cx="5029197" cy="15791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EFCoreSource&lt;TDBContext, TData&gt;</a:t>
            </a:r>
            <a:endParaRPr lang="da-DK" sz="2400" smtClean="0">
              <a:solidFill>
                <a:schemeClr val="bg1"/>
              </a:solidFill>
            </a:endParaRP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0" name="Højrepil 9"/>
          <p:cNvSpPr/>
          <p:nvPr/>
        </p:nvSpPr>
        <p:spPr>
          <a:xfrm rot="16200000">
            <a:off x="8966198" y="3458095"/>
            <a:ext cx="81280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01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Controllers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369360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70155" y="2241984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8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516815" y="1711569"/>
            <a:ext cx="3370382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 smtClean="0">
                <a:solidFill>
                  <a:srgbClr val="FFFF00"/>
                </a:solidFill>
              </a:rPr>
              <a:t>Run</a:t>
            </a:r>
            <a:r>
              <a:rPr lang="da-DK" smtClean="0"/>
              <a:t>();</a:t>
            </a:r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8" y="486508"/>
            <a:ext cx="5275388" cy="5644661"/>
          </a:xfrm>
        </p:spPr>
        <p:txBody>
          <a:bodyPr>
            <a:normAutofit/>
          </a:bodyPr>
          <a:lstStyle/>
          <a:p>
            <a:r>
              <a:rPr lang="da-DK" sz="2400" b="1"/>
              <a:t>I</a:t>
            </a:r>
            <a:r>
              <a:rPr lang="da-DK" sz="2400" b="1" smtClean="0"/>
              <a:t>SimpleController</a:t>
            </a:r>
          </a:p>
          <a:p>
            <a:r>
              <a:rPr lang="da-DK" sz="2400" smtClean="0"/>
              <a:t>Very simplistic interface for any controller-like class</a:t>
            </a:r>
            <a:endParaRPr lang="da-DK" sz="2400" b="1" smtClean="0"/>
          </a:p>
        </p:txBody>
      </p:sp>
    </p:spTree>
    <p:extLst>
      <p:ext uri="{BB962C8B-B14F-4D97-AF65-F5344CB8AC3E}">
        <p14:creationId xmlns:p14="http://schemas.microsoft.com/office/powerpoint/2010/main" val="13316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b="1" smtClean="0"/>
              <a:t>Overview</a:t>
            </a:r>
            <a:endParaRPr lang="da-DK" sz="9600" b="1"/>
          </a:p>
        </p:txBody>
      </p:sp>
    </p:spTree>
    <p:extLst>
      <p:ext uri="{BB962C8B-B14F-4D97-AF65-F5344CB8AC3E}">
        <p14:creationId xmlns:p14="http://schemas.microsoft.com/office/powerpoint/2010/main" val="1796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4108938" y="668216"/>
            <a:ext cx="3571514" cy="12692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smtClean="0">
                <a:solidFill>
                  <a:srgbClr val="FFFF00"/>
                </a:solidFill>
              </a:rPr>
              <a:t>…</a:t>
            </a:r>
            <a:r>
              <a:rPr lang="da-DK" sz="2000" smtClean="0">
                <a:solidFill>
                  <a:srgbClr val="FFFF00"/>
                </a:solidFill>
              </a:rPr>
              <a:t>Controller&lt;TData</a:t>
            </a:r>
            <a:r>
              <a:rPr lang="da-DK" sz="2000" smtClean="0">
                <a:solidFill>
                  <a:srgbClr val="FFFF00"/>
                </a:solidFill>
              </a:rPr>
              <a:t>&gt;</a:t>
            </a:r>
          </a:p>
          <a:p>
            <a:pPr algn="ctr"/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5400000">
            <a:off x="6216137" y="2341227"/>
            <a:ext cx="1111248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1954503" y="3411412"/>
            <a:ext cx="3607013" cy="19987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Source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IDataWrapper&lt;TData</a:t>
            </a:r>
            <a:r>
              <a:rPr lang="da-DK" sz="2000" smtClean="0">
                <a:solidFill>
                  <a:schemeClr val="bg1"/>
                </a:solidFill>
              </a:rPr>
              <a:t>&gt;)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0" name="Afrundet rektangel 9"/>
          <p:cNvSpPr/>
          <p:nvPr/>
        </p:nvSpPr>
        <p:spPr>
          <a:xfrm>
            <a:off x="6303765" y="3411412"/>
            <a:ext cx="3607013" cy="836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Target</a:t>
            </a:r>
            <a:r>
              <a:rPr lang="da-DK" sz="200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ICatalog&lt;TData</a:t>
            </a:r>
            <a:r>
              <a:rPr lang="da-DK" sz="2000" smtClean="0">
                <a:solidFill>
                  <a:schemeClr val="bg1"/>
                </a:solidFill>
              </a:rPr>
              <a:t>&gt;)</a:t>
            </a:r>
            <a:endParaRPr lang="da-DK" sz="2000">
              <a:solidFill>
                <a:schemeClr val="bg1"/>
              </a:solidFill>
            </a:endParaRPr>
          </a:p>
        </p:txBody>
      </p:sp>
      <p:sp>
        <p:nvSpPr>
          <p:cNvPr id="18" name="Højrepil 17"/>
          <p:cNvSpPr/>
          <p:nvPr/>
        </p:nvSpPr>
        <p:spPr>
          <a:xfrm rot="5400000" flipH="1">
            <a:off x="4384562" y="2341227"/>
            <a:ext cx="1111247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Afrundet rektangel 15"/>
          <p:cNvSpPr/>
          <p:nvPr/>
        </p:nvSpPr>
        <p:spPr>
          <a:xfrm>
            <a:off x="2650178" y="4343398"/>
            <a:ext cx="2215661" cy="90267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000" smtClean="0">
                <a:solidFill>
                  <a:srgbClr val="FFFF00"/>
                </a:solidFill>
              </a:rPr>
              <a:t>DataObject</a:t>
            </a:r>
          </a:p>
          <a:p>
            <a:pPr algn="ctr"/>
            <a:r>
              <a:rPr lang="da-DK" sz="2000" smtClean="0">
                <a:solidFill>
                  <a:schemeClr val="bg1"/>
                </a:solidFill>
              </a:rPr>
              <a:t>(</a:t>
            </a:r>
            <a:r>
              <a:rPr lang="da-DK" sz="2000" smtClean="0">
                <a:solidFill>
                  <a:schemeClr val="bg1"/>
                </a:solidFill>
              </a:rPr>
              <a:t>TData</a:t>
            </a:r>
            <a:r>
              <a:rPr lang="da-DK" sz="2000" smtClean="0">
                <a:solidFill>
                  <a:schemeClr val="bg1"/>
                </a:solidFill>
              </a:rPr>
              <a:t>)</a:t>
            </a:r>
          </a:p>
          <a:p>
            <a:endParaRPr lang="da-DK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2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37938" y="1465383"/>
            <a:ext cx="4349259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ISimpleController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398480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CRUDControllerBase</a:t>
            </a:r>
          </a:p>
          <a:p>
            <a:r>
              <a:rPr lang="da-DK" sz="2400" smtClean="0"/>
              <a:t>Base class holds together a </a:t>
            </a:r>
            <a:r>
              <a:rPr lang="da-DK" sz="2400" b="1" smtClean="0"/>
              <a:t>Source</a:t>
            </a:r>
            <a:r>
              <a:rPr lang="da-DK" sz="2400" smtClean="0"/>
              <a:t> and a </a:t>
            </a:r>
            <a:r>
              <a:rPr lang="da-DK" sz="2400" b="1" smtClean="0"/>
              <a:t>Target</a:t>
            </a:r>
            <a:r>
              <a:rPr lang="da-DK" sz="2400" smtClean="0"/>
              <a:t>, to be used in the operation performed by the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IDataWrapper&lt;TData</a:t>
            </a:r>
            <a:r>
              <a:rPr lang="da-DK" sz="2400" b="1" smtClean="0"/>
              <a:t>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ICatalog&lt;TData</a:t>
            </a:r>
            <a:r>
              <a:rPr lang="da-DK" sz="2400" b="1" smtClean="0"/>
              <a:t>&gt;</a:t>
            </a:r>
          </a:p>
          <a:p>
            <a:r>
              <a:rPr lang="da-DK" sz="2400" smtClean="0"/>
              <a:t>Subclasses implement the specific CRUD operation to perform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37938" y="3540368"/>
            <a:ext cx="434925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 smtClean="0"/>
              <a:t>IDataWrapper&lt;TData</a:t>
            </a:r>
            <a:r>
              <a:rPr lang="da-DK" smtClean="0"/>
              <a:t>&gt; </a:t>
            </a:r>
            <a:r>
              <a:rPr lang="da-DK">
                <a:solidFill>
                  <a:srgbClr val="FFFF00"/>
                </a:solidFill>
              </a:rPr>
              <a:t>Source</a:t>
            </a:r>
            <a:r>
              <a:rPr lang="da-DK"/>
              <a:t>;</a:t>
            </a:r>
          </a:p>
          <a:p>
            <a:r>
              <a:rPr lang="da-DK" smtClean="0"/>
              <a:t>protected </a:t>
            </a:r>
            <a:r>
              <a:rPr lang="da-DK" smtClean="0"/>
              <a:t>ICatalog&lt;TData</a:t>
            </a:r>
            <a:r>
              <a:rPr lang="da-DK" smtClean="0"/>
              <a:t>&gt; </a:t>
            </a:r>
            <a:r>
              <a:rPr lang="da-DK">
                <a:solidFill>
                  <a:srgbClr val="FFFF00"/>
                </a:solidFill>
              </a:rPr>
              <a:t>Target</a:t>
            </a:r>
            <a:r>
              <a:rPr lang="da-DK"/>
              <a:t>;</a:t>
            </a:r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2863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87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…ControllerBase</a:t>
            </a:r>
          </a:p>
          <a:p>
            <a:r>
              <a:rPr lang="da-DK" sz="2400" smtClean="0"/>
              <a:t>Implements the specific CRUD operation to perform</a:t>
            </a:r>
          </a:p>
          <a:p>
            <a:r>
              <a:rPr lang="da-DK" sz="2400" smtClean="0"/>
              <a:t>Overrides the </a:t>
            </a:r>
            <a:r>
              <a:rPr lang="da-DK" sz="2400" b="1" smtClean="0"/>
              <a:t>Run</a:t>
            </a:r>
            <a:r>
              <a:rPr lang="da-DK" sz="2400" smtClean="0"/>
              <a:t> method</a:t>
            </a:r>
          </a:p>
          <a:p>
            <a:r>
              <a:rPr lang="da-DK" sz="2400" smtClean="0"/>
              <a:t>Similar implementation for all three sub-classes (Create, Update, Delete)</a:t>
            </a:r>
          </a:p>
          <a:p>
            <a:pPr marL="0" indent="0">
              <a:buNone/>
            </a:pPr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7151078" y="3540368"/>
            <a:ext cx="4736119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</a:t>
            </a:r>
            <a:r>
              <a:rPr lang="da-DK" sz="2400" smtClean="0">
                <a:solidFill>
                  <a:schemeClr val="bg1"/>
                </a:solidFill>
              </a:rPr>
              <a:t>ControllerBase&lt;TData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endParaRPr lang="da-DK">
              <a:solidFill>
                <a:schemeClr val="bg1"/>
              </a:solidFill>
            </a:endParaRPr>
          </a:p>
          <a:p>
            <a:r>
              <a:rPr lang="da-DK" smtClean="0">
                <a:solidFill>
                  <a:schemeClr val="bg1"/>
                </a:solidFill>
              </a:rPr>
              <a:t>public </a:t>
            </a:r>
            <a:r>
              <a:rPr lang="da-DK"/>
              <a:t>override void </a:t>
            </a:r>
            <a:r>
              <a:rPr lang="da-DK">
                <a:solidFill>
                  <a:srgbClr val="FFFF00"/>
                </a:solidFill>
              </a:rPr>
              <a:t>Run</a:t>
            </a:r>
            <a:r>
              <a:rPr lang="da-DK" smtClean="0"/>
              <a:t>() {…}</a:t>
            </a:r>
            <a:endParaRPr lang="da-DK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135207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151078" y="1858108"/>
            <a:ext cx="4736118" cy="91439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CRUDControllerBase&lt;TData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389080" cy="56446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1400" smtClean="0"/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 smtClean="0">
                <a:latin typeface="Consolas" panose="020B0609020204030204" pitchFamily="49" charset="0"/>
              </a:rPr>
              <a:t>Run()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Target.Create(Source.DataObject);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Update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TData</a:t>
            </a:r>
            <a:r>
              <a:rPr lang="da-DK" sz="1400" b="1" smtClean="0">
                <a:latin typeface="Consolas" panose="020B0609020204030204" pitchFamily="49" charset="0"/>
              </a:rPr>
              <a:t> </a:t>
            </a:r>
            <a:r>
              <a:rPr lang="da-DK" sz="1400" b="1">
                <a:latin typeface="Consolas" panose="020B0609020204030204" pitchFamily="49" charset="0"/>
              </a:rPr>
              <a:t>updateObj = Source.DataObject.Copy()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as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TData</a:t>
            </a:r>
            <a:r>
              <a:rPr lang="da-DK" sz="1400" b="1" smtClean="0">
                <a:latin typeface="Consolas" panose="020B0609020204030204" pitchFamily="49" charset="0"/>
              </a:rPr>
              <a:t>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 smtClean="0">
                <a:latin typeface="Consolas" panose="020B0609020204030204" pitchFamily="49" charset="0"/>
              </a:rPr>
              <a:t>Target.Update(updateObj</a:t>
            </a:r>
            <a:r>
              <a:rPr lang="da-DK" sz="1400" b="1">
                <a:latin typeface="Consolas" panose="020B0609020204030204" pitchFamily="49" charset="0"/>
              </a:rPr>
              <a:t>, Source.DataObject.Key);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 smtClean="0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14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da-DK" sz="1400" b="1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void </a:t>
            </a:r>
            <a:r>
              <a:rPr lang="da-DK" sz="1400" b="1">
                <a:latin typeface="Consolas" panose="020B0609020204030204" pitchFamily="49" charset="0"/>
              </a:rPr>
              <a:t>Run()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    </a:t>
            </a:r>
            <a:r>
              <a:rPr lang="da-DK" sz="1400" b="1" smtClean="0">
                <a:latin typeface="Consolas" panose="020B0609020204030204" pitchFamily="49" charset="0"/>
              </a:rPr>
              <a:t>Target.Delete(Source.DataObject.Key);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400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3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smtClean="0"/>
              <a:t>Commands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404070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23" y="292304"/>
            <a:ext cx="6273312" cy="6135605"/>
          </a:xfrm>
          <a:prstGeom prst="rect">
            <a:avLst/>
          </a:prstGeom>
        </p:spPr>
      </p:pic>
      <p:sp>
        <p:nvSpPr>
          <p:cNvPr id="3" name="Afrundet rektangel 2"/>
          <p:cNvSpPr/>
          <p:nvPr/>
        </p:nvSpPr>
        <p:spPr>
          <a:xfrm>
            <a:off x="4417402" y="3226722"/>
            <a:ext cx="2385647" cy="1280802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3200" b="1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711569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620737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Command interfaces/classes</a:t>
            </a:r>
          </a:p>
          <a:p>
            <a:r>
              <a:rPr lang="da-DK" sz="2400" smtClean="0"/>
              <a:t>Extension of </a:t>
            </a:r>
            <a:r>
              <a:rPr lang="da-DK" sz="2400" b="1" smtClean="0"/>
              <a:t>ICommand</a:t>
            </a:r>
            <a:r>
              <a:rPr lang="da-DK" sz="2400" smtClean="0"/>
              <a:t> with parameterless versions of </a:t>
            </a:r>
            <a:r>
              <a:rPr lang="da-DK" sz="2400" b="1" smtClean="0"/>
              <a:t>Execute</a:t>
            </a:r>
            <a:r>
              <a:rPr lang="da-DK" sz="2400" smtClean="0"/>
              <a:t> and </a:t>
            </a:r>
            <a:r>
              <a:rPr lang="da-DK" sz="2400" b="1" smtClean="0"/>
              <a:t>CanExecute</a:t>
            </a:r>
            <a:r>
              <a:rPr lang="da-DK" sz="2400" smtClean="0"/>
              <a:t>, plus </a:t>
            </a:r>
            <a:r>
              <a:rPr lang="da-DK" sz="2400" b="1" smtClean="0"/>
              <a:t>RaiseCanExecuteChanged</a:t>
            </a:r>
            <a:endParaRPr lang="da-DK" sz="2400" b="1" smtClean="0"/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CommandBase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event </a:t>
            </a:r>
            <a:r>
              <a:rPr lang="da-DK"/>
              <a:t>EventHandler </a:t>
            </a:r>
            <a:r>
              <a:rPr lang="da-DK" smtClean="0">
                <a:solidFill>
                  <a:srgbClr val="FFFF00"/>
                </a:solidFill>
              </a:rPr>
              <a:t>CanExecuteChanged</a:t>
            </a:r>
            <a:r>
              <a:rPr lang="da-DK" smtClean="0"/>
              <a:t>;</a:t>
            </a:r>
          </a:p>
          <a:p>
            <a:r>
              <a:rPr lang="da-DK" smtClean="0"/>
              <a:t>virtual bool </a:t>
            </a:r>
            <a:r>
              <a:rPr lang="da-DK" smtClean="0">
                <a:solidFill>
                  <a:srgbClr val="FFFF00"/>
                </a:solidFill>
              </a:rPr>
              <a:t>CanExecute</a:t>
            </a:r>
            <a:r>
              <a:rPr lang="da-DK" smtClean="0"/>
              <a:t>();</a:t>
            </a:r>
            <a:endParaRPr lang="da-DK" smtClean="0"/>
          </a:p>
          <a:p>
            <a:r>
              <a:rPr lang="da-DK" smtClean="0"/>
              <a:t>abstract void </a:t>
            </a:r>
            <a:r>
              <a:rPr lang="da-DK" smtClean="0">
                <a:solidFill>
                  <a:srgbClr val="FFFF00"/>
                </a:solidFill>
              </a:rPr>
              <a:t>Execute</a:t>
            </a:r>
            <a:r>
              <a:rPr lang="da-DK" smtClean="0"/>
              <a:t>();</a:t>
            </a:r>
          </a:p>
          <a:p>
            <a:r>
              <a:rPr lang="da-DK"/>
              <a:t>void </a:t>
            </a:r>
            <a:r>
              <a:rPr lang="da-DK">
                <a:solidFill>
                  <a:srgbClr val="FFFF00"/>
                </a:solidFill>
              </a:rPr>
              <a:t>RaiseCanExecuteChanged</a:t>
            </a:r>
            <a:r>
              <a:rPr lang="da-DK"/>
              <a:t>();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7" name="Højrepil 6"/>
          <p:cNvSpPr/>
          <p:nvPr/>
        </p:nvSpPr>
        <p:spPr>
          <a:xfrm rot="16200000">
            <a:off x="9451729" y="1114458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7514492" y="597877"/>
            <a:ext cx="4372705" cy="61546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</a:t>
            </a:r>
          </a:p>
        </p:txBody>
      </p:sp>
      <p:sp>
        <p:nvSpPr>
          <p:cNvPr id="9" name="Højrepil 8"/>
          <p:cNvSpPr/>
          <p:nvPr/>
        </p:nvSpPr>
        <p:spPr>
          <a:xfrm rot="16200000">
            <a:off x="9451729" y="2919811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076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195646" y="633047"/>
            <a:ext cx="5691552" cy="23856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ICommandManager</a:t>
            </a:r>
          </a:p>
          <a:p>
            <a:endParaRPr lang="da-DK" smtClean="0"/>
          </a:p>
          <a:p>
            <a:r>
              <a:rPr lang="en-US" sz="1600"/>
              <a:t>void </a:t>
            </a:r>
            <a:r>
              <a:rPr lang="en-US" sz="1600">
                <a:solidFill>
                  <a:srgbClr val="FFFF00"/>
                </a:solidFill>
              </a:rPr>
              <a:t>AddCommand</a:t>
            </a:r>
            <a:r>
              <a:rPr lang="en-US" sz="1600"/>
              <a:t>(string key, INotifiableCommand command</a:t>
            </a:r>
            <a:r>
              <a:rPr lang="en-US" sz="1600" smtClean="0"/>
              <a:t>);</a:t>
            </a:r>
          </a:p>
          <a:p>
            <a:r>
              <a:rPr lang="da-DK" sz="1600"/>
              <a:t>Dictionary&lt;string, INotifiableCommand&gt; </a:t>
            </a:r>
            <a:r>
              <a:rPr lang="da-DK" sz="1600">
                <a:solidFill>
                  <a:srgbClr val="FFFF00"/>
                </a:solidFill>
              </a:rPr>
              <a:t>Commands</a:t>
            </a:r>
            <a:r>
              <a:rPr lang="da-DK" sz="1600"/>
              <a:t> { get; </a:t>
            </a:r>
            <a:r>
              <a:rPr lang="da-DK" sz="1600" smtClean="0"/>
              <a:t>}</a:t>
            </a:r>
          </a:p>
          <a:p>
            <a:r>
              <a:rPr lang="da-DK" sz="1600"/>
              <a:t>void </a:t>
            </a:r>
            <a:r>
              <a:rPr lang="da-DK" sz="1600">
                <a:solidFill>
                  <a:srgbClr val="FFFF00"/>
                </a:solidFill>
              </a:rPr>
              <a:t>Notify</a:t>
            </a:r>
            <a:r>
              <a:rPr lang="da-DK" sz="1600"/>
              <a:t>();</a:t>
            </a:r>
            <a:endParaRPr lang="da-DK" sz="1600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691662" y="486508"/>
            <a:ext cx="5122661" cy="5644661"/>
          </a:xfrm>
        </p:spPr>
        <p:txBody>
          <a:bodyPr>
            <a:normAutofit/>
          </a:bodyPr>
          <a:lstStyle/>
          <a:p>
            <a:r>
              <a:rPr lang="da-DK" sz="2200" b="1" smtClean="0"/>
              <a:t>ICommandManager/CommandManager</a:t>
            </a:r>
          </a:p>
          <a:p>
            <a:r>
              <a:rPr lang="da-DK" sz="2200" smtClean="0"/>
              <a:t>A Command Manager simply holds a set of </a:t>
            </a:r>
            <a:r>
              <a:rPr lang="da-DK" sz="2200" b="1" smtClean="0"/>
              <a:t>INotifiableCommand</a:t>
            </a:r>
            <a:r>
              <a:rPr lang="da-DK" sz="2200" smtClean="0"/>
              <a:t> objects</a:t>
            </a:r>
          </a:p>
          <a:p>
            <a:r>
              <a:rPr lang="da-DK" sz="2200" smtClean="0"/>
              <a:t>New command objects can be added</a:t>
            </a:r>
          </a:p>
          <a:p>
            <a:r>
              <a:rPr lang="da-DK" sz="2200" smtClean="0"/>
              <a:t>The entire set of command objects can be retrieved</a:t>
            </a:r>
          </a:p>
          <a:p>
            <a:r>
              <a:rPr lang="da-DK" sz="2200" smtClean="0"/>
              <a:t>All command objects can be ”notified”, meaning they should re-evaluate the status of the </a:t>
            </a:r>
            <a:r>
              <a:rPr lang="da-DK" sz="2200" b="1" smtClean="0"/>
              <a:t>CanExecute</a:t>
            </a:r>
            <a:r>
              <a:rPr lang="da-DK" sz="2200" smtClean="0"/>
              <a:t> predicate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195646" y="3540369"/>
            <a:ext cx="5691551" cy="978878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CommandManager</a:t>
            </a:r>
            <a:endParaRPr lang="da-DK" smtClean="0"/>
          </a:p>
          <a:p>
            <a:endParaRPr lang="da-DK" sz="2400" smtClean="0">
              <a:solidFill>
                <a:schemeClr val="bg1"/>
              </a:solidFill>
            </a:endParaRPr>
          </a:p>
          <a:p>
            <a:r>
              <a:rPr lang="da-DK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8792306" y="2919812"/>
            <a:ext cx="498230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38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7514492" y="1465383"/>
            <a:ext cx="4372705" cy="1307123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rgbClr val="FFFF00"/>
                </a:solidFill>
              </a:rPr>
              <a:t>INotifiableCommand</a:t>
            </a:r>
          </a:p>
          <a:p>
            <a:endParaRPr lang="da-DK" smtClean="0"/>
          </a:p>
          <a:p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7" y="486508"/>
            <a:ext cx="5439511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ControllerCommandBase</a:t>
            </a:r>
            <a:endParaRPr lang="da-DK" sz="2400" b="1" smtClean="0"/>
          </a:p>
          <a:p>
            <a:r>
              <a:rPr lang="da-DK" sz="2400" smtClean="0"/>
              <a:t>Holds together a (simple) controller and a condition for the controller to run</a:t>
            </a:r>
          </a:p>
          <a:p>
            <a:endParaRPr lang="da-DK" sz="2400" b="1" smtClean="0"/>
          </a:p>
          <a:p>
            <a:endParaRPr lang="da-DK" sz="2400" b="1"/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800" b="1">
                <a:latin typeface="Consolas" panose="020B0609020204030204" pitchFamily="49" charset="0"/>
              </a:rPr>
              <a:t>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    Controller.Run</a:t>
            </a:r>
            <a:r>
              <a:rPr lang="da-DK" sz="18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 bool </a:t>
            </a:r>
            <a:r>
              <a:rPr lang="da-DK" sz="1800" b="1" smtClean="0">
                <a:latin typeface="Consolas" panose="020B0609020204030204" pitchFamily="49" charset="0"/>
              </a:rPr>
              <a:t>CanExecute()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 smtClean="0">
                <a:latin typeface="Consolas" panose="020B0609020204030204" pitchFamily="49" charset="0"/>
              </a:rPr>
              <a:t>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 smtClean="0">
                <a:latin typeface="Consolas" panose="020B0609020204030204" pitchFamily="49" charset="0"/>
              </a:rPr>
              <a:t> Condition();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 smtClean="0">
              <a:latin typeface="Consolas" panose="020B0609020204030204" pitchFamily="49" charset="0"/>
            </a:endParaRP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8"/>
            <a:ext cx="4372705" cy="22508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ControllerCommandBase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17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indhold 2"/>
          <p:cNvSpPr>
            <a:spLocks noGrp="1"/>
          </p:cNvSpPr>
          <p:nvPr>
            <p:ph idx="1"/>
          </p:nvPr>
        </p:nvSpPr>
        <p:spPr>
          <a:xfrm>
            <a:off x="838196" y="486508"/>
            <a:ext cx="6043249" cy="5644661"/>
          </a:xfrm>
        </p:spPr>
        <p:txBody>
          <a:bodyPr>
            <a:normAutofit/>
          </a:bodyPr>
          <a:lstStyle/>
          <a:p>
            <a:r>
              <a:rPr lang="da-DK" sz="2400" b="1" smtClean="0"/>
              <a:t>…CommandBase</a:t>
            </a:r>
          </a:p>
          <a:p>
            <a:r>
              <a:rPr lang="da-DK" sz="2400"/>
              <a:t>I</a:t>
            </a:r>
            <a:r>
              <a:rPr lang="da-DK" sz="2400" smtClean="0"/>
              <a:t>nvokes the base class constructor with an operation-specific controller</a:t>
            </a:r>
          </a:p>
          <a:p>
            <a:r>
              <a:rPr lang="da-DK" sz="2400" smtClean="0"/>
              <a:t>A </a:t>
            </a:r>
            <a:r>
              <a:rPr lang="da-DK" sz="2400" b="1" smtClean="0"/>
              <a:t>Source</a:t>
            </a:r>
            <a:r>
              <a:rPr lang="da-DK" sz="2400" smtClean="0"/>
              <a:t> and </a:t>
            </a:r>
            <a:r>
              <a:rPr lang="da-DK" sz="2400" b="1" smtClean="0"/>
              <a:t>Target</a:t>
            </a:r>
            <a:r>
              <a:rPr lang="da-DK" sz="2400" smtClean="0"/>
              <a:t> are given as arguments to constructor; these are used when creating </a:t>
            </a:r>
            <a:r>
              <a:rPr lang="da-DK" sz="2400"/>
              <a:t>operation-specific controller</a:t>
            </a:r>
          </a:p>
          <a:p>
            <a:r>
              <a:rPr lang="da-DK" sz="2400" smtClean="0"/>
              <a:t>Source has type </a:t>
            </a:r>
            <a:r>
              <a:rPr lang="da-DK" sz="2400" b="1" smtClean="0"/>
              <a:t>IDataWrapper&lt;TData</a:t>
            </a:r>
            <a:r>
              <a:rPr lang="da-DK" sz="2400" b="1" smtClean="0"/>
              <a:t>&gt;</a:t>
            </a:r>
          </a:p>
          <a:p>
            <a:r>
              <a:rPr lang="da-DK" sz="2400" smtClean="0"/>
              <a:t>Target has type </a:t>
            </a:r>
            <a:r>
              <a:rPr lang="da-DK" sz="2400" b="1" smtClean="0"/>
              <a:t>ICatalog&lt;TData</a:t>
            </a:r>
            <a:r>
              <a:rPr lang="da-DK" sz="2400" b="1"/>
              <a:t>&gt;</a:t>
            </a:r>
            <a:endParaRPr lang="da-DK" sz="2400" b="1" smtClean="0"/>
          </a:p>
          <a:p>
            <a:r>
              <a:rPr lang="da-DK" sz="2400" smtClean="0"/>
              <a:t>Same implementation for </a:t>
            </a:r>
            <a:r>
              <a:rPr lang="da-DK" sz="2400" b="1" smtClean="0"/>
              <a:t>Update</a:t>
            </a:r>
            <a:r>
              <a:rPr lang="da-DK" sz="2400" smtClean="0"/>
              <a:t> and </a:t>
            </a:r>
            <a:r>
              <a:rPr lang="da-DK" sz="2400" b="1" smtClean="0"/>
              <a:t>Delete</a:t>
            </a:r>
            <a:r>
              <a:rPr lang="da-DK" sz="2400" smtClean="0"/>
              <a:t> operations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514492" y="3540369"/>
            <a:ext cx="4372705" cy="72683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 smtClean="0">
                <a:solidFill>
                  <a:schemeClr val="bg1"/>
                </a:solidFill>
              </a:rPr>
              <a:t>…</a:t>
            </a:r>
            <a:r>
              <a:rPr lang="da-DK" sz="2400" smtClean="0">
                <a:solidFill>
                  <a:schemeClr val="bg1"/>
                </a:solidFill>
              </a:rPr>
              <a:t>CommandBase&lt;TData</a:t>
            </a:r>
            <a:r>
              <a:rPr lang="da-DK" sz="2400" smtClean="0">
                <a:solidFill>
                  <a:schemeClr val="bg1"/>
                </a:solidFill>
              </a:rPr>
              <a:t>&gt;</a:t>
            </a: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  <p:sp>
        <p:nvSpPr>
          <p:cNvPr id="9" name="Højrepil 8"/>
          <p:cNvSpPr/>
          <p:nvPr/>
        </p:nvSpPr>
        <p:spPr>
          <a:xfrm rot="16200000">
            <a:off x="9316913" y="2808441"/>
            <a:ext cx="767861" cy="695992"/>
          </a:xfrm>
          <a:prstGeom prst="rightArrow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7514490" y="1277814"/>
            <a:ext cx="4372705" cy="1494692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400">
                <a:solidFill>
                  <a:schemeClr val="bg1"/>
                </a:solidFill>
              </a:rPr>
              <a:t>ControllerCommandBase</a:t>
            </a:r>
            <a:endParaRPr lang="da-DK" sz="2400" smtClean="0">
              <a:solidFill>
                <a:schemeClr val="bg1"/>
              </a:solidFill>
            </a:endParaRPr>
          </a:p>
          <a:p>
            <a:endParaRPr lang="da-DK" smtClean="0">
              <a:solidFill>
                <a:schemeClr val="bg1"/>
              </a:solidFill>
            </a:endParaRPr>
          </a:p>
          <a:p>
            <a:r>
              <a:rPr lang="da-DK" smtClean="0"/>
              <a:t>protected </a:t>
            </a:r>
            <a:r>
              <a:rPr lang="da-DK"/>
              <a:t>ISimpleController </a:t>
            </a:r>
            <a:r>
              <a:rPr lang="da-DK" smtClean="0">
                <a:solidFill>
                  <a:srgbClr val="FFFF00"/>
                </a:solidFill>
              </a:rPr>
              <a:t>Controller</a:t>
            </a:r>
            <a:r>
              <a:rPr lang="da-DK" smtClean="0"/>
              <a:t>;</a:t>
            </a:r>
          </a:p>
          <a:p>
            <a:r>
              <a:rPr lang="da-DK" smtClean="0"/>
              <a:t>protected Func&lt;bool&gt; </a:t>
            </a:r>
            <a:r>
              <a:rPr lang="da-DK" smtClean="0">
                <a:solidFill>
                  <a:srgbClr val="FFFF00"/>
                </a:solidFill>
              </a:rPr>
              <a:t>Condition</a:t>
            </a:r>
            <a:r>
              <a:rPr lang="da-DK" smtClean="0"/>
              <a:t>;</a:t>
            </a:r>
            <a:endParaRPr lang="da-DK" sz="2400" smtClean="0">
              <a:solidFill>
                <a:schemeClr val="bg1"/>
              </a:solidFill>
            </a:endParaRPr>
          </a:p>
          <a:p>
            <a:r>
              <a:rPr lang="da-DK" smtClean="0"/>
              <a:t> </a:t>
            </a:r>
            <a:endParaRPr lang="da-DK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11179</TotalTime>
  <Words>8301</Words>
  <Application>Microsoft Office PowerPoint</Application>
  <PresentationFormat>Widescreen</PresentationFormat>
  <Paragraphs>2071</Paragraphs>
  <Slides>224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224</vt:i4>
      </vt:variant>
    </vt:vector>
  </HeadingPairs>
  <TitlesOfParts>
    <vt:vector size="230" baseType="lpstr">
      <vt:lpstr>Arial</vt:lpstr>
      <vt:lpstr>Calibri</vt:lpstr>
      <vt:lpstr>Calibri Light</vt:lpstr>
      <vt:lpstr>Consolas</vt:lpstr>
      <vt:lpstr>Times New Roman</vt:lpstr>
      <vt:lpstr>Office-tema</vt:lpstr>
      <vt:lpstr>The MVVMGo class library</vt:lpstr>
      <vt:lpstr>What is it ?</vt:lpstr>
      <vt:lpstr>What is it?</vt:lpstr>
      <vt:lpstr>What is it not ?</vt:lpstr>
      <vt:lpstr>What is it not?</vt:lpstr>
      <vt:lpstr>PowerPoint-præsentation</vt:lpstr>
      <vt:lpstr>Why?</vt:lpstr>
      <vt:lpstr>Why?</vt:lpstr>
      <vt:lpstr>Overview</vt:lpstr>
      <vt:lpstr>PowerPoint-præsentation</vt:lpstr>
      <vt:lpstr>Main principles</vt:lpstr>
      <vt:lpstr>PowerPoint-præsentation</vt:lpstr>
      <vt:lpstr>Data stereotypes</vt:lpstr>
      <vt:lpstr>Data stereotypes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Color conventions</vt:lpstr>
      <vt:lpstr>Data</vt:lpstr>
      <vt:lpstr>PowerPoint-præsentation</vt:lpstr>
      <vt:lpstr>PowerPoint-præsentation</vt:lpstr>
      <vt:lpstr>InMemory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Transformed</vt:lpstr>
      <vt:lpstr>PowerPoint-præsentation</vt:lpstr>
      <vt:lpstr>Persistent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</vt:lpstr>
      <vt:lpstr>PowerPoint-præsentation</vt:lpstr>
      <vt:lpstr>Assumptions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DataSources</vt:lpstr>
      <vt:lpstr>PowerPoint-præsentation</vt:lpstr>
      <vt:lpstr>FileJSON</vt:lpstr>
      <vt:lpstr>PowerPoint-præsentation</vt:lpstr>
      <vt:lpstr>PowerPoint-præsentation</vt:lpstr>
      <vt:lpstr>PowerPoint-præsentation</vt:lpstr>
      <vt:lpstr>PowerPoint-præsentation</vt:lpstr>
      <vt:lpstr>RestAPI</vt:lpstr>
      <vt:lpstr>PowerPoint-præsentation</vt:lpstr>
      <vt:lpstr>PowerPoint-præsentation</vt:lpstr>
      <vt:lpstr>EFCore</vt:lpstr>
      <vt:lpstr>PowerPoint-præsentation</vt:lpstr>
      <vt:lpstr>PowerPoint-præsentation</vt:lpstr>
      <vt:lpstr>Controllers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Commands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AddOns</vt:lpstr>
      <vt:lpstr>PowerPoint-præsentation</vt:lpstr>
      <vt:lpstr>NB! some services have only been  used sporadically so far…</vt:lpstr>
      <vt:lpstr>ControlState</vt:lpstr>
      <vt:lpstr>ControlState</vt:lpstr>
      <vt:lpstr>PowerPoint-præsentation</vt:lpstr>
      <vt:lpstr>PowerPoint-præsentation</vt:lpstr>
      <vt:lpstr>PowerPoint-præsentation</vt:lpstr>
      <vt:lpstr>ViewState</vt:lpstr>
      <vt:lpstr>PowerPoint-præsentation</vt:lpstr>
      <vt:lpstr>PowerPoint-præsentation</vt:lpstr>
      <vt:lpstr>PropertyDependency</vt:lpstr>
      <vt:lpstr>PropertyDependency</vt:lpstr>
      <vt:lpstr>PowerPoint-præsentation</vt:lpstr>
      <vt:lpstr>PowerPoint-præsentation</vt:lpstr>
      <vt:lpstr>PowerPoint-præsentation</vt:lpstr>
      <vt:lpstr>Validation</vt:lpstr>
      <vt:lpstr>Validation</vt:lpstr>
      <vt:lpstr>PowerPoint-præsentation</vt:lpstr>
      <vt:lpstr>PowerPoint-præsentation</vt:lpstr>
      <vt:lpstr>PowerPoint-præsentation</vt:lpstr>
      <vt:lpstr>UI</vt:lpstr>
      <vt:lpstr>PowerPoint-præsentation</vt:lpstr>
      <vt:lpstr>Filtering</vt:lpstr>
      <vt:lpstr>Filtering</vt:lpstr>
      <vt:lpstr>PowerPoint-præsentation</vt:lpstr>
      <vt:lpstr>PowerPoint-præsentation</vt:lpstr>
      <vt:lpstr>PowerPoint-præsentation</vt:lpstr>
      <vt:lpstr>PowerPoint-præsentation</vt:lpstr>
      <vt:lpstr>Images</vt:lpstr>
      <vt:lpstr>Images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Security</vt:lpstr>
      <vt:lpstr>Security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</vt:lpstr>
      <vt:lpstr>PowerPoint-præsentation</vt:lpstr>
      <vt:lpstr>Extensions AddOns</vt:lpstr>
      <vt:lpstr>PowerPoint-præsentation</vt:lpstr>
      <vt:lpstr>PowerPoint-præsentation</vt:lpstr>
      <vt:lpstr>Extensions Commands</vt:lpstr>
      <vt:lpstr>PowerPoint-præsentation</vt:lpstr>
      <vt:lpstr>PowerPoint-præsentation</vt:lpstr>
      <vt:lpstr>PowerPoint-præsentation</vt:lpstr>
      <vt:lpstr>Extensions 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ExtensionsViewModel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How-To</vt:lpstr>
      <vt:lpstr>Step 01 – Create Domain Class</vt:lpstr>
      <vt:lpstr>PowerPoint-præsentation</vt:lpstr>
      <vt:lpstr>Step 02 – Create Domain View Model Class</vt:lpstr>
      <vt:lpstr>PowerPoint-præsentation</vt:lpstr>
      <vt:lpstr>Step 04 – Create Domain Catalog Class</vt:lpstr>
      <vt:lpstr>PowerPoint-præsentation</vt:lpstr>
      <vt:lpstr>PowerPoint-præsentation</vt:lpstr>
      <vt:lpstr>PowerPoint-præsentation</vt:lpstr>
      <vt:lpstr>PowerPoint-præsentation</vt:lpstr>
      <vt:lpstr>Step 04 (Optional) – Create/Update ObjectProvider class</vt:lpstr>
      <vt:lpstr>PowerPoint-præsentation</vt:lpstr>
      <vt:lpstr>Step 05 – Create Details View Model Class</vt:lpstr>
      <vt:lpstr>PowerPoint-præsentation</vt:lpstr>
      <vt:lpstr>Step 06 – Create Item View Model Class</vt:lpstr>
      <vt:lpstr>PowerPoint-præsentation</vt:lpstr>
      <vt:lpstr>Step 07 – Create View Model Factory Class</vt:lpstr>
      <vt:lpstr>PowerPoint-præsentation</vt:lpstr>
      <vt:lpstr>Step 08 – Create MasterDetails View Model Class</vt:lpstr>
      <vt:lpstr>PowerPoint-præsentation</vt:lpstr>
      <vt:lpstr>PowerPoint-præsentation</vt:lpstr>
      <vt:lpstr>PowerPoint-præsentation</vt:lpstr>
      <vt:lpstr>Step 09 – Create Domain-specific View</vt:lpstr>
      <vt:lpstr>Step 10 (Optional)  – Create Domain-specific graphic</vt:lpstr>
      <vt:lpstr>Step 11 – Create Top-level navigation View</vt:lpstr>
      <vt:lpstr>Main flow</vt:lpstr>
      <vt:lpstr>PowerPoint-præsentation</vt:lpstr>
      <vt:lpstr>PowerPoint-præsentation</vt:lpstr>
      <vt:lpstr>Domain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Catalog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ViewModel   classes</vt:lpstr>
      <vt:lpstr>PowerPoint-præsentation</vt:lpstr>
      <vt:lpstr>PowerPoint-præsentation</vt:lpstr>
      <vt:lpstr>PowerPoint-præsentation</vt:lpstr>
      <vt:lpstr>PowerPoint-præsentation</vt:lpstr>
      <vt:lpstr>End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475</cp:revision>
  <dcterms:created xsi:type="dcterms:W3CDTF">2017-04-11T11:00:29Z</dcterms:created>
  <dcterms:modified xsi:type="dcterms:W3CDTF">2018-11-08T18:19:01Z</dcterms:modified>
</cp:coreProperties>
</file>