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8" r:id="rId3"/>
    <p:sldId id="38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52" r:id="rId23"/>
    <p:sldId id="45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7" r:id="rId53"/>
    <p:sldId id="448" r:id="rId54"/>
    <p:sldId id="450" r:id="rId55"/>
    <p:sldId id="45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and Visual Studio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1" y="565985"/>
            <a:ext cx="6000500" cy="5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 smtClean="0"/>
              <a:t>We have created a (local) database called </a:t>
            </a:r>
            <a:r>
              <a:rPr lang="da-DK" sz="3200" b="1" smtClean="0"/>
              <a:t>MyFirstDB</a:t>
            </a:r>
          </a:p>
          <a:p>
            <a:pPr lvl="0"/>
            <a:r>
              <a:rPr lang="da-DK" sz="3200" smtClean="0"/>
              <a:t>The database does not contain any (user-defined) tables yet</a:t>
            </a:r>
          </a:p>
          <a:p>
            <a:pPr lvl="0"/>
            <a:r>
              <a:rPr lang="da-DK" sz="3200" smtClean="0"/>
              <a:t>Table definitions can be created manually (later), or by running a </a:t>
            </a:r>
            <a:r>
              <a:rPr lang="da-DK" sz="3200" b="1" smtClean="0"/>
              <a:t>database script</a:t>
            </a:r>
          </a:p>
          <a:p>
            <a:pPr lvl="0"/>
            <a:r>
              <a:rPr lang="da-DK" sz="3200" smtClean="0"/>
              <a:t>A script generally just contains SQL code, which may e.g.</a:t>
            </a:r>
          </a:p>
          <a:p>
            <a:pPr lvl="1"/>
            <a:r>
              <a:rPr lang="da-DK" sz="2800" smtClean="0"/>
              <a:t>Create a number of tables</a:t>
            </a:r>
          </a:p>
          <a:p>
            <a:pPr lvl="1"/>
            <a:r>
              <a:rPr lang="da-DK" sz="2800" smtClean="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627897"/>
            <a:ext cx="4743450" cy="477202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747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180171" y="5042695"/>
            <a:ext cx="2448428" cy="1161048"/>
          </a:xfrm>
          <a:prstGeom prst="wedgeRectCallout">
            <a:avLst>
              <a:gd name="adj1" fmla="val -88422"/>
              <a:gd name="adj2" fmla="val -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Copy content from text file into Query window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781399" y="994980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2029432" y="1019694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5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1326072" y="1828800"/>
            <a:ext cx="2448428" cy="1161048"/>
          </a:xfrm>
          <a:prstGeom prst="wedgeRectCallout">
            <a:avLst>
              <a:gd name="adj1" fmla="val -59655"/>
              <a:gd name="adj2" fmla="val -82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161275" y="1399944"/>
            <a:ext cx="2765260" cy="515353"/>
          </a:xfrm>
          <a:prstGeom prst="wedgeRectCallout">
            <a:avLst>
              <a:gd name="adj1" fmla="val -56138"/>
              <a:gd name="adj2" fmla="val -118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993184" y="5112445"/>
            <a:ext cx="2728892" cy="868226"/>
          </a:xfrm>
          <a:prstGeom prst="wedgeRectCallout">
            <a:avLst>
              <a:gd name="adj1" fmla="val -68614"/>
              <a:gd name="adj2" fmla="val -109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Result of executing query is shown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6139248" y="2285975"/>
            <a:ext cx="2755230" cy="800102"/>
          </a:xfrm>
          <a:prstGeom prst="wedgeRectCallout">
            <a:avLst>
              <a:gd name="adj1" fmla="val 51347"/>
              <a:gd name="adj2" fmla="val -155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5951622" y="4289258"/>
            <a:ext cx="3167664" cy="814083"/>
          </a:xfrm>
          <a:prstGeom prst="wedgeRectCallout">
            <a:avLst>
              <a:gd name="adj1" fmla="val 65807"/>
              <a:gd name="adj2" fmla="val -155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</a:t>
            </a:r>
            <a:r>
              <a:rPr lang="da-DK" sz="2400"/>
              <a:t>a</a:t>
            </a:r>
            <a:r>
              <a:rPr lang="da-DK" sz="2400" smtClean="0"/>
              <a:t> </a:t>
            </a:r>
            <a:r>
              <a:rPr lang="da-DK" sz="2400" smtClean="0"/>
              <a:t>new </a:t>
            </a:r>
            <a:r>
              <a:rPr lang="da-DK" sz="2400" smtClean="0"/>
              <a:t>table has been </a:t>
            </a:r>
            <a:r>
              <a:rPr lang="da-DK" sz="2400" smtClean="0"/>
              <a:t>added to MyFirstDB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9" name="Afrundet rektangel 8"/>
          <p:cNvSpPr/>
          <p:nvPr/>
        </p:nvSpPr>
        <p:spPr>
          <a:xfrm>
            <a:off x="9579410" y="2996775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95147" cy="4351338"/>
          </a:xfrm>
        </p:spPr>
        <p:txBody>
          <a:bodyPr/>
          <a:lstStyle/>
          <a:p>
            <a:pPr lvl="0"/>
            <a:r>
              <a:rPr lang="da-DK" sz="3200" smtClean="0"/>
              <a:t>We can use Visual Studio as a DBMS</a:t>
            </a:r>
          </a:p>
          <a:p>
            <a:pPr lvl="0"/>
            <a:r>
              <a:rPr lang="da-DK" sz="3200" smtClean="0"/>
              <a:t>First steps:</a:t>
            </a:r>
          </a:p>
          <a:p>
            <a:pPr lvl="1"/>
            <a:r>
              <a:rPr lang="da-DK" sz="2800" smtClean="0"/>
              <a:t>Create a </a:t>
            </a:r>
            <a:r>
              <a:rPr lang="da-DK" sz="2800" b="1" smtClean="0"/>
              <a:t>local</a:t>
            </a:r>
            <a:r>
              <a:rPr lang="da-DK" sz="2800" smtClean="0"/>
              <a:t> database (is physically located on your PC)</a:t>
            </a:r>
          </a:p>
          <a:p>
            <a:pPr lvl="1"/>
            <a:r>
              <a:rPr lang="da-DK" sz="2800" smtClean="0"/>
              <a:t>Create tables, row, etc. by using a given database </a:t>
            </a:r>
            <a:r>
              <a:rPr lang="da-DK" sz="2800" b="1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671512"/>
            <a:ext cx="2914650" cy="55149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8" y="3338762"/>
            <a:ext cx="3117805" cy="1149018"/>
          </a:xfrm>
          <a:prstGeom prst="wedgeRectCallout">
            <a:avLst>
              <a:gd name="adj1" fmla="val -86614"/>
              <a:gd name="adj2" fmla="val 51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Weapon</a:t>
            </a:r>
            <a:r>
              <a:rPr lang="da-DK" sz="2400" smtClean="0"/>
              <a:t> </a:t>
            </a:r>
            <a:r>
              <a:rPr lang="da-DK" sz="2400" smtClean="0"/>
              <a:t>table, and choose </a:t>
            </a:r>
            <a:r>
              <a:rPr lang="da-DK" sz="2400" b="1" smtClean="0"/>
              <a:t>View Data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385270" y="4967414"/>
            <a:ext cx="2755230" cy="764007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</a:t>
            </a:r>
            <a:r>
              <a:rPr lang="da-DK" sz="2400" b="1" smtClean="0"/>
              <a:t>Weapon</a:t>
            </a:r>
            <a:r>
              <a:rPr lang="da-DK" sz="2400" smtClean="0"/>
              <a:t> </a:t>
            </a:r>
            <a:r>
              <a:rPr lang="da-DK" sz="2400" smtClean="0"/>
              <a:t>table contains </a:t>
            </a:r>
            <a:r>
              <a:rPr lang="da-DK" sz="2400" smtClean="0"/>
              <a:t>15 </a:t>
            </a:r>
            <a:r>
              <a:rPr lang="da-DK" sz="2400" smtClean="0"/>
              <a:t>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599377" y="4876919"/>
            <a:ext cx="4037303" cy="1337984"/>
          </a:xfrm>
          <a:prstGeom prst="wedgeRectCallout">
            <a:avLst>
              <a:gd name="adj1" fmla="val -60158"/>
              <a:gd name="adj2" fmla="val -9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You can type in additional rows simply by entering values into the bottom row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9666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9" cy="591965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1227221" y="4127156"/>
            <a:ext cx="6965309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97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666750"/>
            <a:ext cx="2905125" cy="55245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3130162" cy="1149018"/>
          </a:xfrm>
          <a:prstGeom prst="wedgeRectCallout">
            <a:avLst>
              <a:gd name="adj1" fmla="val -110797"/>
              <a:gd name="adj2" fmla="val 1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Weapon</a:t>
            </a:r>
            <a:r>
              <a:rPr lang="da-DK" sz="2400" smtClean="0"/>
              <a:t> </a:t>
            </a:r>
            <a:r>
              <a:rPr lang="da-DK" sz="2400" smtClean="0"/>
              <a:t>table, and choose </a:t>
            </a:r>
            <a:r>
              <a:rPr lang="da-DK" sz="2400" b="1" smtClean="0"/>
              <a:t>View Designer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9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471767" y="2903836"/>
            <a:ext cx="2755230" cy="1185113"/>
          </a:xfrm>
          <a:prstGeom prst="wedgeRectCallout">
            <a:avLst>
              <a:gd name="adj1" fmla="val -106312"/>
              <a:gd name="adj2" fmla="val -47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Weapon</a:t>
            </a:r>
            <a:r>
              <a:rPr lang="da-DK" sz="2400" smtClean="0"/>
              <a:t> </a:t>
            </a:r>
            <a:r>
              <a:rPr lang="da-DK" sz="2400" smtClean="0"/>
              <a:t>table (designer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877329" y="4088949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8" y="444067"/>
            <a:ext cx="10523837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301464" y="3941803"/>
            <a:ext cx="2611914" cy="1185113"/>
          </a:xfrm>
          <a:prstGeom prst="wedgeRectCallout">
            <a:avLst>
              <a:gd name="adj1" fmla="val -93378"/>
              <a:gd name="adj2" fmla="val -61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Weapon</a:t>
            </a:r>
            <a:r>
              <a:rPr lang="da-DK" sz="2400" smtClean="0"/>
              <a:t> </a:t>
            </a:r>
            <a:r>
              <a:rPr lang="da-DK" sz="2400" smtClean="0"/>
              <a:t>table (SQL code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877328" y="5385318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5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47911" cy="4351338"/>
          </a:xfrm>
        </p:spPr>
        <p:txBody>
          <a:bodyPr/>
          <a:lstStyle/>
          <a:p>
            <a:pPr lvl="0"/>
            <a:r>
              <a:rPr lang="da-DK" sz="3200" smtClean="0"/>
              <a:t>We can now</a:t>
            </a:r>
          </a:p>
          <a:p>
            <a:pPr lvl="1"/>
            <a:r>
              <a:rPr lang="da-DK" sz="2800" smtClean="0"/>
              <a:t>Create a new database</a:t>
            </a:r>
          </a:p>
          <a:p>
            <a:pPr lvl="1"/>
            <a:r>
              <a:rPr lang="da-DK" sz="2800" smtClean="0"/>
              <a:t>Run a given script on the database</a:t>
            </a:r>
          </a:p>
          <a:p>
            <a:pPr lvl="0"/>
            <a:r>
              <a:rPr lang="da-DK" sz="3200" smtClean="0"/>
              <a:t>Next steps are</a:t>
            </a:r>
          </a:p>
          <a:p>
            <a:pPr lvl="1"/>
            <a:r>
              <a:rPr lang="da-DK" sz="2800" smtClean="0"/>
              <a:t>Execute </a:t>
            </a:r>
            <a:r>
              <a:rPr lang="da-DK" sz="2800" b="1" smtClean="0"/>
              <a:t>SELECT</a:t>
            </a:r>
            <a:r>
              <a:rPr lang="da-DK" sz="2800" smtClean="0"/>
              <a:t> queries on a database (and also </a:t>
            </a:r>
            <a:r>
              <a:rPr lang="da-DK" sz="2800" b="1" smtClean="0"/>
              <a:t>INSERT</a:t>
            </a:r>
            <a:r>
              <a:rPr lang="da-DK" sz="2800" smtClean="0"/>
              <a:t>, </a:t>
            </a:r>
            <a:r>
              <a:rPr lang="da-DK" sz="2800" b="1" smtClean="0"/>
              <a:t>UPDATE</a:t>
            </a:r>
            <a:r>
              <a:rPr lang="da-DK" sz="2800" smtClean="0"/>
              <a:t> and </a:t>
            </a:r>
            <a:r>
              <a:rPr lang="da-DK" sz="2800" b="1" smtClean="0"/>
              <a:t>DELETE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Define tables manually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Executing queries on a database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a-DK" smtClean="0"/>
              <a:t>Same procedure as executing a given script</a:t>
            </a:r>
          </a:p>
          <a:p>
            <a:pPr lvl="1"/>
            <a:r>
              <a:rPr lang="da-DK" smtClean="0"/>
              <a:t>Open a </a:t>
            </a:r>
            <a:r>
              <a:rPr lang="da-DK" b="1" smtClean="0"/>
              <a:t>Query Window</a:t>
            </a:r>
            <a:endParaRPr lang="da-DK"/>
          </a:p>
          <a:p>
            <a:pPr lvl="1"/>
            <a:r>
              <a:rPr lang="da-DK" smtClean="0"/>
              <a:t>Type in your query</a:t>
            </a:r>
          </a:p>
          <a:p>
            <a:pPr lvl="1"/>
            <a:r>
              <a:rPr lang="da-DK" smtClean="0"/>
              <a:t>Execute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1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98" y="617323"/>
            <a:ext cx="2943225" cy="552450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988310" y="3280233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9590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8" y="673266"/>
            <a:ext cx="8598277" cy="3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17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2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60"/>
          </a:xfrm>
          <a:prstGeom prst="rect">
            <a:avLst/>
          </a:prstGeom>
        </p:spPr>
      </p:pic>
      <p:sp>
        <p:nvSpPr>
          <p:cNvPr id="3" name="Rektangulær billedforklaring 2"/>
          <p:cNvSpPr/>
          <p:nvPr/>
        </p:nvSpPr>
        <p:spPr>
          <a:xfrm>
            <a:off x="268758" y="2531833"/>
            <a:ext cx="2448428" cy="1161048"/>
          </a:xfrm>
          <a:prstGeom prst="wedgeRectCallout">
            <a:avLst>
              <a:gd name="adj1" fmla="val -17833"/>
              <a:gd name="adj2" fmla="val -144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711800" y="1486442"/>
            <a:ext cx="2765260" cy="515353"/>
          </a:xfrm>
          <a:prstGeom prst="wedgeRectCallout">
            <a:avLst>
              <a:gd name="adj1" fmla="val -69844"/>
              <a:gd name="adj2" fmla="val -1402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9882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770021" y="2677026"/>
            <a:ext cx="7224801" cy="309357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5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931450" y="2707591"/>
            <a:ext cx="2207797" cy="800102"/>
          </a:xfrm>
          <a:prstGeom prst="wedgeRectCallout">
            <a:avLst>
              <a:gd name="adj1" fmla="val -57460"/>
              <a:gd name="adj2" fmla="val -1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Syntax errors are indicated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5512466" y="1463840"/>
            <a:ext cx="2729491" cy="800102"/>
          </a:xfrm>
          <a:prstGeom prst="wedgeRectCallout">
            <a:avLst>
              <a:gd name="adj1" fmla="val -124359"/>
              <a:gd name="adj2" fmla="val -2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Main SQL </a:t>
            </a:r>
            <a:r>
              <a:rPr lang="da-DK" sz="2400" smtClean="0"/>
              <a:t>keywords in blue 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207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523872" y="2460455"/>
            <a:ext cx="2941724" cy="1209177"/>
          </a:xfrm>
          <a:prstGeom prst="wedgeRectCallout">
            <a:avLst>
              <a:gd name="adj1" fmla="val -53256"/>
              <a:gd name="adj2" fmla="val -106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Logical errors </a:t>
            </a:r>
            <a:r>
              <a:rPr lang="da-DK" sz="2400" u="sng" smtClean="0"/>
              <a:t>not</a:t>
            </a:r>
            <a:r>
              <a:rPr lang="da-DK" sz="2400" smtClean="0"/>
              <a:t> discovered before running the query!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70021" y="2677026"/>
            <a:ext cx="287554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9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Defining  a table manually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r>
              <a:rPr lang="da-DK" smtClean="0"/>
              <a:t>Two approaches:</a:t>
            </a:r>
          </a:p>
          <a:p>
            <a:pPr lvl="1"/>
            <a:r>
              <a:rPr lang="da-DK" b="1" smtClean="0"/>
              <a:t>Write SQL code </a:t>
            </a:r>
            <a:r>
              <a:rPr lang="da-DK" smtClean="0"/>
              <a:t>for table definition directly in query window </a:t>
            </a:r>
          </a:p>
          <a:p>
            <a:pPr lvl="1"/>
            <a:r>
              <a:rPr lang="da-DK" b="1" smtClean="0"/>
              <a:t>Use the Designer </a:t>
            </a:r>
            <a:r>
              <a:rPr lang="da-DK" smtClean="0"/>
              <a:t>to help with table definition. SQL code is then generated automatically</a:t>
            </a:r>
          </a:p>
          <a:p>
            <a:r>
              <a:rPr lang="da-DK" smtClean="0"/>
              <a:t>Last approach is recommended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2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671512"/>
            <a:ext cx="2895600" cy="551497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209927" y="2985400"/>
            <a:ext cx="2725153" cy="1159045"/>
          </a:xfrm>
          <a:prstGeom prst="wedgeRectCallout">
            <a:avLst>
              <a:gd name="adj1" fmla="val -107239"/>
              <a:gd name="adj2" fmla="val -54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Tables folder, choose </a:t>
            </a:r>
            <a:r>
              <a:rPr lang="da-DK" sz="2400" b="1" smtClean="0"/>
              <a:t>Add New 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66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478224" y="2415162"/>
            <a:ext cx="4181681" cy="1605509"/>
          </a:xfrm>
          <a:prstGeom prst="wedgeRectCallout">
            <a:avLst>
              <a:gd name="adj1" fmla="val -67487"/>
              <a:gd name="adj2" fmla="val -94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A database runs on a </a:t>
            </a:r>
            <a:r>
              <a:rPr lang="da-DK" sz="3200" b="1" smtClean="0"/>
              <a:t>database server </a:t>
            </a:r>
            <a:r>
              <a:rPr lang="da-DK" sz="3200" smtClean="0"/>
              <a:t>(found under </a:t>
            </a:r>
            <a:r>
              <a:rPr lang="da-DK" sz="3200" b="1" smtClean="0"/>
              <a:t>SQL Server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37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49780" y="4008519"/>
            <a:ext cx="2725153" cy="840207"/>
          </a:xfrm>
          <a:prstGeom prst="wedgeRectCallout">
            <a:avLst>
              <a:gd name="adj1" fmla="val -99501"/>
              <a:gd name="adj2" fmla="val -25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New table is initially named </a:t>
            </a:r>
            <a:r>
              <a:rPr lang="da-DK" sz="2400" b="1" smtClean="0"/>
              <a:t>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8630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929403" y="4786995"/>
            <a:ext cx="2137608" cy="840207"/>
          </a:xfrm>
          <a:prstGeom prst="wedgeRectCallout">
            <a:avLst>
              <a:gd name="adj1" fmla="val -112447"/>
              <a:gd name="adj2" fmla="val -107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name manually here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236004" y="3917092"/>
            <a:ext cx="3602480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850480" cy="840207"/>
          </a:xfrm>
          <a:prstGeom prst="wedgeRectCallout">
            <a:avLst>
              <a:gd name="adj1" fmla="val -47326"/>
              <a:gd name="adj2" fmla="val -125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Table initially has one column named </a:t>
            </a:r>
            <a:r>
              <a:rPr lang="da-DK" sz="2400" b="1" smtClean="0"/>
              <a:t>Id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365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435391" cy="1518174"/>
          </a:xfrm>
          <a:prstGeom prst="wedgeRectCallout">
            <a:avLst>
              <a:gd name="adj1" fmla="val -48086"/>
              <a:gd name="adj2" fmla="val -9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column </a:t>
            </a:r>
            <a:r>
              <a:rPr lang="da-DK" sz="2400" b="1" smtClean="0"/>
              <a:t>Id</a:t>
            </a:r>
            <a:r>
              <a:rPr lang="da-DK" sz="2400" smtClean="0"/>
              <a:t> is:</a:t>
            </a:r>
          </a:p>
          <a:p>
            <a:r>
              <a:rPr lang="da-DK" sz="2400" smtClean="0"/>
              <a:t>  A </a:t>
            </a:r>
            <a:r>
              <a:rPr lang="da-DK" sz="2400" b="1" smtClean="0"/>
              <a:t>primary</a:t>
            </a:r>
            <a:r>
              <a:rPr lang="da-DK" sz="2400" smtClean="0"/>
              <a:t> key</a:t>
            </a:r>
          </a:p>
          <a:p>
            <a:r>
              <a:rPr lang="da-DK" sz="2400" smtClean="0"/>
              <a:t>  Of type </a:t>
            </a:r>
            <a:r>
              <a:rPr lang="da-DK" sz="2400" b="1" smtClean="0"/>
              <a:t>int</a:t>
            </a:r>
          </a:p>
          <a:p>
            <a:r>
              <a:rPr lang="da-DK" sz="2400" smtClean="0"/>
              <a:t>  Cannot be</a:t>
            </a:r>
            <a:r>
              <a:rPr lang="da-DK" sz="2400" b="1" smtClean="0"/>
              <a:t> </a:t>
            </a:r>
            <a:r>
              <a:rPr lang="da-DK" sz="2400" b="1" i="1" smtClean="0"/>
              <a:t>null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22691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317584" y="2301739"/>
            <a:ext cx="2657976" cy="1181290"/>
          </a:xfrm>
          <a:prstGeom prst="wedgeRectCallout">
            <a:avLst>
              <a:gd name="adj1" fmla="val -73969"/>
              <a:gd name="adj2" fmla="val -87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the column definition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715003" y="4324258"/>
            <a:ext cx="326055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56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665354" y="1937756"/>
            <a:ext cx="2657976" cy="1181290"/>
          </a:xfrm>
          <a:prstGeom prst="wedgeRectCallout">
            <a:avLst>
              <a:gd name="adj1" fmla="val -127370"/>
              <a:gd name="adj2" fmla="val -52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Add further column definitions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421027" y="3561347"/>
            <a:ext cx="3710441" cy="19374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ulær billedforklaring 8"/>
          <p:cNvSpPr/>
          <p:nvPr/>
        </p:nvSpPr>
        <p:spPr>
          <a:xfrm>
            <a:off x="5727804" y="4612734"/>
            <a:ext cx="2866524" cy="1181290"/>
          </a:xfrm>
          <a:prstGeom prst="wedgeRectCallout">
            <a:avLst>
              <a:gd name="adj1" fmla="val -78129"/>
              <a:gd name="adj2" fmla="val -64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SQL code for column definitions is auto-matically updated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913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647438" y="3219391"/>
            <a:ext cx="3777917" cy="1209177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A new table is </a:t>
            </a:r>
            <a:r>
              <a:rPr lang="da-DK" sz="2400" u="sng" smtClean="0"/>
              <a:t>not</a:t>
            </a:r>
            <a:r>
              <a:rPr lang="da-DK" sz="2400" smtClean="0"/>
              <a:t> saved (i.e. added to the database) by clicking on Save!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2853974" y="768880"/>
            <a:ext cx="2181728" cy="515353"/>
          </a:xfrm>
          <a:prstGeom prst="wedgeRectCallout">
            <a:avLst>
              <a:gd name="adj1" fmla="val -70396"/>
              <a:gd name="adj2" fmla="val -25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Don’t click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97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336887" y="1166574"/>
            <a:ext cx="2147639" cy="806118"/>
          </a:xfrm>
          <a:prstGeom prst="wedgeRectCallout">
            <a:avLst>
              <a:gd name="adj1" fmla="val -91071"/>
              <a:gd name="adj2" fmla="val -1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486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61" y="847143"/>
            <a:ext cx="7437020" cy="5352216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2219013" y="1781160"/>
            <a:ext cx="2402414" cy="9023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5"/>
          <p:cNvSpPr/>
          <p:nvPr/>
        </p:nvSpPr>
        <p:spPr>
          <a:xfrm>
            <a:off x="7405437" y="4030579"/>
            <a:ext cx="2664993" cy="1161048"/>
          </a:xfrm>
          <a:prstGeom prst="wedgeRectCallout">
            <a:avLst>
              <a:gd name="adj1" fmla="val -37885"/>
              <a:gd name="adj2" fmla="val 10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good,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235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877327" y="4239505"/>
            <a:ext cx="3386890" cy="14738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5065782" y="4784341"/>
            <a:ext cx="2328111" cy="673768"/>
          </a:xfrm>
          <a:prstGeom prst="wedgeRectCallout">
            <a:avLst>
              <a:gd name="adj1" fmla="val -94546"/>
              <a:gd name="adj2" fmla="val -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smtClean="0"/>
              <a:t>SUCCESS!!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9605101" y="2933961"/>
            <a:ext cx="1380056" cy="822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3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1" y="3087101"/>
            <a:ext cx="9344748" cy="308357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256849" y="2284347"/>
            <a:ext cx="3206770" cy="1605509"/>
          </a:xfrm>
          <a:prstGeom prst="wedgeRectCallout">
            <a:avLst>
              <a:gd name="adj1" fmla="val -141080"/>
              <a:gd name="adj2" fmla="val 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 built-in database server called </a:t>
            </a:r>
            <a:r>
              <a:rPr lang="da-DK" sz="3200" b="1" smtClean="0"/>
              <a:t>(localdb)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93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093897" y="2696213"/>
            <a:ext cx="3013911" cy="31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754982" y="4948359"/>
            <a:ext cx="3013911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ulær billedforklaring 7"/>
          <p:cNvSpPr/>
          <p:nvPr/>
        </p:nvSpPr>
        <p:spPr>
          <a:xfrm>
            <a:off x="5246473" y="2296162"/>
            <a:ext cx="3216442" cy="1118937"/>
          </a:xfrm>
          <a:prstGeom prst="wedgeRectCallout">
            <a:avLst>
              <a:gd name="adj1" fmla="val -73506"/>
              <a:gd name="adj2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you want to update the table definition, then update it…</a:t>
            </a:r>
            <a:endParaRPr lang="da-DK" sz="2400"/>
          </a:p>
        </p:txBody>
      </p:sp>
      <p:sp>
        <p:nvSpPr>
          <p:cNvPr id="10" name="Rektangulær billedforklaring 9"/>
          <p:cNvSpPr/>
          <p:nvPr/>
        </p:nvSpPr>
        <p:spPr>
          <a:xfrm>
            <a:off x="2390648" y="923441"/>
            <a:ext cx="2378245" cy="806118"/>
          </a:xfrm>
          <a:prstGeom prst="wedgeRectCallout">
            <a:avLst>
              <a:gd name="adj1" fmla="val -87024"/>
              <a:gd name="adj2" fmla="val 1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…and 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585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13" y="448575"/>
            <a:ext cx="7970244" cy="5735962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0763" y="3543297"/>
            <a:ext cx="3128209" cy="1209177"/>
          </a:xfrm>
          <a:prstGeom prst="wedgeRectCallout">
            <a:avLst>
              <a:gd name="adj1" fmla="val -64339"/>
              <a:gd name="adj2" fmla="val -12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Some change may result in warnings in the Preview Window!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4752474" y="3663616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954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97" y="703820"/>
            <a:ext cx="2886075" cy="55245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463481" y="3465418"/>
            <a:ext cx="3648575" cy="1155033"/>
          </a:xfrm>
          <a:prstGeom prst="wedgeRectCallout">
            <a:avLst>
              <a:gd name="adj1" fmla="val -81556"/>
              <a:gd name="adj2" fmla="val 6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 table can also be deleted: Right-click on the table, and choose </a:t>
            </a:r>
            <a:r>
              <a:rPr lang="da-DK" sz="2400" b="1" smtClean="0"/>
              <a:t>Delete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9121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2" y="1334501"/>
            <a:ext cx="7177403" cy="3309687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073190" y="1052761"/>
            <a:ext cx="3146257" cy="1209177"/>
          </a:xfrm>
          <a:prstGeom prst="wedgeRectCallout">
            <a:avLst>
              <a:gd name="adj1" fmla="val -62416"/>
              <a:gd name="adj2" fmla="val 101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Remember to close any windows relating to the table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059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91" y="399149"/>
            <a:ext cx="8226768" cy="5920576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5387383" y="3713692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570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9656088" y="2994725"/>
            <a:ext cx="1267285" cy="6381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8" name="Picture 4" descr="Billedresultat for and just like that, he's gone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57" y="5362833"/>
            <a:ext cx="3053300" cy="121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3" y="751095"/>
            <a:ext cx="7710986" cy="389397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769142" y="2502568"/>
            <a:ext cx="5257800" cy="1028701"/>
          </a:xfrm>
          <a:prstGeom prst="wedgeRectCallout">
            <a:avLst>
              <a:gd name="adj1" fmla="val -74009"/>
              <a:gd name="adj2" fmla="val 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You probably don’t have all these databases (yet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04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2" y="1328610"/>
            <a:ext cx="7719634" cy="398333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5351"/>
              <a:gd name="adj2" fmla="val -3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Databases</a:t>
            </a:r>
            <a:r>
              <a:rPr lang="da-DK" sz="2400" smtClean="0"/>
              <a:t>, and choose </a:t>
            </a:r>
            <a:r>
              <a:rPr lang="da-DK" sz="2400" b="1" smtClean="0"/>
              <a:t>Add New Database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329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1655846"/>
            <a:ext cx="9553969" cy="2073944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807907" y="2070019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93" y="1190124"/>
            <a:ext cx="6951496" cy="3763638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746123" y="3787607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643</Words>
  <Application>Microsoft Office PowerPoint</Application>
  <PresentationFormat>Widescreen</PresentationFormat>
  <Paragraphs>80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and Visual Studio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Executing queries on a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Defining  a table manually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129</cp:revision>
  <dcterms:created xsi:type="dcterms:W3CDTF">2017-09-05T14:00:27Z</dcterms:created>
  <dcterms:modified xsi:type="dcterms:W3CDTF">2018-09-29T11:37:53Z</dcterms:modified>
</cp:coreProperties>
</file>