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5" r:id="rId2"/>
    <p:sldId id="560" r:id="rId3"/>
    <p:sldId id="561" r:id="rId4"/>
    <p:sldId id="624" r:id="rId5"/>
    <p:sldId id="562" r:id="rId6"/>
    <p:sldId id="563" r:id="rId7"/>
    <p:sldId id="564" r:id="rId8"/>
    <p:sldId id="571" r:id="rId9"/>
    <p:sldId id="565" r:id="rId10"/>
    <p:sldId id="621" r:id="rId11"/>
    <p:sldId id="566" r:id="rId12"/>
    <p:sldId id="567" r:id="rId13"/>
    <p:sldId id="568" r:id="rId14"/>
    <p:sldId id="569" r:id="rId15"/>
    <p:sldId id="570" r:id="rId16"/>
    <p:sldId id="489" r:id="rId17"/>
    <p:sldId id="491" r:id="rId18"/>
    <p:sldId id="626" r:id="rId19"/>
    <p:sldId id="647" r:id="rId20"/>
    <p:sldId id="627" r:id="rId21"/>
    <p:sldId id="628" r:id="rId22"/>
    <p:sldId id="629" r:id="rId23"/>
    <p:sldId id="630" r:id="rId24"/>
    <p:sldId id="631" r:id="rId25"/>
    <p:sldId id="633" r:id="rId26"/>
    <p:sldId id="632" r:id="rId27"/>
    <p:sldId id="634" r:id="rId28"/>
    <p:sldId id="635" r:id="rId29"/>
    <p:sldId id="636" r:id="rId30"/>
    <p:sldId id="637" r:id="rId31"/>
    <p:sldId id="638" r:id="rId32"/>
    <p:sldId id="639" r:id="rId33"/>
    <p:sldId id="640" r:id="rId34"/>
    <p:sldId id="641" r:id="rId35"/>
    <p:sldId id="642" r:id="rId36"/>
    <p:sldId id="644" r:id="rId37"/>
    <p:sldId id="646" r:id="rId38"/>
    <p:sldId id="645" r:id="rId39"/>
    <p:sldId id="643" r:id="rId40"/>
    <p:sldId id="625" r:id="rId41"/>
    <p:sldId id="454" r:id="rId42"/>
    <p:sldId id="493" r:id="rId43"/>
    <p:sldId id="494" r:id="rId44"/>
    <p:sldId id="572" r:id="rId45"/>
    <p:sldId id="573" r:id="rId46"/>
    <p:sldId id="496" r:id="rId47"/>
    <p:sldId id="497" r:id="rId48"/>
    <p:sldId id="498" r:id="rId49"/>
    <p:sldId id="574" r:id="rId50"/>
    <p:sldId id="499" r:id="rId51"/>
    <p:sldId id="500" r:id="rId52"/>
    <p:sldId id="436" r:id="rId53"/>
    <p:sldId id="503" r:id="rId54"/>
    <p:sldId id="575" r:id="rId55"/>
    <p:sldId id="576" r:id="rId56"/>
    <p:sldId id="577" r:id="rId57"/>
    <p:sldId id="578" r:id="rId58"/>
    <p:sldId id="579" r:id="rId59"/>
    <p:sldId id="549" r:id="rId60"/>
    <p:sldId id="502" r:id="rId61"/>
    <p:sldId id="580" r:id="rId62"/>
    <p:sldId id="581" r:id="rId63"/>
    <p:sldId id="505" r:id="rId64"/>
    <p:sldId id="506" r:id="rId65"/>
    <p:sldId id="507" r:id="rId66"/>
    <p:sldId id="508" r:id="rId67"/>
    <p:sldId id="582" r:id="rId68"/>
    <p:sldId id="583" r:id="rId69"/>
    <p:sldId id="584" r:id="rId70"/>
    <p:sldId id="585" r:id="rId71"/>
    <p:sldId id="586" r:id="rId72"/>
    <p:sldId id="587" r:id="rId73"/>
    <p:sldId id="588" r:id="rId74"/>
    <p:sldId id="589" r:id="rId75"/>
    <p:sldId id="590" r:id="rId76"/>
    <p:sldId id="548" r:id="rId77"/>
    <p:sldId id="530" r:id="rId78"/>
    <p:sldId id="532" r:id="rId79"/>
    <p:sldId id="550" r:id="rId80"/>
    <p:sldId id="544" r:id="rId81"/>
    <p:sldId id="531" r:id="rId82"/>
    <p:sldId id="533" r:id="rId83"/>
    <p:sldId id="545" r:id="rId84"/>
    <p:sldId id="535" r:id="rId85"/>
    <p:sldId id="534" r:id="rId86"/>
    <p:sldId id="536" r:id="rId87"/>
    <p:sldId id="537" r:id="rId88"/>
    <p:sldId id="546" r:id="rId89"/>
    <p:sldId id="553" r:id="rId90"/>
    <p:sldId id="538" r:id="rId91"/>
    <p:sldId id="539" r:id="rId92"/>
    <p:sldId id="540" r:id="rId93"/>
    <p:sldId id="541" r:id="rId94"/>
    <p:sldId id="547" r:id="rId95"/>
    <p:sldId id="542" r:id="rId96"/>
    <p:sldId id="554" r:id="rId97"/>
    <p:sldId id="543" r:id="rId98"/>
    <p:sldId id="622" r:id="rId99"/>
    <p:sldId id="623" r:id="rId100"/>
    <p:sldId id="591" r:id="rId101"/>
    <p:sldId id="592" r:id="rId102"/>
    <p:sldId id="612" r:id="rId103"/>
    <p:sldId id="594" r:id="rId104"/>
    <p:sldId id="595" r:id="rId105"/>
    <p:sldId id="596" r:id="rId106"/>
    <p:sldId id="613" r:id="rId107"/>
    <p:sldId id="614" r:id="rId108"/>
    <p:sldId id="603" r:id="rId109"/>
    <p:sldId id="615" r:id="rId110"/>
    <p:sldId id="606" r:id="rId111"/>
    <p:sldId id="607" r:id="rId112"/>
    <p:sldId id="608" r:id="rId113"/>
    <p:sldId id="609" r:id="rId114"/>
    <p:sldId id="618" r:id="rId115"/>
    <p:sldId id="611" r:id="rId116"/>
    <p:sldId id="619" r:id="rId117"/>
    <p:sldId id="616" r:id="rId118"/>
    <p:sldId id="620" r:id="rId11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5CA2ED-ED0A-41E1-BF77-02C55B43883B}" type="doc">
      <dgm:prSet loTypeId="urn:microsoft.com/office/officeart/2008/layout/AlternatingHexagons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da-DK"/>
        </a:p>
      </dgm:t>
    </dgm:pt>
    <dgm:pt modelId="{00B0607C-280F-4E12-B0E4-5204117A6BFC}">
      <dgm:prSet phldrT="[Tekst]" custT="1"/>
      <dgm:spPr/>
      <dgm:t>
        <a:bodyPr/>
        <a:lstStyle/>
        <a:p>
          <a:r>
            <a:rPr lang="da-DK" sz="2800" smtClean="0">
              <a:solidFill>
                <a:srgbClr val="FFFF00"/>
              </a:solidFill>
            </a:rPr>
            <a:t>Zero Errors</a:t>
          </a:r>
          <a:endParaRPr lang="da-DK" sz="2800">
            <a:solidFill>
              <a:srgbClr val="FFFF00"/>
            </a:solidFill>
          </a:endParaRPr>
        </a:p>
      </dgm:t>
    </dgm:pt>
    <dgm:pt modelId="{884C3324-C1DC-44EE-B971-306DF80085D8}" type="parTrans" cxnId="{742B2E38-7916-4080-9BF6-D4EB0E02CA04}">
      <dgm:prSet/>
      <dgm:spPr/>
      <dgm:t>
        <a:bodyPr/>
        <a:lstStyle/>
        <a:p>
          <a:endParaRPr lang="da-DK"/>
        </a:p>
      </dgm:t>
    </dgm:pt>
    <dgm:pt modelId="{A9E75E77-8FB3-45DE-9123-969DE5B22126}" type="sibTrans" cxnId="{742B2E38-7916-4080-9BF6-D4EB0E02CA04}">
      <dgm:prSet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Easy to reuse</a:t>
          </a:r>
          <a:endParaRPr lang="da-DK">
            <a:solidFill>
              <a:srgbClr val="FFFF00"/>
            </a:solidFill>
          </a:endParaRPr>
        </a:p>
      </dgm:t>
    </dgm:pt>
    <dgm:pt modelId="{50EF342E-9392-41DE-85EB-4CC44880E75E}">
      <dgm:prSet phldrT="[Tekst]" custT="1"/>
      <dgm:spPr/>
      <dgm:t>
        <a:bodyPr/>
        <a:lstStyle/>
        <a:p>
          <a:r>
            <a:rPr lang="da-DK" sz="2800" smtClean="0">
              <a:solidFill>
                <a:srgbClr val="FFFF00"/>
              </a:solidFill>
            </a:rPr>
            <a:t>Secure</a:t>
          </a:r>
          <a:endParaRPr lang="da-DK" sz="2800">
            <a:solidFill>
              <a:srgbClr val="FFFF00"/>
            </a:solidFill>
          </a:endParaRPr>
        </a:p>
      </dgm:t>
    </dgm:pt>
    <dgm:pt modelId="{FDA88CFE-F8C2-441B-BAB4-6B551A24AA24}" type="parTrans" cxnId="{CAB61154-F87C-4820-9572-DC364A6AD636}">
      <dgm:prSet/>
      <dgm:spPr/>
      <dgm:t>
        <a:bodyPr/>
        <a:lstStyle/>
        <a:p>
          <a:endParaRPr lang="da-DK"/>
        </a:p>
      </dgm:t>
    </dgm:pt>
    <dgm:pt modelId="{C9969D46-A184-41B5-B22D-7F20831E2703}" type="sibTrans" cxnId="{CAB61154-F87C-4820-9572-DC364A6AD636}">
      <dgm:prSet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Easy to use</a:t>
          </a:r>
          <a:endParaRPr lang="da-DK">
            <a:solidFill>
              <a:srgbClr val="FFFF00"/>
            </a:solidFill>
          </a:endParaRPr>
        </a:p>
      </dgm:t>
    </dgm:pt>
    <dgm:pt modelId="{FCBDDB3D-C000-4789-B45E-46487E3A699D}">
      <dgm:prSet phldrT="[Tekst]"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Fast</a:t>
          </a:r>
          <a:endParaRPr lang="da-DK"/>
        </a:p>
      </dgm:t>
    </dgm:pt>
    <dgm:pt modelId="{E689C637-B49F-4F94-AD0E-629311818C07}" type="parTrans" cxnId="{784D1B75-62A8-4294-A297-0DC5089E387A}">
      <dgm:prSet/>
      <dgm:spPr/>
      <dgm:t>
        <a:bodyPr/>
        <a:lstStyle/>
        <a:p>
          <a:endParaRPr lang="da-DK"/>
        </a:p>
      </dgm:t>
    </dgm:pt>
    <dgm:pt modelId="{CCE25166-4AFA-40E5-A5E4-88EFE2AB3C27}" type="sibTrans" cxnId="{784D1B75-62A8-4294-A297-0DC5089E387A}">
      <dgm:prSet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Easy to extend</a:t>
          </a:r>
          <a:endParaRPr lang="da-DK">
            <a:solidFill>
              <a:srgbClr val="FFFF00"/>
            </a:solidFill>
          </a:endParaRPr>
        </a:p>
      </dgm:t>
    </dgm:pt>
    <dgm:pt modelId="{E334FE65-E42B-48D7-AD78-E96203C02AD7}" type="pres">
      <dgm:prSet presAssocID="{AC5CA2ED-ED0A-41E1-BF77-02C55B43883B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a-DK"/>
        </a:p>
      </dgm:t>
    </dgm:pt>
    <dgm:pt modelId="{E772E9F9-8903-4BDE-B9C3-710641C52FB7}" type="pres">
      <dgm:prSet presAssocID="{00B0607C-280F-4E12-B0E4-5204117A6BFC}" presName="composite" presStyleCnt="0"/>
      <dgm:spPr/>
    </dgm:pt>
    <dgm:pt modelId="{64A34219-B995-425E-9D3A-F650CD2083CB}" type="pres">
      <dgm:prSet presAssocID="{00B0607C-280F-4E12-B0E4-5204117A6BFC}" presName="Parent1" presStyleLbl="node1" presStyleIdx="0" presStyleCnt="6" custLinFactNeighborX="1721" custLinFactNeighborY="-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2DFFE3E4-13DF-4525-9C89-060FCB7531A0}" type="pres">
      <dgm:prSet presAssocID="{00B0607C-280F-4E12-B0E4-5204117A6BF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F960DFC9-E576-47FA-A043-5CF29CC72EC2}" type="pres">
      <dgm:prSet presAssocID="{00B0607C-280F-4E12-B0E4-5204117A6BFC}" presName="BalanceSpacing" presStyleCnt="0"/>
      <dgm:spPr/>
    </dgm:pt>
    <dgm:pt modelId="{77E87E00-D629-4235-A6E7-5C20A64EBB37}" type="pres">
      <dgm:prSet presAssocID="{00B0607C-280F-4E12-B0E4-5204117A6BFC}" presName="BalanceSpacing1" presStyleCnt="0"/>
      <dgm:spPr/>
    </dgm:pt>
    <dgm:pt modelId="{8025F85F-B3E9-4175-9F4D-318D1500A2C0}" type="pres">
      <dgm:prSet presAssocID="{A9E75E77-8FB3-45DE-9123-969DE5B22126}" presName="Accent1Text" presStyleLbl="node1" presStyleIdx="1" presStyleCnt="6" custLinFactNeighborX="1033" custLinFactNeighborY="300"/>
      <dgm:spPr/>
      <dgm:t>
        <a:bodyPr/>
        <a:lstStyle/>
        <a:p>
          <a:endParaRPr lang="da-DK"/>
        </a:p>
      </dgm:t>
    </dgm:pt>
    <dgm:pt modelId="{2A7C7CB9-EDD8-4959-A2C2-97FB07E59EDA}" type="pres">
      <dgm:prSet presAssocID="{A9E75E77-8FB3-45DE-9123-969DE5B22126}" presName="spaceBetweenRectangles" presStyleCnt="0"/>
      <dgm:spPr/>
    </dgm:pt>
    <dgm:pt modelId="{AD8366C8-A9AD-4000-BE54-35848BD0B729}" type="pres">
      <dgm:prSet presAssocID="{50EF342E-9392-41DE-85EB-4CC44880E75E}" presName="composite" presStyleCnt="0"/>
      <dgm:spPr/>
    </dgm:pt>
    <dgm:pt modelId="{34060922-BF33-4C26-913C-0E73BFD9F3E9}" type="pres">
      <dgm:prSet presAssocID="{50EF342E-9392-41DE-85EB-4CC44880E75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B419D0F7-E030-4149-B5A0-4BADF17E6C06}" type="pres">
      <dgm:prSet presAssocID="{50EF342E-9392-41DE-85EB-4CC44880E75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654D1934-B4DD-4BE7-8FA8-C5643F165D14}" type="pres">
      <dgm:prSet presAssocID="{50EF342E-9392-41DE-85EB-4CC44880E75E}" presName="BalanceSpacing" presStyleCnt="0"/>
      <dgm:spPr/>
    </dgm:pt>
    <dgm:pt modelId="{096F0D44-BF4B-45E0-B073-04FE2FC6CD67}" type="pres">
      <dgm:prSet presAssocID="{50EF342E-9392-41DE-85EB-4CC44880E75E}" presName="BalanceSpacing1" presStyleCnt="0"/>
      <dgm:spPr/>
    </dgm:pt>
    <dgm:pt modelId="{884A26AF-5E43-4310-8316-D06C8EE71FC1}" type="pres">
      <dgm:prSet presAssocID="{C9969D46-A184-41B5-B22D-7F20831E2703}" presName="Accent1Text" presStyleLbl="node1" presStyleIdx="3" presStyleCnt="6" custLinFactNeighborX="1721" custLinFactNeighborY="898"/>
      <dgm:spPr/>
      <dgm:t>
        <a:bodyPr/>
        <a:lstStyle/>
        <a:p>
          <a:endParaRPr lang="da-DK"/>
        </a:p>
      </dgm:t>
    </dgm:pt>
    <dgm:pt modelId="{638D7EA2-61A5-44FC-90FD-0ADA106082E8}" type="pres">
      <dgm:prSet presAssocID="{C9969D46-A184-41B5-B22D-7F20831E2703}" presName="spaceBetweenRectangles" presStyleCnt="0"/>
      <dgm:spPr/>
    </dgm:pt>
    <dgm:pt modelId="{EE34D484-BA88-474E-AF2F-5BAE6A6EF7F8}" type="pres">
      <dgm:prSet presAssocID="{FCBDDB3D-C000-4789-B45E-46487E3A699D}" presName="composite" presStyleCnt="0"/>
      <dgm:spPr/>
    </dgm:pt>
    <dgm:pt modelId="{5C8C54F5-8829-44B5-91E1-6C9588FDB61B}" type="pres">
      <dgm:prSet presAssocID="{FCBDDB3D-C000-4789-B45E-46487E3A699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AF176208-5F01-4057-BB2A-2A7FA9689313}" type="pres">
      <dgm:prSet presAssocID="{FCBDDB3D-C000-4789-B45E-46487E3A699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F6F2494A-034F-4973-8109-F0D232D1A0F1}" type="pres">
      <dgm:prSet presAssocID="{FCBDDB3D-C000-4789-B45E-46487E3A699D}" presName="BalanceSpacing" presStyleCnt="0"/>
      <dgm:spPr/>
    </dgm:pt>
    <dgm:pt modelId="{1AA40EF1-711F-43B3-BC82-219AFB62DFBB}" type="pres">
      <dgm:prSet presAssocID="{FCBDDB3D-C000-4789-B45E-46487E3A699D}" presName="BalanceSpacing1" presStyleCnt="0"/>
      <dgm:spPr/>
    </dgm:pt>
    <dgm:pt modelId="{57930C3D-A80F-4D84-ADEF-A2881A023904}" type="pres">
      <dgm:prSet presAssocID="{CCE25166-4AFA-40E5-A5E4-88EFE2AB3C27}" presName="Accent1Text" presStyleLbl="node1" presStyleIdx="5" presStyleCnt="6"/>
      <dgm:spPr/>
      <dgm:t>
        <a:bodyPr/>
        <a:lstStyle/>
        <a:p>
          <a:endParaRPr lang="da-DK"/>
        </a:p>
      </dgm:t>
    </dgm:pt>
  </dgm:ptLst>
  <dgm:cxnLst>
    <dgm:cxn modelId="{0C9979FA-C22E-4D4E-99DA-51E9B1BC8D35}" type="presOf" srcId="{FCBDDB3D-C000-4789-B45E-46487E3A699D}" destId="{5C8C54F5-8829-44B5-91E1-6C9588FDB61B}" srcOrd="0" destOrd="0" presId="urn:microsoft.com/office/officeart/2008/layout/AlternatingHexagons"/>
    <dgm:cxn modelId="{D34D6788-708B-4B1A-BA25-A8B6FF562A59}" type="presOf" srcId="{A9E75E77-8FB3-45DE-9123-969DE5B22126}" destId="{8025F85F-B3E9-4175-9F4D-318D1500A2C0}" srcOrd="0" destOrd="0" presId="urn:microsoft.com/office/officeart/2008/layout/AlternatingHexagons"/>
    <dgm:cxn modelId="{784D1B75-62A8-4294-A297-0DC5089E387A}" srcId="{AC5CA2ED-ED0A-41E1-BF77-02C55B43883B}" destId="{FCBDDB3D-C000-4789-B45E-46487E3A699D}" srcOrd="2" destOrd="0" parTransId="{E689C637-B49F-4F94-AD0E-629311818C07}" sibTransId="{CCE25166-4AFA-40E5-A5E4-88EFE2AB3C27}"/>
    <dgm:cxn modelId="{C803C28C-2082-481D-92AE-FBCEBBBAEBA0}" type="presOf" srcId="{CCE25166-4AFA-40E5-A5E4-88EFE2AB3C27}" destId="{57930C3D-A80F-4D84-ADEF-A2881A023904}" srcOrd="0" destOrd="0" presId="urn:microsoft.com/office/officeart/2008/layout/AlternatingHexagons"/>
    <dgm:cxn modelId="{2A30F459-9D02-4323-82E0-E23ECE268D25}" type="presOf" srcId="{AC5CA2ED-ED0A-41E1-BF77-02C55B43883B}" destId="{E334FE65-E42B-48D7-AD78-E96203C02AD7}" srcOrd="0" destOrd="0" presId="urn:microsoft.com/office/officeart/2008/layout/AlternatingHexagons"/>
    <dgm:cxn modelId="{77A4AE94-AF35-45AF-9B03-9CD245E800F3}" type="presOf" srcId="{00B0607C-280F-4E12-B0E4-5204117A6BFC}" destId="{64A34219-B995-425E-9D3A-F650CD2083CB}" srcOrd="0" destOrd="0" presId="urn:microsoft.com/office/officeart/2008/layout/AlternatingHexagons"/>
    <dgm:cxn modelId="{CAB61154-F87C-4820-9572-DC364A6AD636}" srcId="{AC5CA2ED-ED0A-41E1-BF77-02C55B43883B}" destId="{50EF342E-9392-41DE-85EB-4CC44880E75E}" srcOrd="1" destOrd="0" parTransId="{FDA88CFE-F8C2-441B-BAB4-6B551A24AA24}" sibTransId="{C9969D46-A184-41B5-B22D-7F20831E2703}"/>
    <dgm:cxn modelId="{FD9D9A5D-20E9-4C45-B132-0BA7DA204C6C}" type="presOf" srcId="{50EF342E-9392-41DE-85EB-4CC44880E75E}" destId="{34060922-BF33-4C26-913C-0E73BFD9F3E9}" srcOrd="0" destOrd="0" presId="urn:microsoft.com/office/officeart/2008/layout/AlternatingHexagons"/>
    <dgm:cxn modelId="{742B2E38-7916-4080-9BF6-D4EB0E02CA04}" srcId="{AC5CA2ED-ED0A-41E1-BF77-02C55B43883B}" destId="{00B0607C-280F-4E12-B0E4-5204117A6BFC}" srcOrd="0" destOrd="0" parTransId="{884C3324-C1DC-44EE-B971-306DF80085D8}" sibTransId="{A9E75E77-8FB3-45DE-9123-969DE5B22126}"/>
    <dgm:cxn modelId="{48022CDA-03B5-4BA5-8B07-506CE87956E2}" type="presOf" srcId="{C9969D46-A184-41B5-B22D-7F20831E2703}" destId="{884A26AF-5E43-4310-8316-D06C8EE71FC1}" srcOrd="0" destOrd="0" presId="urn:microsoft.com/office/officeart/2008/layout/AlternatingHexagons"/>
    <dgm:cxn modelId="{07CA5600-4E92-42A5-A4D6-4B87502C31A8}" type="presParOf" srcId="{E334FE65-E42B-48D7-AD78-E96203C02AD7}" destId="{E772E9F9-8903-4BDE-B9C3-710641C52FB7}" srcOrd="0" destOrd="0" presId="urn:microsoft.com/office/officeart/2008/layout/AlternatingHexagons"/>
    <dgm:cxn modelId="{C0D3255F-2CC6-4BDF-BF73-CFCF085F2298}" type="presParOf" srcId="{E772E9F9-8903-4BDE-B9C3-710641C52FB7}" destId="{64A34219-B995-425E-9D3A-F650CD2083CB}" srcOrd="0" destOrd="0" presId="urn:microsoft.com/office/officeart/2008/layout/AlternatingHexagons"/>
    <dgm:cxn modelId="{52369D4B-3386-43AA-982E-C0B408ABFB15}" type="presParOf" srcId="{E772E9F9-8903-4BDE-B9C3-710641C52FB7}" destId="{2DFFE3E4-13DF-4525-9C89-060FCB7531A0}" srcOrd="1" destOrd="0" presId="urn:microsoft.com/office/officeart/2008/layout/AlternatingHexagons"/>
    <dgm:cxn modelId="{2894B2BF-4139-491F-A46B-1EFE46246F0E}" type="presParOf" srcId="{E772E9F9-8903-4BDE-B9C3-710641C52FB7}" destId="{F960DFC9-E576-47FA-A043-5CF29CC72EC2}" srcOrd="2" destOrd="0" presId="urn:microsoft.com/office/officeart/2008/layout/AlternatingHexagons"/>
    <dgm:cxn modelId="{6EC66813-4F82-4B4D-9ED6-AE4CF22B1BD9}" type="presParOf" srcId="{E772E9F9-8903-4BDE-B9C3-710641C52FB7}" destId="{77E87E00-D629-4235-A6E7-5C20A64EBB37}" srcOrd="3" destOrd="0" presId="urn:microsoft.com/office/officeart/2008/layout/AlternatingHexagons"/>
    <dgm:cxn modelId="{8AAC17D6-C929-4B37-BD60-CECB70C4D49F}" type="presParOf" srcId="{E772E9F9-8903-4BDE-B9C3-710641C52FB7}" destId="{8025F85F-B3E9-4175-9F4D-318D1500A2C0}" srcOrd="4" destOrd="0" presId="urn:microsoft.com/office/officeart/2008/layout/AlternatingHexagons"/>
    <dgm:cxn modelId="{4612BD16-63F7-4A75-8D00-78DDAEC34F0E}" type="presParOf" srcId="{E334FE65-E42B-48D7-AD78-E96203C02AD7}" destId="{2A7C7CB9-EDD8-4959-A2C2-97FB07E59EDA}" srcOrd="1" destOrd="0" presId="urn:microsoft.com/office/officeart/2008/layout/AlternatingHexagons"/>
    <dgm:cxn modelId="{F7D91230-2462-4AB8-B7D1-D5ED25EE434D}" type="presParOf" srcId="{E334FE65-E42B-48D7-AD78-E96203C02AD7}" destId="{AD8366C8-A9AD-4000-BE54-35848BD0B729}" srcOrd="2" destOrd="0" presId="urn:microsoft.com/office/officeart/2008/layout/AlternatingHexagons"/>
    <dgm:cxn modelId="{564B7F7F-4996-4C3C-BD3D-9EADCE86483B}" type="presParOf" srcId="{AD8366C8-A9AD-4000-BE54-35848BD0B729}" destId="{34060922-BF33-4C26-913C-0E73BFD9F3E9}" srcOrd="0" destOrd="0" presId="urn:microsoft.com/office/officeart/2008/layout/AlternatingHexagons"/>
    <dgm:cxn modelId="{011C1C3A-F159-40D5-AE33-789E106449E6}" type="presParOf" srcId="{AD8366C8-A9AD-4000-BE54-35848BD0B729}" destId="{B419D0F7-E030-4149-B5A0-4BADF17E6C06}" srcOrd="1" destOrd="0" presId="urn:microsoft.com/office/officeart/2008/layout/AlternatingHexagons"/>
    <dgm:cxn modelId="{601865B8-00F7-41D1-ADA8-DCE2AED2D550}" type="presParOf" srcId="{AD8366C8-A9AD-4000-BE54-35848BD0B729}" destId="{654D1934-B4DD-4BE7-8FA8-C5643F165D14}" srcOrd="2" destOrd="0" presId="urn:microsoft.com/office/officeart/2008/layout/AlternatingHexagons"/>
    <dgm:cxn modelId="{0BAE08B8-362F-4BC9-8F15-D7B0B7042457}" type="presParOf" srcId="{AD8366C8-A9AD-4000-BE54-35848BD0B729}" destId="{096F0D44-BF4B-45E0-B073-04FE2FC6CD67}" srcOrd="3" destOrd="0" presId="urn:microsoft.com/office/officeart/2008/layout/AlternatingHexagons"/>
    <dgm:cxn modelId="{049FE0B2-7381-4436-A294-79E9E87D1E27}" type="presParOf" srcId="{AD8366C8-A9AD-4000-BE54-35848BD0B729}" destId="{884A26AF-5E43-4310-8316-D06C8EE71FC1}" srcOrd="4" destOrd="0" presId="urn:microsoft.com/office/officeart/2008/layout/AlternatingHexagons"/>
    <dgm:cxn modelId="{191ABAC6-8086-4BCA-80EE-D5E9EB92C490}" type="presParOf" srcId="{E334FE65-E42B-48D7-AD78-E96203C02AD7}" destId="{638D7EA2-61A5-44FC-90FD-0ADA106082E8}" srcOrd="3" destOrd="0" presId="urn:microsoft.com/office/officeart/2008/layout/AlternatingHexagons"/>
    <dgm:cxn modelId="{78CBF8FD-9B5F-4B13-A8AE-3004F5161483}" type="presParOf" srcId="{E334FE65-E42B-48D7-AD78-E96203C02AD7}" destId="{EE34D484-BA88-474E-AF2F-5BAE6A6EF7F8}" srcOrd="4" destOrd="0" presId="urn:microsoft.com/office/officeart/2008/layout/AlternatingHexagons"/>
    <dgm:cxn modelId="{21FC46F8-8FD8-4AEF-9986-12DF6A8D115A}" type="presParOf" srcId="{EE34D484-BA88-474E-AF2F-5BAE6A6EF7F8}" destId="{5C8C54F5-8829-44B5-91E1-6C9588FDB61B}" srcOrd="0" destOrd="0" presId="urn:microsoft.com/office/officeart/2008/layout/AlternatingHexagons"/>
    <dgm:cxn modelId="{C5170E82-F12C-4466-B845-001336B24B99}" type="presParOf" srcId="{EE34D484-BA88-474E-AF2F-5BAE6A6EF7F8}" destId="{AF176208-5F01-4057-BB2A-2A7FA9689313}" srcOrd="1" destOrd="0" presId="urn:microsoft.com/office/officeart/2008/layout/AlternatingHexagons"/>
    <dgm:cxn modelId="{FEC1B437-E447-49EB-BEA9-BAB9E7828AC7}" type="presParOf" srcId="{EE34D484-BA88-474E-AF2F-5BAE6A6EF7F8}" destId="{F6F2494A-034F-4973-8109-F0D232D1A0F1}" srcOrd="2" destOrd="0" presId="urn:microsoft.com/office/officeart/2008/layout/AlternatingHexagons"/>
    <dgm:cxn modelId="{021077CF-5CFA-4DC1-BB5F-F011274F7DE8}" type="presParOf" srcId="{EE34D484-BA88-474E-AF2F-5BAE6A6EF7F8}" destId="{1AA40EF1-711F-43B3-BC82-219AFB62DFBB}" srcOrd="3" destOrd="0" presId="urn:microsoft.com/office/officeart/2008/layout/AlternatingHexagons"/>
    <dgm:cxn modelId="{B9338A00-805E-40B2-A0A6-6E3033706189}" type="presParOf" srcId="{EE34D484-BA88-474E-AF2F-5BAE6A6EF7F8}" destId="{57930C3D-A80F-4D84-ADEF-A2881A02390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5CA2ED-ED0A-41E1-BF77-02C55B43883B}" type="doc">
      <dgm:prSet loTypeId="urn:microsoft.com/office/officeart/2008/layout/AlternatingHexagons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da-DK"/>
        </a:p>
      </dgm:t>
    </dgm:pt>
    <dgm:pt modelId="{00B0607C-280F-4E12-B0E4-5204117A6BFC}">
      <dgm:prSet phldrT="[Tekst]" custT="1"/>
      <dgm:spPr/>
      <dgm:t>
        <a:bodyPr/>
        <a:lstStyle/>
        <a:p>
          <a:r>
            <a:rPr lang="da-DK" sz="2800" smtClean="0">
              <a:solidFill>
                <a:srgbClr val="FFFF00"/>
              </a:solidFill>
            </a:rPr>
            <a:t>Zero Errors</a:t>
          </a:r>
          <a:endParaRPr lang="da-DK" sz="2800">
            <a:solidFill>
              <a:srgbClr val="FFFF00"/>
            </a:solidFill>
          </a:endParaRPr>
        </a:p>
      </dgm:t>
    </dgm:pt>
    <dgm:pt modelId="{884C3324-C1DC-44EE-B971-306DF80085D8}" type="parTrans" cxnId="{742B2E38-7916-4080-9BF6-D4EB0E02CA04}">
      <dgm:prSet/>
      <dgm:spPr/>
      <dgm:t>
        <a:bodyPr/>
        <a:lstStyle/>
        <a:p>
          <a:endParaRPr lang="da-DK"/>
        </a:p>
      </dgm:t>
    </dgm:pt>
    <dgm:pt modelId="{A9E75E77-8FB3-45DE-9123-969DE5B22126}" type="sibTrans" cxnId="{742B2E38-7916-4080-9BF6-D4EB0E02CA04}">
      <dgm:prSet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Easy to reuse</a:t>
          </a:r>
          <a:endParaRPr lang="da-DK">
            <a:solidFill>
              <a:srgbClr val="FFFF00"/>
            </a:solidFill>
          </a:endParaRPr>
        </a:p>
      </dgm:t>
    </dgm:pt>
    <dgm:pt modelId="{50EF342E-9392-41DE-85EB-4CC44880E75E}">
      <dgm:prSet phldrT="[Tekst]" custT="1"/>
      <dgm:spPr/>
      <dgm:t>
        <a:bodyPr/>
        <a:lstStyle/>
        <a:p>
          <a:r>
            <a:rPr lang="da-DK" sz="2800" smtClean="0">
              <a:solidFill>
                <a:srgbClr val="FFFF00"/>
              </a:solidFill>
            </a:rPr>
            <a:t>Secure</a:t>
          </a:r>
          <a:endParaRPr lang="da-DK" sz="2800">
            <a:solidFill>
              <a:srgbClr val="FFFF00"/>
            </a:solidFill>
          </a:endParaRPr>
        </a:p>
      </dgm:t>
    </dgm:pt>
    <dgm:pt modelId="{FDA88CFE-F8C2-441B-BAB4-6B551A24AA24}" type="parTrans" cxnId="{CAB61154-F87C-4820-9572-DC364A6AD636}">
      <dgm:prSet/>
      <dgm:spPr/>
      <dgm:t>
        <a:bodyPr/>
        <a:lstStyle/>
        <a:p>
          <a:endParaRPr lang="da-DK"/>
        </a:p>
      </dgm:t>
    </dgm:pt>
    <dgm:pt modelId="{C9969D46-A184-41B5-B22D-7F20831E2703}" type="sibTrans" cxnId="{CAB61154-F87C-4820-9572-DC364A6AD636}">
      <dgm:prSet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Easy to use</a:t>
          </a:r>
          <a:endParaRPr lang="da-DK">
            <a:solidFill>
              <a:srgbClr val="FFFF00"/>
            </a:solidFill>
          </a:endParaRPr>
        </a:p>
      </dgm:t>
    </dgm:pt>
    <dgm:pt modelId="{FCBDDB3D-C000-4789-B45E-46487E3A699D}">
      <dgm:prSet phldrT="[Tekst]"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Fast</a:t>
          </a:r>
          <a:endParaRPr lang="da-DK"/>
        </a:p>
      </dgm:t>
    </dgm:pt>
    <dgm:pt modelId="{E689C637-B49F-4F94-AD0E-629311818C07}" type="parTrans" cxnId="{784D1B75-62A8-4294-A297-0DC5089E387A}">
      <dgm:prSet/>
      <dgm:spPr/>
      <dgm:t>
        <a:bodyPr/>
        <a:lstStyle/>
        <a:p>
          <a:endParaRPr lang="da-DK"/>
        </a:p>
      </dgm:t>
    </dgm:pt>
    <dgm:pt modelId="{CCE25166-4AFA-40E5-A5E4-88EFE2AB3C27}" type="sibTrans" cxnId="{784D1B75-62A8-4294-A297-0DC5089E387A}">
      <dgm:prSet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Easy to extend</a:t>
          </a:r>
          <a:endParaRPr lang="da-DK">
            <a:solidFill>
              <a:srgbClr val="FFFF00"/>
            </a:solidFill>
          </a:endParaRPr>
        </a:p>
      </dgm:t>
    </dgm:pt>
    <dgm:pt modelId="{E334FE65-E42B-48D7-AD78-E96203C02AD7}" type="pres">
      <dgm:prSet presAssocID="{AC5CA2ED-ED0A-41E1-BF77-02C55B43883B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a-DK"/>
        </a:p>
      </dgm:t>
    </dgm:pt>
    <dgm:pt modelId="{E772E9F9-8903-4BDE-B9C3-710641C52FB7}" type="pres">
      <dgm:prSet presAssocID="{00B0607C-280F-4E12-B0E4-5204117A6BFC}" presName="composite" presStyleCnt="0"/>
      <dgm:spPr/>
    </dgm:pt>
    <dgm:pt modelId="{64A34219-B995-425E-9D3A-F650CD2083CB}" type="pres">
      <dgm:prSet presAssocID="{00B0607C-280F-4E12-B0E4-5204117A6BFC}" presName="Parent1" presStyleLbl="node1" presStyleIdx="0" presStyleCnt="6" custLinFactNeighborX="1721" custLinFactNeighborY="-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2DFFE3E4-13DF-4525-9C89-060FCB7531A0}" type="pres">
      <dgm:prSet presAssocID="{00B0607C-280F-4E12-B0E4-5204117A6BF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F960DFC9-E576-47FA-A043-5CF29CC72EC2}" type="pres">
      <dgm:prSet presAssocID="{00B0607C-280F-4E12-B0E4-5204117A6BFC}" presName="BalanceSpacing" presStyleCnt="0"/>
      <dgm:spPr/>
    </dgm:pt>
    <dgm:pt modelId="{77E87E00-D629-4235-A6E7-5C20A64EBB37}" type="pres">
      <dgm:prSet presAssocID="{00B0607C-280F-4E12-B0E4-5204117A6BFC}" presName="BalanceSpacing1" presStyleCnt="0"/>
      <dgm:spPr/>
    </dgm:pt>
    <dgm:pt modelId="{8025F85F-B3E9-4175-9F4D-318D1500A2C0}" type="pres">
      <dgm:prSet presAssocID="{A9E75E77-8FB3-45DE-9123-969DE5B22126}" presName="Accent1Text" presStyleLbl="node1" presStyleIdx="1" presStyleCnt="6" custLinFactNeighborX="1033" custLinFactNeighborY="300"/>
      <dgm:spPr/>
      <dgm:t>
        <a:bodyPr/>
        <a:lstStyle/>
        <a:p>
          <a:endParaRPr lang="da-DK"/>
        </a:p>
      </dgm:t>
    </dgm:pt>
    <dgm:pt modelId="{2A7C7CB9-EDD8-4959-A2C2-97FB07E59EDA}" type="pres">
      <dgm:prSet presAssocID="{A9E75E77-8FB3-45DE-9123-969DE5B22126}" presName="spaceBetweenRectangles" presStyleCnt="0"/>
      <dgm:spPr/>
    </dgm:pt>
    <dgm:pt modelId="{AD8366C8-A9AD-4000-BE54-35848BD0B729}" type="pres">
      <dgm:prSet presAssocID="{50EF342E-9392-41DE-85EB-4CC44880E75E}" presName="composite" presStyleCnt="0"/>
      <dgm:spPr/>
    </dgm:pt>
    <dgm:pt modelId="{34060922-BF33-4C26-913C-0E73BFD9F3E9}" type="pres">
      <dgm:prSet presAssocID="{50EF342E-9392-41DE-85EB-4CC44880E75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B419D0F7-E030-4149-B5A0-4BADF17E6C06}" type="pres">
      <dgm:prSet presAssocID="{50EF342E-9392-41DE-85EB-4CC44880E75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654D1934-B4DD-4BE7-8FA8-C5643F165D14}" type="pres">
      <dgm:prSet presAssocID="{50EF342E-9392-41DE-85EB-4CC44880E75E}" presName="BalanceSpacing" presStyleCnt="0"/>
      <dgm:spPr/>
    </dgm:pt>
    <dgm:pt modelId="{096F0D44-BF4B-45E0-B073-04FE2FC6CD67}" type="pres">
      <dgm:prSet presAssocID="{50EF342E-9392-41DE-85EB-4CC44880E75E}" presName="BalanceSpacing1" presStyleCnt="0"/>
      <dgm:spPr/>
    </dgm:pt>
    <dgm:pt modelId="{884A26AF-5E43-4310-8316-D06C8EE71FC1}" type="pres">
      <dgm:prSet presAssocID="{C9969D46-A184-41B5-B22D-7F20831E2703}" presName="Accent1Text" presStyleLbl="node1" presStyleIdx="3" presStyleCnt="6" custLinFactNeighborX="1721" custLinFactNeighborY="898"/>
      <dgm:spPr/>
      <dgm:t>
        <a:bodyPr/>
        <a:lstStyle/>
        <a:p>
          <a:endParaRPr lang="da-DK"/>
        </a:p>
      </dgm:t>
    </dgm:pt>
    <dgm:pt modelId="{638D7EA2-61A5-44FC-90FD-0ADA106082E8}" type="pres">
      <dgm:prSet presAssocID="{C9969D46-A184-41B5-B22D-7F20831E2703}" presName="spaceBetweenRectangles" presStyleCnt="0"/>
      <dgm:spPr/>
    </dgm:pt>
    <dgm:pt modelId="{EE34D484-BA88-474E-AF2F-5BAE6A6EF7F8}" type="pres">
      <dgm:prSet presAssocID="{FCBDDB3D-C000-4789-B45E-46487E3A699D}" presName="composite" presStyleCnt="0"/>
      <dgm:spPr/>
    </dgm:pt>
    <dgm:pt modelId="{5C8C54F5-8829-44B5-91E1-6C9588FDB61B}" type="pres">
      <dgm:prSet presAssocID="{FCBDDB3D-C000-4789-B45E-46487E3A699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AF176208-5F01-4057-BB2A-2A7FA9689313}" type="pres">
      <dgm:prSet presAssocID="{FCBDDB3D-C000-4789-B45E-46487E3A699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F6F2494A-034F-4973-8109-F0D232D1A0F1}" type="pres">
      <dgm:prSet presAssocID="{FCBDDB3D-C000-4789-B45E-46487E3A699D}" presName="BalanceSpacing" presStyleCnt="0"/>
      <dgm:spPr/>
    </dgm:pt>
    <dgm:pt modelId="{1AA40EF1-711F-43B3-BC82-219AFB62DFBB}" type="pres">
      <dgm:prSet presAssocID="{FCBDDB3D-C000-4789-B45E-46487E3A699D}" presName="BalanceSpacing1" presStyleCnt="0"/>
      <dgm:spPr/>
    </dgm:pt>
    <dgm:pt modelId="{57930C3D-A80F-4D84-ADEF-A2881A023904}" type="pres">
      <dgm:prSet presAssocID="{CCE25166-4AFA-40E5-A5E4-88EFE2AB3C27}" presName="Accent1Text" presStyleLbl="node1" presStyleIdx="5" presStyleCnt="6"/>
      <dgm:spPr/>
      <dgm:t>
        <a:bodyPr/>
        <a:lstStyle/>
        <a:p>
          <a:endParaRPr lang="da-DK"/>
        </a:p>
      </dgm:t>
    </dgm:pt>
  </dgm:ptLst>
  <dgm:cxnLst>
    <dgm:cxn modelId="{0C9979FA-C22E-4D4E-99DA-51E9B1BC8D35}" type="presOf" srcId="{FCBDDB3D-C000-4789-B45E-46487E3A699D}" destId="{5C8C54F5-8829-44B5-91E1-6C9588FDB61B}" srcOrd="0" destOrd="0" presId="urn:microsoft.com/office/officeart/2008/layout/AlternatingHexagons"/>
    <dgm:cxn modelId="{D34D6788-708B-4B1A-BA25-A8B6FF562A59}" type="presOf" srcId="{A9E75E77-8FB3-45DE-9123-969DE5B22126}" destId="{8025F85F-B3E9-4175-9F4D-318D1500A2C0}" srcOrd="0" destOrd="0" presId="urn:microsoft.com/office/officeart/2008/layout/AlternatingHexagons"/>
    <dgm:cxn modelId="{784D1B75-62A8-4294-A297-0DC5089E387A}" srcId="{AC5CA2ED-ED0A-41E1-BF77-02C55B43883B}" destId="{FCBDDB3D-C000-4789-B45E-46487E3A699D}" srcOrd="2" destOrd="0" parTransId="{E689C637-B49F-4F94-AD0E-629311818C07}" sibTransId="{CCE25166-4AFA-40E5-A5E4-88EFE2AB3C27}"/>
    <dgm:cxn modelId="{C803C28C-2082-481D-92AE-FBCEBBBAEBA0}" type="presOf" srcId="{CCE25166-4AFA-40E5-A5E4-88EFE2AB3C27}" destId="{57930C3D-A80F-4D84-ADEF-A2881A023904}" srcOrd="0" destOrd="0" presId="urn:microsoft.com/office/officeart/2008/layout/AlternatingHexagons"/>
    <dgm:cxn modelId="{2A30F459-9D02-4323-82E0-E23ECE268D25}" type="presOf" srcId="{AC5CA2ED-ED0A-41E1-BF77-02C55B43883B}" destId="{E334FE65-E42B-48D7-AD78-E96203C02AD7}" srcOrd="0" destOrd="0" presId="urn:microsoft.com/office/officeart/2008/layout/AlternatingHexagons"/>
    <dgm:cxn modelId="{77A4AE94-AF35-45AF-9B03-9CD245E800F3}" type="presOf" srcId="{00B0607C-280F-4E12-B0E4-5204117A6BFC}" destId="{64A34219-B995-425E-9D3A-F650CD2083CB}" srcOrd="0" destOrd="0" presId="urn:microsoft.com/office/officeart/2008/layout/AlternatingHexagons"/>
    <dgm:cxn modelId="{CAB61154-F87C-4820-9572-DC364A6AD636}" srcId="{AC5CA2ED-ED0A-41E1-BF77-02C55B43883B}" destId="{50EF342E-9392-41DE-85EB-4CC44880E75E}" srcOrd="1" destOrd="0" parTransId="{FDA88CFE-F8C2-441B-BAB4-6B551A24AA24}" sibTransId="{C9969D46-A184-41B5-B22D-7F20831E2703}"/>
    <dgm:cxn modelId="{FD9D9A5D-20E9-4C45-B132-0BA7DA204C6C}" type="presOf" srcId="{50EF342E-9392-41DE-85EB-4CC44880E75E}" destId="{34060922-BF33-4C26-913C-0E73BFD9F3E9}" srcOrd="0" destOrd="0" presId="urn:microsoft.com/office/officeart/2008/layout/AlternatingHexagons"/>
    <dgm:cxn modelId="{742B2E38-7916-4080-9BF6-D4EB0E02CA04}" srcId="{AC5CA2ED-ED0A-41E1-BF77-02C55B43883B}" destId="{00B0607C-280F-4E12-B0E4-5204117A6BFC}" srcOrd="0" destOrd="0" parTransId="{884C3324-C1DC-44EE-B971-306DF80085D8}" sibTransId="{A9E75E77-8FB3-45DE-9123-969DE5B22126}"/>
    <dgm:cxn modelId="{48022CDA-03B5-4BA5-8B07-506CE87956E2}" type="presOf" srcId="{C9969D46-A184-41B5-B22D-7F20831E2703}" destId="{884A26AF-5E43-4310-8316-D06C8EE71FC1}" srcOrd="0" destOrd="0" presId="urn:microsoft.com/office/officeart/2008/layout/AlternatingHexagons"/>
    <dgm:cxn modelId="{07CA5600-4E92-42A5-A4D6-4B87502C31A8}" type="presParOf" srcId="{E334FE65-E42B-48D7-AD78-E96203C02AD7}" destId="{E772E9F9-8903-4BDE-B9C3-710641C52FB7}" srcOrd="0" destOrd="0" presId="urn:microsoft.com/office/officeart/2008/layout/AlternatingHexagons"/>
    <dgm:cxn modelId="{C0D3255F-2CC6-4BDF-BF73-CFCF085F2298}" type="presParOf" srcId="{E772E9F9-8903-4BDE-B9C3-710641C52FB7}" destId="{64A34219-B995-425E-9D3A-F650CD2083CB}" srcOrd="0" destOrd="0" presId="urn:microsoft.com/office/officeart/2008/layout/AlternatingHexagons"/>
    <dgm:cxn modelId="{52369D4B-3386-43AA-982E-C0B408ABFB15}" type="presParOf" srcId="{E772E9F9-8903-4BDE-B9C3-710641C52FB7}" destId="{2DFFE3E4-13DF-4525-9C89-060FCB7531A0}" srcOrd="1" destOrd="0" presId="urn:microsoft.com/office/officeart/2008/layout/AlternatingHexagons"/>
    <dgm:cxn modelId="{2894B2BF-4139-491F-A46B-1EFE46246F0E}" type="presParOf" srcId="{E772E9F9-8903-4BDE-B9C3-710641C52FB7}" destId="{F960DFC9-E576-47FA-A043-5CF29CC72EC2}" srcOrd="2" destOrd="0" presId="urn:microsoft.com/office/officeart/2008/layout/AlternatingHexagons"/>
    <dgm:cxn modelId="{6EC66813-4F82-4B4D-9ED6-AE4CF22B1BD9}" type="presParOf" srcId="{E772E9F9-8903-4BDE-B9C3-710641C52FB7}" destId="{77E87E00-D629-4235-A6E7-5C20A64EBB37}" srcOrd="3" destOrd="0" presId="urn:microsoft.com/office/officeart/2008/layout/AlternatingHexagons"/>
    <dgm:cxn modelId="{8AAC17D6-C929-4B37-BD60-CECB70C4D49F}" type="presParOf" srcId="{E772E9F9-8903-4BDE-B9C3-710641C52FB7}" destId="{8025F85F-B3E9-4175-9F4D-318D1500A2C0}" srcOrd="4" destOrd="0" presId="urn:microsoft.com/office/officeart/2008/layout/AlternatingHexagons"/>
    <dgm:cxn modelId="{4612BD16-63F7-4A75-8D00-78DDAEC34F0E}" type="presParOf" srcId="{E334FE65-E42B-48D7-AD78-E96203C02AD7}" destId="{2A7C7CB9-EDD8-4959-A2C2-97FB07E59EDA}" srcOrd="1" destOrd="0" presId="urn:microsoft.com/office/officeart/2008/layout/AlternatingHexagons"/>
    <dgm:cxn modelId="{F7D91230-2462-4AB8-B7D1-D5ED25EE434D}" type="presParOf" srcId="{E334FE65-E42B-48D7-AD78-E96203C02AD7}" destId="{AD8366C8-A9AD-4000-BE54-35848BD0B729}" srcOrd="2" destOrd="0" presId="urn:microsoft.com/office/officeart/2008/layout/AlternatingHexagons"/>
    <dgm:cxn modelId="{564B7F7F-4996-4C3C-BD3D-9EADCE86483B}" type="presParOf" srcId="{AD8366C8-A9AD-4000-BE54-35848BD0B729}" destId="{34060922-BF33-4C26-913C-0E73BFD9F3E9}" srcOrd="0" destOrd="0" presId="urn:microsoft.com/office/officeart/2008/layout/AlternatingHexagons"/>
    <dgm:cxn modelId="{011C1C3A-F159-40D5-AE33-789E106449E6}" type="presParOf" srcId="{AD8366C8-A9AD-4000-BE54-35848BD0B729}" destId="{B419D0F7-E030-4149-B5A0-4BADF17E6C06}" srcOrd="1" destOrd="0" presId="urn:microsoft.com/office/officeart/2008/layout/AlternatingHexagons"/>
    <dgm:cxn modelId="{601865B8-00F7-41D1-ADA8-DCE2AED2D550}" type="presParOf" srcId="{AD8366C8-A9AD-4000-BE54-35848BD0B729}" destId="{654D1934-B4DD-4BE7-8FA8-C5643F165D14}" srcOrd="2" destOrd="0" presId="urn:microsoft.com/office/officeart/2008/layout/AlternatingHexagons"/>
    <dgm:cxn modelId="{0BAE08B8-362F-4BC9-8F15-D7B0B7042457}" type="presParOf" srcId="{AD8366C8-A9AD-4000-BE54-35848BD0B729}" destId="{096F0D44-BF4B-45E0-B073-04FE2FC6CD67}" srcOrd="3" destOrd="0" presId="urn:microsoft.com/office/officeart/2008/layout/AlternatingHexagons"/>
    <dgm:cxn modelId="{049FE0B2-7381-4436-A294-79E9E87D1E27}" type="presParOf" srcId="{AD8366C8-A9AD-4000-BE54-35848BD0B729}" destId="{884A26AF-5E43-4310-8316-D06C8EE71FC1}" srcOrd="4" destOrd="0" presId="urn:microsoft.com/office/officeart/2008/layout/AlternatingHexagons"/>
    <dgm:cxn modelId="{191ABAC6-8086-4BCA-80EE-D5E9EB92C490}" type="presParOf" srcId="{E334FE65-E42B-48D7-AD78-E96203C02AD7}" destId="{638D7EA2-61A5-44FC-90FD-0ADA106082E8}" srcOrd="3" destOrd="0" presId="urn:microsoft.com/office/officeart/2008/layout/AlternatingHexagons"/>
    <dgm:cxn modelId="{78CBF8FD-9B5F-4B13-A8AE-3004F5161483}" type="presParOf" srcId="{E334FE65-E42B-48D7-AD78-E96203C02AD7}" destId="{EE34D484-BA88-474E-AF2F-5BAE6A6EF7F8}" srcOrd="4" destOrd="0" presId="urn:microsoft.com/office/officeart/2008/layout/AlternatingHexagons"/>
    <dgm:cxn modelId="{21FC46F8-8FD8-4AEF-9986-12DF6A8D115A}" type="presParOf" srcId="{EE34D484-BA88-474E-AF2F-5BAE6A6EF7F8}" destId="{5C8C54F5-8829-44B5-91E1-6C9588FDB61B}" srcOrd="0" destOrd="0" presId="urn:microsoft.com/office/officeart/2008/layout/AlternatingHexagons"/>
    <dgm:cxn modelId="{C5170E82-F12C-4466-B845-001336B24B99}" type="presParOf" srcId="{EE34D484-BA88-474E-AF2F-5BAE6A6EF7F8}" destId="{AF176208-5F01-4057-BB2A-2A7FA9689313}" srcOrd="1" destOrd="0" presId="urn:microsoft.com/office/officeart/2008/layout/AlternatingHexagons"/>
    <dgm:cxn modelId="{FEC1B437-E447-49EB-BEA9-BAB9E7828AC7}" type="presParOf" srcId="{EE34D484-BA88-474E-AF2F-5BAE6A6EF7F8}" destId="{F6F2494A-034F-4973-8109-F0D232D1A0F1}" srcOrd="2" destOrd="0" presId="urn:microsoft.com/office/officeart/2008/layout/AlternatingHexagons"/>
    <dgm:cxn modelId="{021077CF-5CFA-4DC1-BB5F-F011274F7DE8}" type="presParOf" srcId="{EE34D484-BA88-474E-AF2F-5BAE6A6EF7F8}" destId="{1AA40EF1-711F-43B3-BC82-219AFB62DFBB}" srcOrd="3" destOrd="0" presId="urn:microsoft.com/office/officeart/2008/layout/AlternatingHexagons"/>
    <dgm:cxn modelId="{B9338A00-805E-40B2-A0A6-6E3033706189}" type="presParOf" srcId="{EE34D484-BA88-474E-AF2F-5BAE6A6EF7F8}" destId="{57930C3D-A80F-4D84-ADEF-A2881A02390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A1A339-A486-4949-BF21-72817EED343F}" type="doc">
      <dgm:prSet loTypeId="urn:microsoft.com/office/officeart/2005/8/layout/hChevron3" loCatId="process" qsTypeId="urn:microsoft.com/office/officeart/2005/8/quickstyle/3d1" qsCatId="3D" csTypeId="urn:microsoft.com/office/officeart/2005/8/colors/colorful5" csCatId="colorful" phldr="1"/>
      <dgm:spPr/>
    </dgm:pt>
    <dgm:pt modelId="{1D3DF708-D0E2-404E-93B9-423997318DA2}">
      <dgm:prSet phldrT="[Tekst]"/>
      <dgm:spPr/>
      <dgm:t>
        <a:bodyPr/>
        <a:lstStyle/>
        <a:p>
          <a:r>
            <a:rPr lang="da-DK" smtClean="0"/>
            <a:t>DB</a:t>
          </a:r>
          <a:endParaRPr lang="da-DK"/>
        </a:p>
      </dgm:t>
    </dgm:pt>
    <dgm:pt modelId="{A83D2677-2F6D-48E1-A774-E8C4C14DFF50}" type="parTrans" cxnId="{4787E1A8-8A2B-4498-9CDC-FAFDD91CDF3B}">
      <dgm:prSet/>
      <dgm:spPr/>
      <dgm:t>
        <a:bodyPr/>
        <a:lstStyle/>
        <a:p>
          <a:endParaRPr lang="da-DK"/>
        </a:p>
      </dgm:t>
    </dgm:pt>
    <dgm:pt modelId="{0A22318C-8A35-44A1-9093-DCECE0AFDAB9}" type="sibTrans" cxnId="{4787E1A8-8A2B-4498-9CDC-FAFDD91CDF3B}">
      <dgm:prSet/>
      <dgm:spPr/>
      <dgm:t>
        <a:bodyPr/>
        <a:lstStyle/>
        <a:p>
          <a:endParaRPr lang="da-DK"/>
        </a:p>
      </dgm:t>
    </dgm:pt>
    <dgm:pt modelId="{6F8E039C-92CA-40BE-B560-F7FD9BD81D06}">
      <dgm:prSet phldrT="[Tekst]"/>
      <dgm:spPr/>
      <dgm:t>
        <a:bodyPr/>
        <a:lstStyle/>
        <a:p>
          <a:r>
            <a:rPr lang="da-DK" i="1" smtClean="0">
              <a:solidFill>
                <a:srgbClr val="FFFF00"/>
              </a:solidFill>
            </a:rPr>
            <a:t>Convert (to XML)</a:t>
          </a:r>
          <a:endParaRPr lang="da-DK" i="1">
            <a:solidFill>
              <a:srgbClr val="FFFF00"/>
            </a:solidFill>
          </a:endParaRPr>
        </a:p>
      </dgm:t>
    </dgm:pt>
    <dgm:pt modelId="{5C39AA50-FA0C-4C08-B7F8-9E3CB0F014EA}" type="parTrans" cxnId="{F7AB537A-84C9-45C6-AEEC-22E281327311}">
      <dgm:prSet/>
      <dgm:spPr/>
      <dgm:t>
        <a:bodyPr/>
        <a:lstStyle/>
        <a:p>
          <a:endParaRPr lang="da-DK"/>
        </a:p>
      </dgm:t>
    </dgm:pt>
    <dgm:pt modelId="{36F19189-BDB0-4846-BE9C-1A37BBB38E7D}" type="sibTrans" cxnId="{F7AB537A-84C9-45C6-AEEC-22E281327311}">
      <dgm:prSet/>
      <dgm:spPr/>
      <dgm:t>
        <a:bodyPr/>
        <a:lstStyle/>
        <a:p>
          <a:endParaRPr lang="da-DK"/>
        </a:p>
      </dgm:t>
    </dgm:pt>
    <dgm:pt modelId="{43B52DD7-D501-413A-BEE5-B9D28490DDAF}">
      <dgm:prSet phldrT="[Tekst]"/>
      <dgm:spPr/>
      <dgm:t>
        <a:bodyPr/>
        <a:lstStyle/>
        <a:p>
          <a:r>
            <a:rPr lang="da-DK" smtClean="0"/>
            <a:t>Text</a:t>
          </a:r>
          <a:endParaRPr lang="da-DK"/>
        </a:p>
      </dgm:t>
    </dgm:pt>
    <dgm:pt modelId="{B7277FF9-45D5-4E37-AE7E-B4679A73A9B3}" type="parTrans" cxnId="{2C7B31F9-6109-48ED-96CF-5B41FC7E42D8}">
      <dgm:prSet/>
      <dgm:spPr/>
      <dgm:t>
        <a:bodyPr/>
        <a:lstStyle/>
        <a:p>
          <a:endParaRPr lang="da-DK"/>
        </a:p>
      </dgm:t>
    </dgm:pt>
    <dgm:pt modelId="{D0E2A1AA-DCB2-463B-B08F-C05A998ACCB9}" type="sibTrans" cxnId="{2C7B31F9-6109-48ED-96CF-5B41FC7E42D8}">
      <dgm:prSet/>
      <dgm:spPr/>
      <dgm:t>
        <a:bodyPr/>
        <a:lstStyle/>
        <a:p>
          <a:endParaRPr lang="da-DK"/>
        </a:p>
      </dgm:t>
    </dgm:pt>
    <dgm:pt modelId="{E960E907-8392-4C15-AEC0-C457D8D8F39E}" type="pres">
      <dgm:prSet presAssocID="{5FA1A339-A486-4949-BF21-72817EED343F}" presName="Name0" presStyleCnt="0">
        <dgm:presLayoutVars>
          <dgm:dir/>
          <dgm:resizeHandles val="exact"/>
        </dgm:presLayoutVars>
      </dgm:prSet>
      <dgm:spPr/>
    </dgm:pt>
    <dgm:pt modelId="{075B95CF-A57A-4519-8962-3632298F355A}" type="pres">
      <dgm:prSet presAssocID="{1D3DF708-D0E2-404E-93B9-423997318DA2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79B1F0C1-58A9-45B0-90DF-AC10D66DF43A}" type="pres">
      <dgm:prSet presAssocID="{0A22318C-8A35-44A1-9093-DCECE0AFDAB9}" presName="parSpace" presStyleCnt="0"/>
      <dgm:spPr/>
    </dgm:pt>
    <dgm:pt modelId="{46AA31F5-2BDA-4BD3-BC90-33B7EF9FEAE7}" type="pres">
      <dgm:prSet presAssocID="{6F8E039C-92CA-40BE-B560-F7FD9BD81D06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D86F78DB-4D7D-4DFC-99E8-D1F0F2104EA5}" type="pres">
      <dgm:prSet presAssocID="{36F19189-BDB0-4846-BE9C-1A37BBB38E7D}" presName="parSpace" presStyleCnt="0"/>
      <dgm:spPr/>
    </dgm:pt>
    <dgm:pt modelId="{3EEABE92-544D-43BA-A0CF-0546761E9BBE}" type="pres">
      <dgm:prSet presAssocID="{43B52DD7-D501-413A-BEE5-B9D28490DDAF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4787E1A8-8A2B-4498-9CDC-FAFDD91CDF3B}" srcId="{5FA1A339-A486-4949-BF21-72817EED343F}" destId="{1D3DF708-D0E2-404E-93B9-423997318DA2}" srcOrd="0" destOrd="0" parTransId="{A83D2677-2F6D-48E1-A774-E8C4C14DFF50}" sibTransId="{0A22318C-8A35-44A1-9093-DCECE0AFDAB9}"/>
    <dgm:cxn modelId="{2C7B31F9-6109-48ED-96CF-5B41FC7E42D8}" srcId="{5FA1A339-A486-4949-BF21-72817EED343F}" destId="{43B52DD7-D501-413A-BEE5-B9D28490DDAF}" srcOrd="2" destOrd="0" parTransId="{B7277FF9-45D5-4E37-AE7E-B4679A73A9B3}" sibTransId="{D0E2A1AA-DCB2-463B-B08F-C05A998ACCB9}"/>
    <dgm:cxn modelId="{EAEF75F3-AB74-40ED-831D-4C875D702710}" type="presOf" srcId="{43B52DD7-D501-413A-BEE5-B9D28490DDAF}" destId="{3EEABE92-544D-43BA-A0CF-0546761E9BBE}" srcOrd="0" destOrd="0" presId="urn:microsoft.com/office/officeart/2005/8/layout/hChevron3"/>
    <dgm:cxn modelId="{F7AB537A-84C9-45C6-AEEC-22E281327311}" srcId="{5FA1A339-A486-4949-BF21-72817EED343F}" destId="{6F8E039C-92CA-40BE-B560-F7FD9BD81D06}" srcOrd="1" destOrd="0" parTransId="{5C39AA50-FA0C-4C08-B7F8-9E3CB0F014EA}" sibTransId="{36F19189-BDB0-4846-BE9C-1A37BBB38E7D}"/>
    <dgm:cxn modelId="{85B578C4-CFBE-42A4-A970-90EE182EA504}" type="presOf" srcId="{5FA1A339-A486-4949-BF21-72817EED343F}" destId="{E960E907-8392-4C15-AEC0-C457D8D8F39E}" srcOrd="0" destOrd="0" presId="urn:microsoft.com/office/officeart/2005/8/layout/hChevron3"/>
    <dgm:cxn modelId="{1CEEDE6A-5E77-4DFB-BE75-A15A78410234}" type="presOf" srcId="{6F8E039C-92CA-40BE-B560-F7FD9BD81D06}" destId="{46AA31F5-2BDA-4BD3-BC90-33B7EF9FEAE7}" srcOrd="0" destOrd="0" presId="urn:microsoft.com/office/officeart/2005/8/layout/hChevron3"/>
    <dgm:cxn modelId="{7A3ECA05-B9D6-4CDC-9675-F26CCBADFEE2}" type="presOf" srcId="{1D3DF708-D0E2-404E-93B9-423997318DA2}" destId="{075B95CF-A57A-4519-8962-3632298F355A}" srcOrd="0" destOrd="0" presId="urn:microsoft.com/office/officeart/2005/8/layout/hChevron3"/>
    <dgm:cxn modelId="{2373424F-718C-481C-9974-1F281FDFB9CF}" type="presParOf" srcId="{E960E907-8392-4C15-AEC0-C457D8D8F39E}" destId="{075B95CF-A57A-4519-8962-3632298F355A}" srcOrd="0" destOrd="0" presId="urn:microsoft.com/office/officeart/2005/8/layout/hChevron3"/>
    <dgm:cxn modelId="{50A8D3FC-0C7F-446D-A8AD-B170FFE9FC84}" type="presParOf" srcId="{E960E907-8392-4C15-AEC0-C457D8D8F39E}" destId="{79B1F0C1-58A9-45B0-90DF-AC10D66DF43A}" srcOrd="1" destOrd="0" presId="urn:microsoft.com/office/officeart/2005/8/layout/hChevron3"/>
    <dgm:cxn modelId="{48F21FE2-7D96-4D3D-8E26-B291D50B9436}" type="presParOf" srcId="{E960E907-8392-4C15-AEC0-C457D8D8F39E}" destId="{46AA31F5-2BDA-4BD3-BC90-33B7EF9FEAE7}" srcOrd="2" destOrd="0" presId="urn:microsoft.com/office/officeart/2005/8/layout/hChevron3"/>
    <dgm:cxn modelId="{E3AB80A9-A6DC-4872-BCC2-9E03DDFAC522}" type="presParOf" srcId="{E960E907-8392-4C15-AEC0-C457D8D8F39E}" destId="{D86F78DB-4D7D-4DFC-99E8-D1F0F2104EA5}" srcOrd="3" destOrd="0" presId="urn:microsoft.com/office/officeart/2005/8/layout/hChevron3"/>
    <dgm:cxn modelId="{FED067B3-E52C-4C59-B874-1B96FD2E5E88}" type="presParOf" srcId="{E960E907-8392-4C15-AEC0-C457D8D8F39E}" destId="{3EEABE92-544D-43BA-A0CF-0546761E9BB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A1A339-A486-4949-BF21-72817EED343F}" type="doc">
      <dgm:prSet loTypeId="urn:microsoft.com/office/officeart/2005/8/layout/hChevron3" loCatId="process" qsTypeId="urn:microsoft.com/office/officeart/2005/8/quickstyle/3d1" qsCatId="3D" csTypeId="urn:microsoft.com/office/officeart/2005/8/colors/colorful5" csCatId="colorful" phldr="1"/>
      <dgm:spPr/>
    </dgm:pt>
    <dgm:pt modelId="{1D3DF708-D0E2-404E-93B9-423997318DA2}">
      <dgm:prSet phldrT="[Tekst]"/>
      <dgm:spPr/>
      <dgm:t>
        <a:bodyPr/>
        <a:lstStyle/>
        <a:p>
          <a:r>
            <a:rPr lang="da-DK" smtClean="0"/>
            <a:t>DB</a:t>
          </a:r>
          <a:endParaRPr lang="da-DK"/>
        </a:p>
      </dgm:t>
    </dgm:pt>
    <dgm:pt modelId="{A83D2677-2F6D-48E1-A774-E8C4C14DFF50}" type="parTrans" cxnId="{4787E1A8-8A2B-4498-9CDC-FAFDD91CDF3B}">
      <dgm:prSet/>
      <dgm:spPr/>
      <dgm:t>
        <a:bodyPr/>
        <a:lstStyle/>
        <a:p>
          <a:endParaRPr lang="da-DK"/>
        </a:p>
      </dgm:t>
    </dgm:pt>
    <dgm:pt modelId="{0A22318C-8A35-44A1-9093-DCECE0AFDAB9}" type="sibTrans" cxnId="{4787E1A8-8A2B-4498-9CDC-FAFDD91CDF3B}">
      <dgm:prSet/>
      <dgm:spPr/>
      <dgm:t>
        <a:bodyPr/>
        <a:lstStyle/>
        <a:p>
          <a:endParaRPr lang="da-DK"/>
        </a:p>
      </dgm:t>
    </dgm:pt>
    <dgm:pt modelId="{6F8E039C-92CA-40BE-B560-F7FD9BD81D06}">
      <dgm:prSet phldrT="[Tekst]"/>
      <dgm:spPr/>
      <dgm:t>
        <a:bodyPr/>
        <a:lstStyle/>
        <a:p>
          <a:r>
            <a:rPr lang="da-DK" i="1" smtClean="0">
              <a:solidFill>
                <a:srgbClr val="FFFF00"/>
              </a:solidFill>
            </a:rPr>
            <a:t>Convert (to JSON)</a:t>
          </a:r>
          <a:endParaRPr lang="da-DK" i="1">
            <a:solidFill>
              <a:srgbClr val="FFFF00"/>
            </a:solidFill>
          </a:endParaRPr>
        </a:p>
      </dgm:t>
    </dgm:pt>
    <dgm:pt modelId="{5C39AA50-FA0C-4C08-B7F8-9E3CB0F014EA}" type="parTrans" cxnId="{F7AB537A-84C9-45C6-AEEC-22E281327311}">
      <dgm:prSet/>
      <dgm:spPr/>
      <dgm:t>
        <a:bodyPr/>
        <a:lstStyle/>
        <a:p>
          <a:endParaRPr lang="da-DK"/>
        </a:p>
      </dgm:t>
    </dgm:pt>
    <dgm:pt modelId="{36F19189-BDB0-4846-BE9C-1A37BBB38E7D}" type="sibTrans" cxnId="{F7AB537A-84C9-45C6-AEEC-22E281327311}">
      <dgm:prSet/>
      <dgm:spPr/>
      <dgm:t>
        <a:bodyPr/>
        <a:lstStyle/>
        <a:p>
          <a:endParaRPr lang="da-DK"/>
        </a:p>
      </dgm:t>
    </dgm:pt>
    <dgm:pt modelId="{43B52DD7-D501-413A-BEE5-B9D28490DDAF}">
      <dgm:prSet phldrT="[Tekst]"/>
      <dgm:spPr/>
      <dgm:t>
        <a:bodyPr/>
        <a:lstStyle/>
        <a:p>
          <a:r>
            <a:rPr lang="da-DK" smtClean="0"/>
            <a:t>Text</a:t>
          </a:r>
          <a:endParaRPr lang="da-DK"/>
        </a:p>
      </dgm:t>
    </dgm:pt>
    <dgm:pt modelId="{B7277FF9-45D5-4E37-AE7E-B4679A73A9B3}" type="parTrans" cxnId="{2C7B31F9-6109-48ED-96CF-5B41FC7E42D8}">
      <dgm:prSet/>
      <dgm:spPr/>
      <dgm:t>
        <a:bodyPr/>
        <a:lstStyle/>
        <a:p>
          <a:endParaRPr lang="da-DK"/>
        </a:p>
      </dgm:t>
    </dgm:pt>
    <dgm:pt modelId="{D0E2A1AA-DCB2-463B-B08F-C05A998ACCB9}" type="sibTrans" cxnId="{2C7B31F9-6109-48ED-96CF-5B41FC7E42D8}">
      <dgm:prSet/>
      <dgm:spPr/>
      <dgm:t>
        <a:bodyPr/>
        <a:lstStyle/>
        <a:p>
          <a:endParaRPr lang="da-DK"/>
        </a:p>
      </dgm:t>
    </dgm:pt>
    <dgm:pt modelId="{E960E907-8392-4C15-AEC0-C457D8D8F39E}" type="pres">
      <dgm:prSet presAssocID="{5FA1A339-A486-4949-BF21-72817EED343F}" presName="Name0" presStyleCnt="0">
        <dgm:presLayoutVars>
          <dgm:dir/>
          <dgm:resizeHandles val="exact"/>
        </dgm:presLayoutVars>
      </dgm:prSet>
      <dgm:spPr/>
    </dgm:pt>
    <dgm:pt modelId="{075B95CF-A57A-4519-8962-3632298F355A}" type="pres">
      <dgm:prSet presAssocID="{1D3DF708-D0E2-404E-93B9-423997318DA2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79B1F0C1-58A9-45B0-90DF-AC10D66DF43A}" type="pres">
      <dgm:prSet presAssocID="{0A22318C-8A35-44A1-9093-DCECE0AFDAB9}" presName="parSpace" presStyleCnt="0"/>
      <dgm:spPr/>
    </dgm:pt>
    <dgm:pt modelId="{46AA31F5-2BDA-4BD3-BC90-33B7EF9FEAE7}" type="pres">
      <dgm:prSet presAssocID="{6F8E039C-92CA-40BE-B560-F7FD9BD81D06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D86F78DB-4D7D-4DFC-99E8-D1F0F2104EA5}" type="pres">
      <dgm:prSet presAssocID="{36F19189-BDB0-4846-BE9C-1A37BBB38E7D}" presName="parSpace" presStyleCnt="0"/>
      <dgm:spPr/>
    </dgm:pt>
    <dgm:pt modelId="{3EEABE92-544D-43BA-A0CF-0546761E9BBE}" type="pres">
      <dgm:prSet presAssocID="{43B52DD7-D501-413A-BEE5-B9D28490DDAF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4787E1A8-8A2B-4498-9CDC-FAFDD91CDF3B}" srcId="{5FA1A339-A486-4949-BF21-72817EED343F}" destId="{1D3DF708-D0E2-404E-93B9-423997318DA2}" srcOrd="0" destOrd="0" parTransId="{A83D2677-2F6D-48E1-A774-E8C4C14DFF50}" sibTransId="{0A22318C-8A35-44A1-9093-DCECE0AFDAB9}"/>
    <dgm:cxn modelId="{2C7B31F9-6109-48ED-96CF-5B41FC7E42D8}" srcId="{5FA1A339-A486-4949-BF21-72817EED343F}" destId="{43B52DD7-D501-413A-BEE5-B9D28490DDAF}" srcOrd="2" destOrd="0" parTransId="{B7277FF9-45D5-4E37-AE7E-B4679A73A9B3}" sibTransId="{D0E2A1AA-DCB2-463B-B08F-C05A998ACCB9}"/>
    <dgm:cxn modelId="{EAEF75F3-AB74-40ED-831D-4C875D702710}" type="presOf" srcId="{43B52DD7-D501-413A-BEE5-B9D28490DDAF}" destId="{3EEABE92-544D-43BA-A0CF-0546761E9BBE}" srcOrd="0" destOrd="0" presId="urn:microsoft.com/office/officeart/2005/8/layout/hChevron3"/>
    <dgm:cxn modelId="{F7AB537A-84C9-45C6-AEEC-22E281327311}" srcId="{5FA1A339-A486-4949-BF21-72817EED343F}" destId="{6F8E039C-92CA-40BE-B560-F7FD9BD81D06}" srcOrd="1" destOrd="0" parTransId="{5C39AA50-FA0C-4C08-B7F8-9E3CB0F014EA}" sibTransId="{36F19189-BDB0-4846-BE9C-1A37BBB38E7D}"/>
    <dgm:cxn modelId="{85B578C4-CFBE-42A4-A970-90EE182EA504}" type="presOf" srcId="{5FA1A339-A486-4949-BF21-72817EED343F}" destId="{E960E907-8392-4C15-AEC0-C457D8D8F39E}" srcOrd="0" destOrd="0" presId="urn:microsoft.com/office/officeart/2005/8/layout/hChevron3"/>
    <dgm:cxn modelId="{1CEEDE6A-5E77-4DFB-BE75-A15A78410234}" type="presOf" srcId="{6F8E039C-92CA-40BE-B560-F7FD9BD81D06}" destId="{46AA31F5-2BDA-4BD3-BC90-33B7EF9FEAE7}" srcOrd="0" destOrd="0" presId="urn:microsoft.com/office/officeart/2005/8/layout/hChevron3"/>
    <dgm:cxn modelId="{7A3ECA05-B9D6-4CDC-9675-F26CCBADFEE2}" type="presOf" srcId="{1D3DF708-D0E2-404E-93B9-423997318DA2}" destId="{075B95CF-A57A-4519-8962-3632298F355A}" srcOrd="0" destOrd="0" presId="urn:microsoft.com/office/officeart/2005/8/layout/hChevron3"/>
    <dgm:cxn modelId="{2373424F-718C-481C-9974-1F281FDFB9CF}" type="presParOf" srcId="{E960E907-8392-4C15-AEC0-C457D8D8F39E}" destId="{075B95CF-A57A-4519-8962-3632298F355A}" srcOrd="0" destOrd="0" presId="urn:microsoft.com/office/officeart/2005/8/layout/hChevron3"/>
    <dgm:cxn modelId="{50A8D3FC-0C7F-446D-A8AD-B170FFE9FC84}" type="presParOf" srcId="{E960E907-8392-4C15-AEC0-C457D8D8F39E}" destId="{79B1F0C1-58A9-45B0-90DF-AC10D66DF43A}" srcOrd="1" destOrd="0" presId="urn:microsoft.com/office/officeart/2005/8/layout/hChevron3"/>
    <dgm:cxn modelId="{48F21FE2-7D96-4D3D-8E26-B291D50B9436}" type="presParOf" srcId="{E960E907-8392-4C15-AEC0-C457D8D8F39E}" destId="{46AA31F5-2BDA-4BD3-BC90-33B7EF9FEAE7}" srcOrd="2" destOrd="0" presId="urn:microsoft.com/office/officeart/2005/8/layout/hChevron3"/>
    <dgm:cxn modelId="{E3AB80A9-A6DC-4872-BCC2-9E03DDFAC522}" type="presParOf" srcId="{E960E907-8392-4C15-AEC0-C457D8D8F39E}" destId="{D86F78DB-4D7D-4DFC-99E8-D1F0F2104EA5}" srcOrd="3" destOrd="0" presId="urn:microsoft.com/office/officeart/2005/8/layout/hChevron3"/>
    <dgm:cxn modelId="{FED067B3-E52C-4C59-B874-1B96FD2E5E88}" type="presParOf" srcId="{E960E907-8392-4C15-AEC0-C457D8D8F39E}" destId="{3EEABE92-544D-43BA-A0CF-0546761E9BB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34219-B995-425E-9D3A-F650CD2083CB}">
      <dsp:nvSpPr>
        <dsp:cNvPr id="0" name=""/>
        <dsp:cNvSpPr/>
      </dsp:nvSpPr>
      <dsp:spPr>
        <a:xfrm rot="5400000">
          <a:off x="3536881" y="13056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800" kern="1200" smtClean="0">
              <a:solidFill>
                <a:srgbClr val="FFFF00"/>
              </a:solidFill>
            </a:rPr>
            <a:t>Zero Errors</a:t>
          </a:r>
          <a:endParaRPr lang="da-DK" sz="2800" kern="1200">
            <a:solidFill>
              <a:srgbClr val="FFFF00"/>
            </a:solidFill>
          </a:endParaRPr>
        </a:p>
      </dsp:txBody>
      <dsp:txXfrm rot="-5400000">
        <a:off x="3939762" y="313010"/>
        <a:ext cx="1202866" cy="1382606"/>
      </dsp:txXfrm>
    </dsp:sp>
    <dsp:sp modelId="{2DFFE3E4-13DF-4525-9C89-060FCB7531A0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5F85F-B3E9-4175-9F4D-318D1500A2C0}">
      <dsp:nvSpPr>
        <dsp:cNvPr id="0" name=""/>
        <dsp:cNvSpPr/>
      </dsp:nvSpPr>
      <dsp:spPr>
        <a:xfrm rot="5400000">
          <a:off x="1637550" y="136682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70669"/>
                <a:satOff val="-2046"/>
                <a:lumOff val="-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300" kern="1200" smtClean="0">
              <a:solidFill>
                <a:srgbClr val="FFFF00"/>
              </a:solidFill>
            </a:rPr>
            <a:t>Easy to reuse</a:t>
          </a:r>
          <a:endParaRPr lang="da-DK" sz="3300" kern="1200">
            <a:solidFill>
              <a:srgbClr val="FFFF00"/>
            </a:solidFill>
          </a:endParaRPr>
        </a:p>
      </dsp:txBody>
      <dsp:txXfrm rot="-5400000">
        <a:off x="2040431" y="319132"/>
        <a:ext cx="1202866" cy="1382606"/>
      </dsp:txXfrm>
    </dsp:sp>
    <dsp:sp modelId="{34060922-BF33-4C26-913C-0E73BFD9F3E9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941338"/>
                <a:satOff val="-4091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800" kern="1200" smtClean="0">
              <a:solidFill>
                <a:srgbClr val="FFFF00"/>
              </a:solidFill>
            </a:rPr>
            <a:t>Secure</a:t>
          </a:r>
          <a:endParaRPr lang="da-DK" sz="2800" kern="1200">
            <a:solidFill>
              <a:srgbClr val="FFFF00"/>
            </a:solidFill>
          </a:endParaRPr>
        </a:p>
      </dsp:txBody>
      <dsp:txXfrm rot="-5400000">
        <a:off x="2962418" y="2018030"/>
        <a:ext cx="1202866" cy="1382606"/>
      </dsp:txXfrm>
    </dsp:sp>
    <dsp:sp modelId="{B419D0F7-E030-4149-B5A0-4BADF17E6C06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A26AF-5E43-4310-8316-D06C8EE71FC1}">
      <dsp:nvSpPr>
        <dsp:cNvPr id="0" name=""/>
        <dsp:cNvSpPr/>
      </dsp:nvSpPr>
      <dsp:spPr>
        <a:xfrm rot="5400000">
          <a:off x="4476919" y="1853617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412007"/>
                <a:satOff val="-6137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smtClean="0">
              <a:solidFill>
                <a:srgbClr val="FFFF00"/>
              </a:solidFill>
            </a:rPr>
            <a:t>Easy to use</a:t>
          </a:r>
          <a:endParaRPr lang="da-DK" sz="3600" kern="1200">
            <a:solidFill>
              <a:srgbClr val="FFFF00"/>
            </a:solidFill>
          </a:endParaRPr>
        </a:p>
      </dsp:txBody>
      <dsp:txXfrm rot="-5400000">
        <a:off x="4879800" y="2036067"/>
        <a:ext cx="1202866" cy="1382606"/>
      </dsp:txXfrm>
    </dsp:sp>
    <dsp:sp modelId="{5C8C54F5-8829-44B5-91E1-6C9588FDB61B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882676"/>
                <a:satOff val="-8182"/>
                <a:lumOff val="-3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4200" kern="1200" smtClean="0">
              <a:solidFill>
                <a:srgbClr val="FFFF00"/>
              </a:solidFill>
            </a:rPr>
            <a:t>Fast</a:t>
          </a:r>
          <a:endParaRPr lang="da-DK" sz="4200" kern="1200"/>
        </a:p>
      </dsp:txBody>
      <dsp:txXfrm rot="-5400000">
        <a:off x="3909687" y="3722953"/>
        <a:ext cx="1202866" cy="1382606"/>
      </dsp:txXfrm>
    </dsp:sp>
    <dsp:sp modelId="{AF176208-5F01-4057-BB2A-2A7FA9689313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30C3D-A80F-4D84-ADEF-A2881A023904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300" kern="1200" smtClean="0">
              <a:solidFill>
                <a:srgbClr val="FFFF00"/>
              </a:solidFill>
            </a:rPr>
            <a:t>Easy to extend</a:t>
          </a:r>
          <a:endParaRPr lang="da-DK" sz="3300" kern="1200">
            <a:solidFill>
              <a:srgbClr val="FFFF00"/>
            </a:solidFill>
          </a:endParaRPr>
        </a:p>
      </dsp:txBody>
      <dsp:txXfrm rot="-5400000">
        <a:off x="2022380" y="3722953"/>
        <a:ext cx="1202866" cy="1382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34219-B995-425E-9D3A-F650CD2083CB}">
      <dsp:nvSpPr>
        <dsp:cNvPr id="0" name=""/>
        <dsp:cNvSpPr/>
      </dsp:nvSpPr>
      <dsp:spPr>
        <a:xfrm rot="5400000">
          <a:off x="3536881" y="13056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800" kern="1200" smtClean="0">
              <a:solidFill>
                <a:srgbClr val="FFFF00"/>
              </a:solidFill>
            </a:rPr>
            <a:t>Zero Errors</a:t>
          </a:r>
          <a:endParaRPr lang="da-DK" sz="2800" kern="1200">
            <a:solidFill>
              <a:srgbClr val="FFFF00"/>
            </a:solidFill>
          </a:endParaRPr>
        </a:p>
      </dsp:txBody>
      <dsp:txXfrm rot="-5400000">
        <a:off x="3939762" y="313010"/>
        <a:ext cx="1202866" cy="1382606"/>
      </dsp:txXfrm>
    </dsp:sp>
    <dsp:sp modelId="{2DFFE3E4-13DF-4525-9C89-060FCB7531A0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5F85F-B3E9-4175-9F4D-318D1500A2C0}">
      <dsp:nvSpPr>
        <dsp:cNvPr id="0" name=""/>
        <dsp:cNvSpPr/>
      </dsp:nvSpPr>
      <dsp:spPr>
        <a:xfrm rot="5400000">
          <a:off x="1637550" y="136682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70669"/>
                <a:satOff val="-2046"/>
                <a:lumOff val="-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300" kern="1200" smtClean="0">
              <a:solidFill>
                <a:srgbClr val="FFFF00"/>
              </a:solidFill>
            </a:rPr>
            <a:t>Easy to reuse</a:t>
          </a:r>
          <a:endParaRPr lang="da-DK" sz="3300" kern="1200">
            <a:solidFill>
              <a:srgbClr val="FFFF00"/>
            </a:solidFill>
          </a:endParaRPr>
        </a:p>
      </dsp:txBody>
      <dsp:txXfrm rot="-5400000">
        <a:off x="2040431" y="319132"/>
        <a:ext cx="1202866" cy="1382606"/>
      </dsp:txXfrm>
    </dsp:sp>
    <dsp:sp modelId="{34060922-BF33-4C26-913C-0E73BFD9F3E9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941338"/>
                <a:satOff val="-4091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800" kern="1200" smtClean="0">
              <a:solidFill>
                <a:srgbClr val="FFFF00"/>
              </a:solidFill>
            </a:rPr>
            <a:t>Secure</a:t>
          </a:r>
          <a:endParaRPr lang="da-DK" sz="2800" kern="1200">
            <a:solidFill>
              <a:srgbClr val="FFFF00"/>
            </a:solidFill>
          </a:endParaRPr>
        </a:p>
      </dsp:txBody>
      <dsp:txXfrm rot="-5400000">
        <a:off x="2962418" y="2018030"/>
        <a:ext cx="1202866" cy="1382606"/>
      </dsp:txXfrm>
    </dsp:sp>
    <dsp:sp modelId="{B419D0F7-E030-4149-B5A0-4BADF17E6C06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A26AF-5E43-4310-8316-D06C8EE71FC1}">
      <dsp:nvSpPr>
        <dsp:cNvPr id="0" name=""/>
        <dsp:cNvSpPr/>
      </dsp:nvSpPr>
      <dsp:spPr>
        <a:xfrm rot="5400000">
          <a:off x="4476919" y="1853617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412007"/>
                <a:satOff val="-6137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smtClean="0">
              <a:solidFill>
                <a:srgbClr val="FFFF00"/>
              </a:solidFill>
            </a:rPr>
            <a:t>Easy to use</a:t>
          </a:r>
          <a:endParaRPr lang="da-DK" sz="3600" kern="1200">
            <a:solidFill>
              <a:srgbClr val="FFFF00"/>
            </a:solidFill>
          </a:endParaRPr>
        </a:p>
      </dsp:txBody>
      <dsp:txXfrm rot="-5400000">
        <a:off x="4879800" y="2036067"/>
        <a:ext cx="1202866" cy="1382606"/>
      </dsp:txXfrm>
    </dsp:sp>
    <dsp:sp modelId="{5C8C54F5-8829-44B5-91E1-6C9588FDB61B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882676"/>
                <a:satOff val="-8182"/>
                <a:lumOff val="-3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4200" kern="1200" smtClean="0">
              <a:solidFill>
                <a:srgbClr val="FFFF00"/>
              </a:solidFill>
            </a:rPr>
            <a:t>Fast</a:t>
          </a:r>
          <a:endParaRPr lang="da-DK" sz="4200" kern="1200"/>
        </a:p>
      </dsp:txBody>
      <dsp:txXfrm rot="-5400000">
        <a:off x="3909687" y="3722953"/>
        <a:ext cx="1202866" cy="1382606"/>
      </dsp:txXfrm>
    </dsp:sp>
    <dsp:sp modelId="{AF176208-5F01-4057-BB2A-2A7FA9689313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30C3D-A80F-4D84-ADEF-A2881A023904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300" kern="1200" smtClean="0">
              <a:solidFill>
                <a:srgbClr val="FFFF00"/>
              </a:solidFill>
            </a:rPr>
            <a:t>Easy to extend</a:t>
          </a:r>
          <a:endParaRPr lang="da-DK" sz="3300" kern="1200">
            <a:solidFill>
              <a:srgbClr val="FFFF00"/>
            </a:solidFill>
          </a:endParaRPr>
        </a:p>
      </dsp:txBody>
      <dsp:txXfrm rot="-5400000">
        <a:off x="2022380" y="3722953"/>
        <a:ext cx="1202866" cy="1382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B95CF-A57A-4519-8962-3632298F355A}">
      <dsp:nvSpPr>
        <dsp:cNvPr id="0" name=""/>
        <dsp:cNvSpPr/>
      </dsp:nvSpPr>
      <dsp:spPr>
        <a:xfrm>
          <a:off x="5255" y="2386531"/>
          <a:ext cx="4595722" cy="1838289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3370" tIns="146685" rIns="73343" bIns="14668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5500" kern="1200" smtClean="0"/>
            <a:t>DB</a:t>
          </a:r>
          <a:endParaRPr lang="da-DK" sz="5500" kern="1200"/>
        </a:p>
      </dsp:txBody>
      <dsp:txXfrm>
        <a:off x="5255" y="2386531"/>
        <a:ext cx="4136150" cy="1838289"/>
      </dsp:txXfrm>
    </dsp:sp>
    <dsp:sp modelId="{46AA31F5-2BDA-4BD3-BC90-33B7EF9FEAE7}">
      <dsp:nvSpPr>
        <dsp:cNvPr id="0" name=""/>
        <dsp:cNvSpPr/>
      </dsp:nvSpPr>
      <dsp:spPr>
        <a:xfrm>
          <a:off x="3681833" y="2386531"/>
          <a:ext cx="4595722" cy="1838289"/>
        </a:xfrm>
        <a:prstGeom prst="chevron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028" tIns="146685" rIns="73343" bIns="14668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5500" i="1" kern="1200" smtClean="0">
              <a:solidFill>
                <a:srgbClr val="FFFF00"/>
              </a:solidFill>
            </a:rPr>
            <a:t>Convert (to XML)</a:t>
          </a:r>
          <a:endParaRPr lang="da-DK" sz="5500" i="1" kern="1200">
            <a:solidFill>
              <a:srgbClr val="FFFF00"/>
            </a:solidFill>
          </a:endParaRPr>
        </a:p>
      </dsp:txBody>
      <dsp:txXfrm>
        <a:off x="4600978" y="2386531"/>
        <a:ext cx="2757433" cy="1838289"/>
      </dsp:txXfrm>
    </dsp:sp>
    <dsp:sp modelId="{3EEABE92-544D-43BA-A0CF-0546761E9BBE}">
      <dsp:nvSpPr>
        <dsp:cNvPr id="0" name=""/>
        <dsp:cNvSpPr/>
      </dsp:nvSpPr>
      <dsp:spPr>
        <a:xfrm>
          <a:off x="7358411" y="2386531"/>
          <a:ext cx="4595722" cy="1838289"/>
        </a:xfrm>
        <a:prstGeom prst="chevron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028" tIns="146685" rIns="73343" bIns="14668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5500" kern="1200" smtClean="0"/>
            <a:t>Text</a:t>
          </a:r>
          <a:endParaRPr lang="da-DK" sz="5500" kern="1200"/>
        </a:p>
      </dsp:txBody>
      <dsp:txXfrm>
        <a:off x="8277556" y="2386531"/>
        <a:ext cx="2757433" cy="18382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B95CF-A57A-4519-8962-3632298F355A}">
      <dsp:nvSpPr>
        <dsp:cNvPr id="0" name=""/>
        <dsp:cNvSpPr/>
      </dsp:nvSpPr>
      <dsp:spPr>
        <a:xfrm>
          <a:off x="5255" y="2386531"/>
          <a:ext cx="4595722" cy="1838289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38684" rIns="69342" bIns="138684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5200" kern="1200" smtClean="0"/>
            <a:t>DB</a:t>
          </a:r>
          <a:endParaRPr lang="da-DK" sz="5200" kern="1200"/>
        </a:p>
      </dsp:txBody>
      <dsp:txXfrm>
        <a:off x="5255" y="2386531"/>
        <a:ext cx="4136150" cy="1838289"/>
      </dsp:txXfrm>
    </dsp:sp>
    <dsp:sp modelId="{46AA31F5-2BDA-4BD3-BC90-33B7EF9FEAE7}">
      <dsp:nvSpPr>
        <dsp:cNvPr id="0" name=""/>
        <dsp:cNvSpPr/>
      </dsp:nvSpPr>
      <dsp:spPr>
        <a:xfrm>
          <a:off x="3681833" y="2386531"/>
          <a:ext cx="4595722" cy="1838289"/>
        </a:xfrm>
        <a:prstGeom prst="chevron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026" tIns="138684" rIns="69342" bIns="138684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5200" i="1" kern="1200" smtClean="0">
              <a:solidFill>
                <a:srgbClr val="FFFF00"/>
              </a:solidFill>
            </a:rPr>
            <a:t>Convert (to JSON)</a:t>
          </a:r>
          <a:endParaRPr lang="da-DK" sz="5200" i="1" kern="1200">
            <a:solidFill>
              <a:srgbClr val="FFFF00"/>
            </a:solidFill>
          </a:endParaRPr>
        </a:p>
      </dsp:txBody>
      <dsp:txXfrm>
        <a:off x="4600978" y="2386531"/>
        <a:ext cx="2757433" cy="1838289"/>
      </dsp:txXfrm>
    </dsp:sp>
    <dsp:sp modelId="{3EEABE92-544D-43BA-A0CF-0546761E9BBE}">
      <dsp:nvSpPr>
        <dsp:cNvPr id="0" name=""/>
        <dsp:cNvSpPr/>
      </dsp:nvSpPr>
      <dsp:spPr>
        <a:xfrm>
          <a:off x="7358411" y="2386531"/>
          <a:ext cx="4595722" cy="1838289"/>
        </a:xfrm>
        <a:prstGeom prst="chevron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026" tIns="138684" rIns="69342" bIns="138684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5200" kern="1200" smtClean="0"/>
            <a:t>Text</a:t>
          </a:r>
          <a:endParaRPr lang="da-DK" sz="5200" kern="1200"/>
        </a:p>
      </dsp:txBody>
      <dsp:txXfrm>
        <a:off x="8277556" y="2386531"/>
        <a:ext cx="2757433" cy="1838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15-02-2019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15-02-2019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15-02-2019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15-02-2019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415089"/>
            <a:ext cx="9144000" cy="3094874"/>
          </a:xfrm>
        </p:spPr>
        <p:txBody>
          <a:bodyPr>
            <a:normAutofit/>
          </a:bodyPr>
          <a:lstStyle/>
          <a:p>
            <a:r>
              <a:rPr lang="da-DK" sz="19200" smtClean="0">
                <a:solidFill>
                  <a:srgbClr val="FF0000"/>
                </a:solidFill>
              </a:rPr>
              <a:t>SOLID</a:t>
            </a:r>
            <a:endParaRPr lang="da-DK" sz="19200">
              <a:solidFill>
                <a:srgbClr val="FF0000"/>
              </a:solidFill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144878"/>
            <a:ext cx="9144000" cy="1112921"/>
          </a:xfrm>
        </p:spPr>
        <p:txBody>
          <a:bodyPr>
            <a:normAutofit/>
          </a:bodyPr>
          <a:lstStyle/>
          <a:p>
            <a:r>
              <a:rPr lang="da-DK" sz="6000" smtClean="0"/>
              <a:t>Design Principles</a:t>
            </a:r>
            <a:endParaRPr lang="da-DK" sz="6000"/>
          </a:p>
        </p:txBody>
      </p:sp>
    </p:spTree>
    <p:extLst>
      <p:ext uri="{BB962C8B-B14F-4D97-AF65-F5344CB8AC3E}">
        <p14:creationId xmlns:p14="http://schemas.microsoft.com/office/powerpoint/2010/main" val="12478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184" y="1136985"/>
            <a:ext cx="11534274" cy="4042610"/>
          </a:xfrm>
        </p:spPr>
        <p:txBody>
          <a:bodyPr anchor="t">
            <a:normAutofit/>
          </a:bodyPr>
          <a:lstStyle/>
          <a:p>
            <a:r>
              <a:rPr lang="en-US" sz="9600" b="1"/>
              <a:t>What </a:t>
            </a:r>
            <a:r>
              <a:rPr lang="en-US" sz="9600" b="1" smtClean="0"/>
              <a:t>is </a:t>
            </a:r>
            <a:r>
              <a:rPr lang="en-US" sz="9600" b="1" smtClean="0">
                <a:solidFill>
                  <a:srgbClr val="FF0000"/>
                </a:solidFill>
              </a:rPr>
              <a:t>Quality</a:t>
            </a:r>
            <a:r>
              <a:rPr lang="en-US" sz="9600" b="1" smtClean="0"/>
              <a:t>?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26389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10749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029673" y="3416968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50527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 smtClean="0">
                <a:latin typeface="Consolas" panose="020B0609020204030204" pitchFamily="49" charset="0"/>
              </a:rPr>
              <a:t> _abc;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Client()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_abc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 smtClean="0">
                <a:latin typeface="Consolas" panose="020B0609020204030204" pitchFamily="49" charset="0"/>
              </a:rPr>
              <a:t>();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</a:p>
          <a:p>
            <a:endParaRPr lang="da-DK" sz="20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DoUsefulStuff()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_</a:t>
            </a:r>
            <a:r>
              <a:rPr lang="da-DK" sz="2000" b="1" smtClean="0">
                <a:latin typeface="Consolas" panose="020B0609020204030204" pitchFamily="49" charset="0"/>
              </a:rPr>
              <a:t>abc.MethodB();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51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 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c.DoUseufulStuff();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16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92546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611452" y="3416968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165765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0.44167 -0.0011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 smtClean="0">
                <a:latin typeface="Consolas" panose="020B0609020204030204" pitchFamily="49" charset="0"/>
              </a:rPr>
              <a:t> _abc;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Client(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abc</a:t>
            </a:r>
            <a:r>
              <a:rPr lang="da-DK" sz="2000" b="1">
                <a:latin typeface="Consolas" panose="020B0609020204030204" pitchFamily="49" charset="0"/>
              </a:rPr>
              <a:t>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_abc </a:t>
            </a:r>
            <a:r>
              <a:rPr lang="da-DK" sz="2000" b="1">
                <a:latin typeface="Consolas" panose="020B0609020204030204" pitchFamily="49" charset="0"/>
              </a:rPr>
              <a:t>= abc;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</a:p>
          <a:p>
            <a:endParaRPr lang="da-DK" sz="20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DoUsefulStuff()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_</a:t>
            </a:r>
            <a:r>
              <a:rPr lang="da-DK" sz="2000" b="1" smtClean="0">
                <a:latin typeface="Consolas" panose="020B0609020204030204" pitchFamily="49" charset="0"/>
              </a:rPr>
              <a:t>abc.MethodB();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94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800" b="1">
                <a:latin typeface="Consolas" panose="020B0609020204030204" pitchFamily="49" charset="0"/>
              </a:rPr>
              <a:t> abc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800" b="1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 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>
                <a:latin typeface="Consolas" panose="020B0609020204030204" pitchFamily="49" charset="0"/>
              </a:rPr>
              <a:t>(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abc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c.DoUseufulStuff();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1692135" y="849556"/>
            <a:ext cx="3347074" cy="111949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InterfaceB</a:t>
            </a:r>
          </a:p>
        </p:txBody>
      </p:sp>
      <p:cxnSp>
        <p:nvCxnSpPr>
          <p:cNvPr id="9" name="Vinklet forbindelse 2"/>
          <p:cNvCxnSpPr>
            <a:endCxn id="8" idx="2"/>
          </p:cNvCxnSpPr>
          <p:nvPr/>
        </p:nvCxnSpPr>
        <p:spPr>
          <a:xfrm flipV="1">
            <a:off x="3365672" y="1969046"/>
            <a:ext cx="0" cy="73970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1692135" y="2708755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197428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000" b="1" smtClean="0">
                <a:latin typeface="Consolas" panose="020B0609020204030204" pitchFamily="49" charset="0"/>
              </a:rPr>
              <a:t> _b;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Client(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000" b="1" smtClean="0">
                <a:latin typeface="Consolas" panose="020B0609020204030204" pitchFamily="49" charset="0"/>
              </a:rPr>
              <a:t> b)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_b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da-DK" sz="2000" b="1" smtClean="0">
                <a:latin typeface="Consolas" panose="020B0609020204030204" pitchFamily="49" charset="0"/>
              </a:rPr>
              <a:t>b;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</a:p>
          <a:p>
            <a:endParaRPr lang="da-DK" sz="20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DoUsefulStuff()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_b.MethodB();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8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1221206"/>
            <a:ext cx="11534274" cy="4042610"/>
          </a:xfrm>
        </p:spPr>
        <p:txBody>
          <a:bodyPr anchor="t">
            <a:normAutofit/>
          </a:bodyPr>
          <a:lstStyle/>
          <a:p>
            <a:r>
              <a:rPr lang="en-US" sz="9600" b="1"/>
              <a:t>What </a:t>
            </a:r>
            <a:r>
              <a:rPr lang="en-US" sz="9600" b="1" smtClean="0"/>
              <a:t>is Quality?</a:t>
            </a:r>
            <a:br>
              <a:rPr lang="en-US" sz="9600" b="1" smtClean="0"/>
            </a:br>
            <a:r>
              <a:rPr lang="en-US" sz="7200" b="1"/>
              <a:t/>
            </a:r>
            <a:br>
              <a:rPr lang="en-US" sz="7200" b="1"/>
            </a:br>
            <a:r>
              <a:rPr lang="en-US" sz="7200" b="1" i="1" smtClean="0">
                <a:solidFill>
                  <a:srgbClr val="FF0000"/>
                </a:solidFill>
              </a:rPr>
              <a:t>“words ending with …bility”</a:t>
            </a:r>
            <a:endParaRPr lang="da-DK" sz="7200" i="1"/>
          </a:p>
        </p:txBody>
      </p:sp>
    </p:spTree>
    <p:extLst>
      <p:ext uri="{BB962C8B-B14F-4D97-AF65-F5344CB8AC3E}">
        <p14:creationId xmlns:p14="http://schemas.microsoft.com/office/powerpoint/2010/main" val="74858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Create object that implements InterfaceB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800" b="1" smtClean="0">
                <a:latin typeface="Consolas" panose="020B0609020204030204" pitchFamily="49" charset="0"/>
              </a:rPr>
              <a:t> b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 </a:t>
            </a:r>
            <a:endParaRPr lang="da-DK" sz="2800" b="1" smtClean="0">
              <a:latin typeface="Consolas" panose="020B0609020204030204" pitchFamily="49" charset="0"/>
            </a:endParaRPr>
          </a:p>
          <a:p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da-DK" sz="2800" b="1" smtClean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c.DoUseufulStuff();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4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217921" y="2201779"/>
            <a:ext cx="3948764" cy="36336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3800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217921" y="2201779"/>
            <a:ext cx="3948764" cy="36336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518766" y="3601868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140950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61337" y="468069"/>
            <a:ext cx="10064816" cy="585452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Injector</a:t>
            </a:r>
          </a:p>
        </p:txBody>
      </p:sp>
    </p:spTree>
    <p:extLst>
      <p:ext uri="{BB962C8B-B14F-4D97-AF65-F5344CB8AC3E}">
        <p14:creationId xmlns:p14="http://schemas.microsoft.com/office/powerpoint/2010/main" val="306246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661337" y="468069"/>
            <a:ext cx="10064816" cy="585452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Injector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1696452" y="4101716"/>
            <a:ext cx="2628901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ClassABC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1696452" y="1675804"/>
            <a:ext cx="3771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47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661337" y="468069"/>
            <a:ext cx="10064816" cy="585452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Injector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257300" y="3398927"/>
            <a:ext cx="3453063" cy="1925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InterfaceB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1696452" y="4101716"/>
            <a:ext cx="2628901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ClassABC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1696451" y="1675804"/>
            <a:ext cx="564281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 </a:t>
            </a:r>
            <a:r>
              <a:rPr lang="da-DK" sz="2400" b="1" smtClean="0">
                <a:latin typeface="Consolas" panose="020B0609020204030204" pitchFamily="49" charset="0"/>
              </a:rPr>
              <a:t>b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 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52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679384" y="471664"/>
            <a:ext cx="10064816" cy="585452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Injector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257300" y="3398927"/>
            <a:ext cx="3453063" cy="1925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InterfaceB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217921" y="2201779"/>
            <a:ext cx="3948764" cy="36336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1696452" y="4101716"/>
            <a:ext cx="2628901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ClassABC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1696451" y="1675804"/>
            <a:ext cx="56428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 </a:t>
            </a:r>
            <a:r>
              <a:rPr lang="da-DK" sz="2400" b="1" smtClean="0">
                <a:latin typeface="Consolas" panose="020B0609020204030204" pitchFamily="49" charset="0"/>
              </a:rPr>
              <a:t>b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>
                <a:latin typeface="Consolas" panose="020B0609020204030204" pitchFamily="49" charset="0"/>
              </a:rPr>
              <a:t> c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 smtClean="0">
                <a:latin typeface="Consolas" panose="020B0609020204030204" pitchFamily="49" charset="0"/>
              </a:rPr>
              <a:t>(…</a:t>
            </a:r>
            <a:r>
              <a:rPr lang="en-US" sz="2400" b="1" smtClean="0">
                <a:latin typeface="Consolas" panose="020B0609020204030204" pitchFamily="49" charset="0"/>
              </a:rPr>
              <a:t>); 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5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61337" y="468069"/>
            <a:ext cx="10064816" cy="585452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Injector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6217921" y="2201779"/>
            <a:ext cx="3948764" cy="36336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6491049" y="3398927"/>
            <a:ext cx="3453063" cy="1925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InterfaceB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930201" y="4101716"/>
            <a:ext cx="2628901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ClassABC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1696451" y="1675804"/>
            <a:ext cx="56428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 </a:t>
            </a:r>
            <a:r>
              <a:rPr lang="da-DK" sz="2400" b="1" smtClean="0">
                <a:latin typeface="Consolas" panose="020B0609020204030204" pitchFamily="49" charset="0"/>
              </a:rPr>
              <a:t>b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>
                <a:latin typeface="Consolas" panose="020B0609020204030204" pitchFamily="49" charset="0"/>
              </a:rPr>
              <a:t> c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 smtClean="0">
                <a:latin typeface="Consolas" panose="020B0609020204030204" pitchFamily="49" charset="0"/>
              </a:rPr>
              <a:t>(b</a:t>
            </a:r>
            <a:r>
              <a:rPr lang="en-US" sz="2400" b="1" smtClean="0">
                <a:latin typeface="Consolas" panose="020B0609020204030204" pitchFamily="49" charset="0"/>
              </a:rPr>
              <a:t>); 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86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 anchor="ctr">
            <a:normAutofit/>
          </a:bodyPr>
          <a:lstStyle/>
          <a:p>
            <a:r>
              <a:rPr lang="da-DK" sz="7200" b="1" smtClean="0"/>
              <a:t>Who is the </a:t>
            </a:r>
            <a:r>
              <a:rPr lang="da-DK" sz="7200" b="1" smtClean="0">
                <a:solidFill>
                  <a:srgbClr val="FF0000"/>
                </a:solidFill>
              </a:rPr>
              <a:t>Injector</a:t>
            </a:r>
            <a:r>
              <a:rPr lang="da-DK" sz="7200" b="1" smtClean="0"/>
              <a:t>?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72408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589547"/>
            <a:ext cx="11534274" cy="5660857"/>
          </a:xfrm>
        </p:spPr>
        <p:txBody>
          <a:bodyPr anchor="t">
            <a:normAutofit/>
          </a:bodyPr>
          <a:lstStyle/>
          <a:p>
            <a:pPr algn="l"/>
            <a:r>
              <a:rPr lang="en-US" sz="4400" b="1" smtClean="0"/>
              <a:t>Usa</a:t>
            </a:r>
            <a:r>
              <a:rPr lang="en-US" sz="4400" b="1" smtClean="0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Relia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Extensi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Reusa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Maintaina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Porta</a:t>
            </a:r>
            <a:r>
              <a:rPr lang="en-US" sz="4400" b="1" smtClean="0">
                <a:solidFill>
                  <a:srgbClr val="FF0000"/>
                </a:solidFill>
              </a:rPr>
              <a:t>bility</a:t>
            </a:r>
            <a:br>
              <a:rPr lang="en-US" sz="4400" b="1" smtClean="0">
                <a:solidFill>
                  <a:srgbClr val="FF0000"/>
                </a:solidFill>
              </a:rPr>
            </a:br>
            <a:r>
              <a:rPr lang="en-US" sz="4400" b="1" smtClean="0"/>
              <a:t>…</a:t>
            </a:r>
            <a:r>
              <a:rPr lang="en-US" sz="4400" b="1" smtClean="0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endParaRPr lang="da-DK" sz="4400" i="1"/>
          </a:p>
        </p:txBody>
      </p:sp>
    </p:spTree>
    <p:extLst>
      <p:ext uri="{BB962C8B-B14F-4D97-AF65-F5344CB8AC3E}">
        <p14:creationId xmlns:p14="http://schemas.microsoft.com/office/powerpoint/2010/main" val="17573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481264"/>
            <a:ext cx="11534274" cy="6154152"/>
          </a:xfrm>
        </p:spPr>
        <p:txBody>
          <a:bodyPr anchor="t">
            <a:normAutofit/>
          </a:bodyPr>
          <a:lstStyle/>
          <a:p>
            <a:pPr algn="l"/>
            <a:r>
              <a:rPr lang="en-US" sz="9600" b="1" smtClean="0"/>
              <a:t/>
            </a:r>
            <a:br>
              <a:rPr lang="en-US" sz="9600" b="1" smtClean="0"/>
            </a:br>
            <a:r>
              <a:rPr lang="en-US" sz="9600" b="1" smtClean="0"/>
              <a:t>Reusa</a:t>
            </a:r>
            <a:r>
              <a:rPr lang="en-US" sz="9600" b="1" smtClean="0">
                <a:solidFill>
                  <a:srgbClr val="FF0000"/>
                </a:solidFill>
              </a:rPr>
              <a:t>bility</a:t>
            </a:r>
            <a:r>
              <a:rPr lang="en-US" sz="9600" b="1" smtClean="0"/>
              <a:t/>
            </a:r>
            <a:br>
              <a:rPr lang="en-US" sz="9600" b="1" smtClean="0"/>
            </a:br>
            <a:r>
              <a:rPr lang="en-US" sz="9600" b="1" smtClean="0"/>
              <a:t>Extensi</a:t>
            </a:r>
            <a:r>
              <a:rPr lang="en-US" sz="9600" b="1" smtClean="0">
                <a:solidFill>
                  <a:srgbClr val="FF0000"/>
                </a:solidFill>
              </a:rPr>
              <a:t>bility</a:t>
            </a:r>
            <a:br>
              <a:rPr lang="en-US" sz="9600" b="1" smtClean="0">
                <a:solidFill>
                  <a:srgbClr val="FF0000"/>
                </a:solidFill>
              </a:rPr>
            </a:br>
            <a:endParaRPr lang="da-DK" sz="7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04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481264"/>
            <a:ext cx="11534274" cy="6154152"/>
          </a:xfrm>
        </p:spPr>
        <p:txBody>
          <a:bodyPr anchor="t">
            <a:normAutofit/>
          </a:bodyPr>
          <a:lstStyle/>
          <a:p>
            <a:pPr algn="l"/>
            <a:r>
              <a:rPr lang="en-US" sz="7200" i="1" smtClean="0"/>
              <a:t>How do we achieve…</a:t>
            </a:r>
            <a:r>
              <a:rPr lang="en-US" sz="9600" b="1" smtClean="0"/>
              <a:t/>
            </a:r>
            <a:br>
              <a:rPr lang="en-US" sz="9600" b="1" smtClean="0"/>
            </a:br>
            <a:r>
              <a:rPr lang="en-US" sz="9600" b="1" smtClean="0"/>
              <a:t>Reusa</a:t>
            </a:r>
            <a:r>
              <a:rPr lang="en-US" sz="9600" b="1" smtClean="0">
                <a:solidFill>
                  <a:srgbClr val="FF0000"/>
                </a:solidFill>
              </a:rPr>
              <a:t>bility</a:t>
            </a:r>
            <a:r>
              <a:rPr lang="en-US" sz="9600" b="1" smtClean="0"/>
              <a:t/>
            </a:r>
            <a:br>
              <a:rPr lang="en-US" sz="9600" b="1" smtClean="0"/>
            </a:br>
            <a:r>
              <a:rPr lang="en-US" sz="9600" b="1" smtClean="0"/>
              <a:t>Extensi</a:t>
            </a:r>
            <a:r>
              <a:rPr lang="en-US" sz="9600" b="1" smtClean="0">
                <a:solidFill>
                  <a:srgbClr val="FF0000"/>
                </a:solidFill>
              </a:rPr>
              <a:t>bility</a:t>
            </a:r>
            <a:br>
              <a:rPr lang="en-US" sz="9600" b="1" smtClean="0">
                <a:solidFill>
                  <a:srgbClr val="FF0000"/>
                </a:solidFill>
              </a:rPr>
            </a:br>
            <a:endParaRPr lang="da-DK" sz="7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3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8205" y="318837"/>
            <a:ext cx="12003507" cy="6027821"/>
          </a:xfrm>
        </p:spPr>
        <p:txBody>
          <a:bodyPr anchor="ctr">
            <a:normAutofit/>
          </a:bodyPr>
          <a:lstStyle/>
          <a:p>
            <a:r>
              <a:rPr lang="en-US" sz="19200" b="1" smtClean="0">
                <a:solidFill>
                  <a:srgbClr val="FF0000"/>
                </a:solidFill>
              </a:rPr>
              <a:t>SOLID</a:t>
            </a:r>
            <a:endParaRPr lang="da-DK" sz="19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57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481264"/>
            <a:ext cx="11534274" cy="6154152"/>
          </a:xfrm>
        </p:spPr>
        <p:txBody>
          <a:bodyPr anchor="t">
            <a:normAutofit/>
          </a:bodyPr>
          <a:lstStyle/>
          <a:p>
            <a:pPr algn="l"/>
            <a:r>
              <a:rPr lang="en-US" sz="7200" b="1" smtClean="0">
                <a:solidFill>
                  <a:srgbClr val="FF0000"/>
                </a:solidFill>
              </a:rPr>
              <a:t>S</a:t>
            </a:r>
            <a:r>
              <a:rPr lang="en-US" sz="7200" b="1" smtClean="0"/>
              <a:t>ingle responsibility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O</a:t>
            </a:r>
            <a:r>
              <a:rPr lang="en-US" sz="7200" b="1" smtClean="0"/>
              <a:t>pen/Closed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L</a:t>
            </a:r>
            <a:r>
              <a:rPr lang="en-US" sz="7200" b="1" smtClean="0"/>
              <a:t>iskov Substitution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I</a:t>
            </a:r>
            <a:r>
              <a:rPr lang="en-US" sz="7200" b="1" smtClean="0"/>
              <a:t>nterface Segregation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D</a:t>
            </a:r>
            <a:r>
              <a:rPr lang="en-US" sz="7200" b="1" smtClean="0"/>
              <a:t>…?</a:t>
            </a:r>
            <a:endParaRPr lang="da-DK" sz="7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80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D</a:t>
            </a:r>
            <a:r>
              <a:rPr lang="da-DK" b="1" smtClean="0"/>
              <a:t>…?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731933" cy="4351338"/>
          </a:xfrm>
        </p:spPr>
        <p:txBody>
          <a:bodyPr/>
          <a:lstStyle/>
          <a:p>
            <a:r>
              <a:rPr lang="da-DK" sz="3200" smtClean="0"/>
              <a:t>In some SOLID presentations: </a:t>
            </a:r>
            <a:r>
              <a:rPr lang="da-DK" sz="3200" b="1" smtClean="0"/>
              <a:t>Dependency </a:t>
            </a:r>
            <a:r>
              <a:rPr lang="da-DK" sz="3200" b="1" smtClean="0">
                <a:solidFill>
                  <a:srgbClr val="FF0000"/>
                </a:solidFill>
              </a:rPr>
              <a:t>Injection </a:t>
            </a:r>
            <a:r>
              <a:rPr lang="da-DK" sz="3200" b="1" smtClean="0"/>
              <a:t>(DI)</a:t>
            </a:r>
          </a:p>
          <a:p>
            <a:r>
              <a:rPr lang="da-DK" sz="3200"/>
              <a:t>In </a:t>
            </a:r>
            <a:r>
              <a:rPr lang="da-DK" sz="3200" smtClean="0"/>
              <a:t>other SOLID </a:t>
            </a:r>
            <a:r>
              <a:rPr lang="da-DK" sz="3200"/>
              <a:t>presentations: </a:t>
            </a:r>
            <a:r>
              <a:rPr lang="da-DK" sz="3200" b="1"/>
              <a:t>Dependency </a:t>
            </a:r>
            <a:r>
              <a:rPr lang="da-DK" sz="3200" b="1" smtClean="0">
                <a:solidFill>
                  <a:srgbClr val="FF0000"/>
                </a:solidFill>
              </a:rPr>
              <a:t>Inversion</a:t>
            </a:r>
          </a:p>
          <a:p>
            <a:r>
              <a:rPr lang="da-DK" sz="3200" b="1" smtClean="0"/>
              <a:t>Dependency Inversion </a:t>
            </a:r>
            <a:r>
              <a:rPr lang="da-DK" sz="3200" smtClean="0"/>
              <a:t>aka</a:t>
            </a:r>
            <a:r>
              <a:rPr lang="da-DK" sz="3200" b="1"/>
              <a:t> </a:t>
            </a:r>
            <a:r>
              <a:rPr lang="da-DK" sz="3200" b="1" smtClean="0"/>
              <a:t>Inversion of Control (IoC)</a:t>
            </a:r>
            <a:endParaRPr lang="da-DK" sz="3200" b="1" smtClean="0"/>
          </a:p>
        </p:txBody>
      </p:sp>
      <p:sp>
        <p:nvSpPr>
          <p:cNvPr id="4" name="Afrundet rektangel 3"/>
          <p:cNvSpPr/>
          <p:nvPr/>
        </p:nvSpPr>
        <p:spPr>
          <a:xfrm>
            <a:off x="7687734" y="887307"/>
            <a:ext cx="3996266" cy="5188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7200" smtClean="0"/>
              <a:t>IoC</a:t>
            </a:r>
            <a:endParaRPr lang="da-DK" sz="7200"/>
          </a:p>
        </p:txBody>
      </p:sp>
      <p:sp>
        <p:nvSpPr>
          <p:cNvPr id="5" name="Afrundet rektangel 4"/>
          <p:cNvSpPr/>
          <p:nvPr/>
        </p:nvSpPr>
        <p:spPr>
          <a:xfrm>
            <a:off x="8832426" y="2594188"/>
            <a:ext cx="2214881" cy="32105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7200" smtClean="0"/>
              <a:t>DI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33589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Inversion of Control (IoC)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438813" cy="4351338"/>
          </a:xfrm>
        </p:spPr>
        <p:txBody>
          <a:bodyPr/>
          <a:lstStyle/>
          <a:p>
            <a:r>
              <a:rPr lang="da-DK" sz="3200" smtClean="0"/>
              <a:t>Maybe the most fundamental concept in Object-oriented programming</a:t>
            </a:r>
          </a:p>
          <a:p>
            <a:r>
              <a:rPr lang="da-DK" sz="3200" smtClean="0"/>
              <a:t>Applies at </a:t>
            </a:r>
          </a:p>
          <a:p>
            <a:pPr lvl="1"/>
            <a:r>
              <a:rPr lang="da-DK" sz="2800" smtClean="0"/>
              <a:t>Method level</a:t>
            </a:r>
          </a:p>
          <a:p>
            <a:pPr lvl="1"/>
            <a:r>
              <a:rPr lang="da-DK" sz="2800" smtClean="0"/>
              <a:t>Object level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7337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427" y="23429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a-DK" sz="9600" b="1" smtClean="0"/>
              <a:t>Method-level IoC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9180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 anchor="ctr">
            <a:normAutofit/>
          </a:bodyPr>
          <a:lstStyle/>
          <a:p>
            <a:r>
              <a:rPr lang="en-US" sz="7200" b="1"/>
              <a:t>What </a:t>
            </a:r>
            <a:r>
              <a:rPr lang="en-US" sz="7200" b="1">
                <a:solidFill>
                  <a:srgbClr val="FF0000"/>
                </a:solidFill>
              </a:rPr>
              <a:t>goals</a:t>
            </a:r>
            <a:r>
              <a:rPr lang="en-US" sz="7200" b="1"/>
              <a:t> do we strive at, </a:t>
            </a:r>
            <a:r>
              <a:rPr lang="en-US" sz="7200" b="1" smtClean="0"/>
              <a:t/>
            </a:r>
            <a:br>
              <a:rPr lang="en-US" sz="7200" b="1" smtClean="0"/>
            </a:br>
            <a:r>
              <a:rPr lang="en-US" sz="7200" b="1" smtClean="0"/>
              <a:t>when </a:t>
            </a:r>
            <a:r>
              <a:rPr lang="en-US" sz="7200" b="1"/>
              <a:t>we develop software?</a:t>
            </a:r>
            <a:endParaRPr lang="da-DK" sz="7200" i="1"/>
          </a:p>
        </p:txBody>
      </p:sp>
    </p:spTree>
    <p:extLst>
      <p:ext uri="{BB962C8B-B14F-4D97-AF65-F5344CB8AC3E}">
        <p14:creationId xmlns:p14="http://schemas.microsoft.com/office/powerpoint/2010/main" val="24991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2B91AF"/>
                </a:solidFill>
                <a:latin typeface="Consolas" panose="020B0609020204030204" pitchFamily="49" charset="0"/>
              </a:rPr>
              <a:t>IAnimal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   void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Act();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2B91AF"/>
                </a:solidFill>
                <a:latin typeface="Consolas" panose="020B0609020204030204" pitchFamily="49" charset="0"/>
              </a:rPr>
              <a:t>Animal </a:t>
            </a:r>
            <a:r>
              <a:rPr lang="da-DK" b="1" smtClean="0">
                <a:latin typeface="Consolas" panose="020B0609020204030204" pitchFamily="49" charset="0"/>
              </a:rPr>
              <a:t>:</a:t>
            </a:r>
            <a:r>
              <a:rPr lang="da-DK" b="1" smtClean="0">
                <a:solidFill>
                  <a:srgbClr val="2B91AF"/>
                </a:solidFill>
                <a:latin typeface="Consolas" panose="020B0609020204030204" pitchFamily="49" charset="0"/>
              </a:rPr>
              <a:t> IAnimal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Act();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a-DK" b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b="1" smtClean="0">
                <a:solidFill>
                  <a:srgbClr val="008000"/>
                </a:solidFill>
                <a:latin typeface="Consolas" panose="020B0609020204030204" pitchFamily="49" charset="0"/>
              </a:rPr>
              <a:t>   // How to implement Cat behavior…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b="1" smtClean="0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63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2846" y="1012925"/>
            <a:ext cx="71316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b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Act()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da-DK" b="1">
                <a:solidFill>
                  <a:srgbClr val="008000"/>
                </a:solidFill>
                <a:latin typeface="Consolas" panose="020B0609020204030204" pitchFamily="49" charset="0"/>
              </a:rPr>
              <a:t>Traditional: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I am the Cat class, so I am solely 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da-DK" b="1">
                <a:solidFill>
                  <a:srgbClr val="008000"/>
                </a:solidFill>
                <a:latin typeface="Consolas" panose="020B0609020204030204" pitchFamily="49" charset="0"/>
              </a:rPr>
              <a:t>responsible for correct implementation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da-DK" b="1">
                <a:solidFill>
                  <a:srgbClr val="008000"/>
                </a:solidFill>
                <a:latin typeface="Consolas" panose="020B0609020204030204" pitchFamily="49" charset="0"/>
              </a:rPr>
              <a:t>of Cat behavior.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15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2846" y="1012925"/>
            <a:ext cx="71316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Act()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	 if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(MiceAround())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    HuntMice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	 else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    Sleep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MiceAround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{ … }</a:t>
            </a:r>
            <a:endParaRPr lang="en-US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HuntMice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 …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Sleep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 …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96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Class responsibilities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953000" cy="4351338"/>
          </a:xfrm>
        </p:spPr>
        <p:txBody>
          <a:bodyPr/>
          <a:lstStyle/>
          <a:p>
            <a:r>
              <a:rPr lang="da-DK" sz="3200" b="1" smtClean="0"/>
              <a:t>Animal</a:t>
            </a:r>
          </a:p>
          <a:p>
            <a:pPr lvl="1"/>
            <a:r>
              <a:rPr lang="da-DK" smtClean="0"/>
              <a:t>Almost none…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6673427" y="1690688"/>
            <a:ext cx="4953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3200" b="1" smtClean="0"/>
              <a:t>Cat</a:t>
            </a:r>
          </a:p>
          <a:p>
            <a:pPr lvl="1"/>
            <a:r>
              <a:rPr lang="da-DK" smtClean="0"/>
              <a:t>Implements </a:t>
            </a:r>
            <a:r>
              <a:rPr lang="da-DK" b="1" smtClean="0"/>
              <a:t>Act</a:t>
            </a:r>
          </a:p>
          <a:p>
            <a:pPr lvl="1"/>
            <a:r>
              <a:rPr lang="da-DK" smtClean="0"/>
              <a:t>Uses own methods for implementation</a:t>
            </a:r>
          </a:p>
          <a:p>
            <a:pPr lvl="1"/>
            <a:r>
              <a:rPr lang="da-DK" smtClean="0"/>
              <a:t>Has complete control of implementation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509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if…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36668" cy="4351338"/>
          </a:xfrm>
        </p:spPr>
        <p:txBody>
          <a:bodyPr/>
          <a:lstStyle/>
          <a:p>
            <a:r>
              <a:rPr lang="da-DK" sz="3200" i="1" smtClean="0"/>
              <a:t>We need to implement additional animal classes, i.e. classes which inherit from </a:t>
            </a:r>
            <a:r>
              <a:rPr lang="da-DK" sz="3200" b="1" i="1" smtClean="0"/>
              <a:t>Animal</a:t>
            </a:r>
            <a:r>
              <a:rPr lang="da-DK" sz="3200" i="1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14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if…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36668" cy="4351338"/>
          </a:xfrm>
        </p:spPr>
        <p:txBody>
          <a:bodyPr/>
          <a:lstStyle/>
          <a:p>
            <a:r>
              <a:rPr lang="da-DK" sz="3200" i="1" smtClean="0"/>
              <a:t>We need to implement additional animal classes, i.e. classes which inherit from </a:t>
            </a:r>
            <a:r>
              <a:rPr lang="da-DK" sz="3200" b="1" i="1" smtClean="0"/>
              <a:t>Animal</a:t>
            </a:r>
            <a:r>
              <a:rPr lang="da-DK" sz="3200" i="1" smtClean="0"/>
              <a:t>.</a:t>
            </a:r>
          </a:p>
          <a:p>
            <a:r>
              <a:rPr lang="da-DK" sz="3200" smtClean="0"/>
              <a:t>Very little potential for code re-use</a:t>
            </a:r>
          </a:p>
          <a:p>
            <a:r>
              <a:rPr lang="da-DK" sz="3200" smtClean="0"/>
              <a:t>Some methods could perhaps be moved to </a:t>
            </a:r>
            <a:r>
              <a:rPr lang="da-DK" sz="3200" b="1" smtClean="0"/>
              <a:t>Animal</a:t>
            </a:r>
            <a:r>
              <a:rPr lang="da-DK" sz="3200" smtClean="0"/>
              <a:t> class…?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7242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Act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MiceAround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{ … }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2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2846" y="1012925"/>
            <a:ext cx="71316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Act()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	 if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(MiceAround())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    HuntMice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	 else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    Sleep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HuntMice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 …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Sleep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 …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0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Class responsibilities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953000" cy="4351338"/>
          </a:xfrm>
        </p:spPr>
        <p:txBody>
          <a:bodyPr/>
          <a:lstStyle/>
          <a:p>
            <a:r>
              <a:rPr lang="da-DK" sz="3200" b="1" smtClean="0"/>
              <a:t>Animal</a:t>
            </a:r>
          </a:p>
          <a:p>
            <a:pPr lvl="1"/>
            <a:r>
              <a:rPr lang="da-DK" smtClean="0"/>
              <a:t>Library of common methods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6673427" y="1690688"/>
            <a:ext cx="4953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3200" b="1" smtClean="0"/>
              <a:t>Cat</a:t>
            </a:r>
          </a:p>
          <a:p>
            <a:pPr lvl="1"/>
            <a:r>
              <a:rPr lang="da-DK" smtClean="0"/>
              <a:t>Implements </a:t>
            </a:r>
            <a:r>
              <a:rPr lang="da-DK" b="1" smtClean="0"/>
              <a:t>Act</a:t>
            </a:r>
          </a:p>
          <a:p>
            <a:pPr lvl="1"/>
            <a:r>
              <a:rPr lang="da-DK" smtClean="0"/>
              <a:t>Uses own methods and </a:t>
            </a:r>
            <a:r>
              <a:rPr lang="da-DK" b="1" smtClean="0"/>
              <a:t>Animal</a:t>
            </a:r>
            <a:r>
              <a:rPr lang="da-DK" smtClean="0"/>
              <a:t> methods for implementation</a:t>
            </a:r>
          </a:p>
          <a:p>
            <a:pPr lvl="1"/>
            <a:r>
              <a:rPr lang="da-DK" smtClean="0"/>
              <a:t>Has complete control of implementation, w.r.t. the ”algorithm”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224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Class responsibilities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953000" cy="4351338"/>
          </a:xfrm>
        </p:spPr>
        <p:txBody>
          <a:bodyPr/>
          <a:lstStyle/>
          <a:p>
            <a:r>
              <a:rPr lang="da-DK" sz="3200" b="1" smtClean="0"/>
              <a:t>Animal</a:t>
            </a:r>
          </a:p>
          <a:p>
            <a:pPr lvl="1"/>
            <a:r>
              <a:rPr lang="da-DK" smtClean="0"/>
              <a:t>Library of common methods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6673427" y="1690688"/>
            <a:ext cx="4953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3200" b="1" smtClean="0"/>
              <a:t>Cat</a:t>
            </a:r>
          </a:p>
          <a:p>
            <a:pPr lvl="1"/>
            <a:r>
              <a:rPr lang="da-DK" smtClean="0"/>
              <a:t>Implements </a:t>
            </a:r>
            <a:r>
              <a:rPr lang="da-DK" b="1" smtClean="0"/>
              <a:t>Act</a:t>
            </a:r>
          </a:p>
          <a:p>
            <a:pPr lvl="1"/>
            <a:r>
              <a:rPr lang="da-DK" smtClean="0"/>
              <a:t>Uses own methods and </a:t>
            </a:r>
            <a:r>
              <a:rPr lang="da-DK" b="1" smtClean="0"/>
              <a:t>Animal</a:t>
            </a:r>
            <a:r>
              <a:rPr lang="da-DK" smtClean="0"/>
              <a:t> methods for implementation</a:t>
            </a:r>
          </a:p>
          <a:p>
            <a:pPr lvl="1"/>
            <a:r>
              <a:rPr lang="da-DK" smtClean="0"/>
              <a:t>Has complete control of implementation, w.r.t. the ”algorithm”</a:t>
            </a:r>
            <a:endParaRPr lang="da-DK"/>
          </a:p>
        </p:txBody>
      </p:sp>
      <p:sp>
        <p:nvSpPr>
          <p:cNvPr id="5" name="Vandret skriftrulle 4"/>
          <p:cNvSpPr/>
          <p:nvPr/>
        </p:nvSpPr>
        <p:spPr>
          <a:xfrm>
            <a:off x="2435392" y="1521994"/>
            <a:ext cx="7321216" cy="483067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Classic approach </a:t>
            </a:r>
          </a:p>
          <a:p>
            <a:pPr algn="ctr"/>
            <a:r>
              <a:rPr lang="da-DK" sz="7200" smtClean="0"/>
              <a:t>(no IoC yet…)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326091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097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if…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36668" cy="4351338"/>
          </a:xfrm>
        </p:spPr>
        <p:txBody>
          <a:bodyPr/>
          <a:lstStyle/>
          <a:p>
            <a:r>
              <a:rPr lang="da-DK" sz="3200" i="1" smtClean="0"/>
              <a:t>The behaviors of all animals follow a common pattern, but some steps are specific for each specific animal type.</a:t>
            </a:r>
          </a:p>
        </p:txBody>
      </p:sp>
    </p:spTree>
    <p:extLst>
      <p:ext uri="{BB962C8B-B14F-4D97-AF65-F5344CB8AC3E}">
        <p14:creationId xmlns:p14="http://schemas.microsoft.com/office/powerpoint/2010/main" val="2930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if…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36668" cy="4351338"/>
          </a:xfrm>
        </p:spPr>
        <p:txBody>
          <a:bodyPr/>
          <a:lstStyle/>
          <a:p>
            <a:r>
              <a:rPr lang="da-DK" sz="3200" i="1" smtClean="0"/>
              <a:t>The behaviors of all animals follow a common pattern, but some steps are specific for each specific animal type.</a:t>
            </a:r>
          </a:p>
          <a:p>
            <a:r>
              <a:rPr lang="da-DK" sz="3200" smtClean="0"/>
              <a:t>If this is the assumption…</a:t>
            </a:r>
          </a:p>
          <a:p>
            <a:r>
              <a:rPr lang="da-DK" sz="3200" smtClean="0"/>
              <a:t>…then we </a:t>
            </a:r>
            <a:r>
              <a:rPr lang="da-DK" sz="3200" u="sng" smtClean="0"/>
              <a:t>cannot</a:t>
            </a:r>
            <a:r>
              <a:rPr lang="da-DK" sz="3200" smtClean="0"/>
              <a:t> allow specific animal classes to implement behavior freely!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73643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2846" y="1012925"/>
            <a:ext cx="71316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Act()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if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(FoodAround(PreferredFood()))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GetFood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 else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Idle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FoodAround(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preferredFood)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…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PreferredFood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GetFood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Idle();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0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2846" y="1012925"/>
            <a:ext cx="71316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Act()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if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(FoodAround(PreferredFood()))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GetFood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 else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Idle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FoodAround(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preferredFood)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…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PreferredFood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GetFood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Idle();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1738563" y="1864895"/>
            <a:ext cx="3386890" cy="1931068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84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2846" y="1012925"/>
            <a:ext cx="713160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PreferredFood()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A31515"/>
                </a:solidFill>
                <a:latin typeface="Consolas" panose="020B0609020204030204" pitchFamily="49" charset="0"/>
              </a:rPr>
              <a:t>"Mouse"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GetFood()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HuntMice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Idle()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Sleep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HuntMice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 …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Sleep()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…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Class responsibilities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033211" cy="4351338"/>
          </a:xfrm>
        </p:spPr>
        <p:txBody>
          <a:bodyPr/>
          <a:lstStyle/>
          <a:p>
            <a:r>
              <a:rPr lang="da-DK" sz="3200" b="1" smtClean="0"/>
              <a:t>Animal</a:t>
            </a:r>
          </a:p>
          <a:p>
            <a:pPr lvl="1"/>
            <a:r>
              <a:rPr lang="da-DK" smtClean="0"/>
              <a:t>Implements the general algo-rithm for </a:t>
            </a:r>
            <a:r>
              <a:rPr lang="da-DK" b="1" smtClean="0"/>
              <a:t>Act</a:t>
            </a:r>
          </a:p>
          <a:p>
            <a:pPr lvl="1"/>
            <a:r>
              <a:rPr lang="da-DK" smtClean="0"/>
              <a:t>Uses own methods and abstract methods for implementation</a:t>
            </a:r>
          </a:p>
          <a:p>
            <a:pPr lvl="1"/>
            <a:r>
              <a:rPr lang="da-DK" b="1" smtClean="0"/>
              <a:t>Act</a:t>
            </a:r>
            <a:r>
              <a:rPr lang="da-DK" smtClean="0"/>
              <a:t> is </a:t>
            </a:r>
            <a:r>
              <a:rPr lang="da-DK" u="sng" smtClean="0"/>
              <a:t>not</a:t>
            </a:r>
            <a:r>
              <a:rPr lang="da-DK" smtClean="0"/>
              <a:t> declared </a:t>
            </a:r>
            <a:r>
              <a:rPr lang="da-DK" i="1" smtClean="0"/>
              <a:t>virtual</a:t>
            </a:r>
            <a:r>
              <a:rPr lang="da-DK" smtClean="0"/>
              <a:t>; it can-not be changed by subclasses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6673427" y="1690688"/>
            <a:ext cx="4953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3200" b="1" smtClean="0"/>
              <a:t>Cat</a:t>
            </a:r>
          </a:p>
          <a:p>
            <a:pPr lvl="1"/>
            <a:r>
              <a:rPr lang="da-DK" smtClean="0"/>
              <a:t>Only implements methods which are abstract in the base class.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63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Class responsibilities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033211" cy="4351338"/>
          </a:xfrm>
        </p:spPr>
        <p:txBody>
          <a:bodyPr/>
          <a:lstStyle/>
          <a:p>
            <a:r>
              <a:rPr lang="da-DK" sz="3200" b="1" smtClean="0"/>
              <a:t>Animal</a:t>
            </a:r>
          </a:p>
          <a:p>
            <a:pPr lvl="1"/>
            <a:r>
              <a:rPr lang="da-DK" smtClean="0"/>
              <a:t>Implements the general algo-rithm for </a:t>
            </a:r>
            <a:r>
              <a:rPr lang="da-DK" b="1" smtClean="0"/>
              <a:t>Act</a:t>
            </a:r>
          </a:p>
          <a:p>
            <a:pPr lvl="1"/>
            <a:r>
              <a:rPr lang="da-DK" smtClean="0"/>
              <a:t>Uses own methods and abstract methods for implementation</a:t>
            </a:r>
          </a:p>
          <a:p>
            <a:pPr lvl="1"/>
            <a:r>
              <a:rPr lang="da-DK" b="1" smtClean="0"/>
              <a:t>Act</a:t>
            </a:r>
            <a:r>
              <a:rPr lang="da-DK" smtClean="0"/>
              <a:t> is </a:t>
            </a:r>
            <a:r>
              <a:rPr lang="da-DK" u="sng" smtClean="0"/>
              <a:t>not</a:t>
            </a:r>
            <a:r>
              <a:rPr lang="da-DK" smtClean="0"/>
              <a:t> declared </a:t>
            </a:r>
            <a:r>
              <a:rPr lang="da-DK" i="1" smtClean="0"/>
              <a:t>virtual</a:t>
            </a:r>
            <a:r>
              <a:rPr lang="da-DK" smtClean="0"/>
              <a:t>; it can-not be changed by subclasses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6673427" y="1690688"/>
            <a:ext cx="4953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3200" b="1" smtClean="0"/>
              <a:t>Cat</a:t>
            </a:r>
          </a:p>
          <a:p>
            <a:pPr lvl="1"/>
            <a:r>
              <a:rPr lang="da-DK" smtClean="0"/>
              <a:t>Only implements methods which are abstract in the base class.</a:t>
            </a:r>
            <a:endParaRPr lang="da-DK"/>
          </a:p>
        </p:txBody>
      </p:sp>
      <p:sp>
        <p:nvSpPr>
          <p:cNvPr id="5" name="Vandret skriftrulle 4"/>
          <p:cNvSpPr/>
          <p:nvPr/>
        </p:nvSpPr>
        <p:spPr>
          <a:xfrm>
            <a:off x="2435392" y="1521994"/>
            <a:ext cx="7321216" cy="483067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IoC approach </a:t>
            </a:r>
          </a:p>
          <a:p>
            <a:pPr algn="ctr"/>
            <a:r>
              <a:rPr lang="da-DK" sz="3600" smtClean="0"/>
              <a:t>(Template Method pattern)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23835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1487147" y="4926932"/>
            <a:ext cx="2214881" cy="11846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Cat</a:t>
            </a:r>
            <a:endParaRPr lang="da-DK" sz="4800"/>
          </a:p>
        </p:txBody>
      </p:sp>
      <p:sp>
        <p:nvSpPr>
          <p:cNvPr id="6" name="Afrundet rektangel 5"/>
          <p:cNvSpPr/>
          <p:nvPr/>
        </p:nvSpPr>
        <p:spPr>
          <a:xfrm>
            <a:off x="1487146" y="2642936"/>
            <a:ext cx="2214881" cy="118462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Animal</a:t>
            </a:r>
            <a:endParaRPr lang="da-DK" sz="4800"/>
          </a:p>
        </p:txBody>
      </p:sp>
      <p:cxnSp>
        <p:nvCxnSpPr>
          <p:cNvPr id="9" name="Lige pilforbindelse 8"/>
          <p:cNvCxnSpPr>
            <a:stCxn id="5" idx="0"/>
            <a:endCxn id="6" idx="2"/>
          </p:cNvCxnSpPr>
          <p:nvPr/>
        </p:nvCxnSpPr>
        <p:spPr>
          <a:xfrm flipH="1" flipV="1">
            <a:off x="2594587" y="3827558"/>
            <a:ext cx="1" cy="1099374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2810934" y="3957297"/>
            <a:ext cx="2901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i="1" smtClean="0"/>
              <a:t>Cat calls Animal</a:t>
            </a:r>
            <a:endParaRPr lang="da-DK" sz="3200" b="1" i="1"/>
          </a:p>
        </p:txBody>
      </p:sp>
      <p:sp>
        <p:nvSpPr>
          <p:cNvPr id="21" name="Tekstfelt 20"/>
          <p:cNvSpPr txBox="1"/>
          <p:nvPr/>
        </p:nvSpPr>
        <p:spPr>
          <a:xfrm>
            <a:off x="1662279" y="712564"/>
            <a:ext cx="1864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Classic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7705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1487147" y="4926932"/>
            <a:ext cx="2214881" cy="11846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Cat</a:t>
            </a:r>
            <a:endParaRPr lang="da-DK" sz="4800"/>
          </a:p>
        </p:txBody>
      </p:sp>
      <p:sp>
        <p:nvSpPr>
          <p:cNvPr id="6" name="Afrundet rektangel 5"/>
          <p:cNvSpPr/>
          <p:nvPr/>
        </p:nvSpPr>
        <p:spPr>
          <a:xfrm>
            <a:off x="1487146" y="2642936"/>
            <a:ext cx="2214881" cy="118462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Animal</a:t>
            </a:r>
            <a:endParaRPr lang="da-DK" sz="4800"/>
          </a:p>
        </p:txBody>
      </p:sp>
      <p:cxnSp>
        <p:nvCxnSpPr>
          <p:cNvPr id="9" name="Lige pilforbindelse 8"/>
          <p:cNvCxnSpPr>
            <a:stCxn id="5" idx="0"/>
            <a:endCxn id="6" idx="2"/>
          </p:cNvCxnSpPr>
          <p:nvPr/>
        </p:nvCxnSpPr>
        <p:spPr>
          <a:xfrm flipH="1" flipV="1">
            <a:off x="2594587" y="3827558"/>
            <a:ext cx="1" cy="1099374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2810934" y="3957297"/>
            <a:ext cx="2901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i="1" smtClean="0"/>
              <a:t>Cat calls Animal</a:t>
            </a:r>
            <a:endParaRPr lang="da-DK" sz="3200" b="1" i="1"/>
          </a:p>
        </p:txBody>
      </p:sp>
      <p:sp>
        <p:nvSpPr>
          <p:cNvPr id="13" name="Afrundet rektangel 12"/>
          <p:cNvSpPr/>
          <p:nvPr/>
        </p:nvSpPr>
        <p:spPr>
          <a:xfrm>
            <a:off x="7505253" y="4926932"/>
            <a:ext cx="2214881" cy="11846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Cat</a:t>
            </a:r>
            <a:endParaRPr lang="da-DK" sz="4800"/>
          </a:p>
        </p:txBody>
      </p:sp>
      <p:sp>
        <p:nvSpPr>
          <p:cNvPr id="14" name="Afrundet rektangel 13"/>
          <p:cNvSpPr/>
          <p:nvPr/>
        </p:nvSpPr>
        <p:spPr>
          <a:xfrm>
            <a:off x="7505252" y="2642936"/>
            <a:ext cx="2214881" cy="118462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Animal</a:t>
            </a:r>
            <a:endParaRPr lang="da-DK" sz="4800"/>
          </a:p>
        </p:txBody>
      </p:sp>
      <p:cxnSp>
        <p:nvCxnSpPr>
          <p:cNvPr id="15" name="Lige pilforbindelse 14"/>
          <p:cNvCxnSpPr>
            <a:stCxn id="14" idx="2"/>
            <a:endCxn id="13" idx="0"/>
          </p:cNvCxnSpPr>
          <p:nvPr/>
        </p:nvCxnSpPr>
        <p:spPr>
          <a:xfrm>
            <a:off x="8612693" y="3827558"/>
            <a:ext cx="1" cy="1099374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8766728" y="3957298"/>
            <a:ext cx="2901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i="1" smtClean="0"/>
              <a:t>Animal calls Cat</a:t>
            </a:r>
            <a:endParaRPr lang="da-DK" sz="3200" b="1" i="1"/>
          </a:p>
        </p:txBody>
      </p:sp>
      <p:sp>
        <p:nvSpPr>
          <p:cNvPr id="21" name="Tekstfelt 20"/>
          <p:cNvSpPr txBox="1"/>
          <p:nvPr/>
        </p:nvSpPr>
        <p:spPr>
          <a:xfrm>
            <a:off x="1662279" y="712564"/>
            <a:ext cx="1864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Classic</a:t>
            </a:r>
            <a:endParaRPr lang="da-DK" sz="4800" b="1"/>
          </a:p>
        </p:txBody>
      </p:sp>
      <p:sp>
        <p:nvSpPr>
          <p:cNvPr id="22" name="Tekstfelt 21"/>
          <p:cNvSpPr txBox="1"/>
          <p:nvPr/>
        </p:nvSpPr>
        <p:spPr>
          <a:xfrm>
            <a:off x="8110791" y="712563"/>
            <a:ext cx="1003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IoC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293200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2846" y="1012925"/>
            <a:ext cx="713160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Fox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PreferredFood()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Squirrel"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GetFood()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HuntSquirrel();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Idle()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Sleep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HuntSquirrel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() { …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Sleep()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…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57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frundet rektangel 2"/>
          <p:cNvSpPr/>
          <p:nvPr/>
        </p:nvSpPr>
        <p:spPr>
          <a:xfrm>
            <a:off x="932447" y="222584"/>
            <a:ext cx="10088479" cy="6280484"/>
          </a:xfrm>
          <a:prstGeom prst="round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b="1" smtClean="0">
                <a:solidFill>
                  <a:srgbClr val="FFFF00"/>
                </a:solidFill>
              </a:rPr>
              <a:t>HIGH QUALITY</a:t>
            </a:r>
            <a:endParaRPr lang="da-DK" sz="96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1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S</a:t>
            </a:r>
            <a:r>
              <a:rPr lang="da-DK" b="1" smtClean="0"/>
              <a:t>ingle Responsibility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344653" cy="4351338"/>
          </a:xfrm>
        </p:spPr>
        <p:txBody>
          <a:bodyPr/>
          <a:lstStyle/>
          <a:p>
            <a:r>
              <a:rPr lang="da-DK" sz="3200" smtClean="0"/>
              <a:t>Classes should only have </a:t>
            </a:r>
            <a:r>
              <a:rPr lang="da-DK" sz="3200" b="1" smtClean="0"/>
              <a:t>one</a:t>
            </a:r>
            <a:r>
              <a:rPr lang="da-DK" sz="3200" smtClean="0"/>
              <a:t> main responsibility</a:t>
            </a:r>
          </a:p>
          <a:p>
            <a:r>
              <a:rPr lang="da-DK" sz="3200" smtClean="0"/>
              <a:t>=&gt; classes should only have one reason to change</a:t>
            </a:r>
          </a:p>
          <a:p>
            <a:r>
              <a:rPr lang="da-DK" sz="3200" smtClean="0"/>
              <a:t>Keep classes small, focused and abstract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1098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>
                <a:latin typeface="Consolas" panose="020B0609020204030204" pitchFamily="49" charset="0"/>
              </a:rPr>
              <a:t>ConvertData()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{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Read data from database</a:t>
            </a:r>
          </a:p>
          <a:p>
            <a:r>
              <a:rPr lang="en-US" sz="1200" b="1" smtClean="0">
                <a:latin typeface="Consolas" panose="020B0609020204030204" pitchFamily="49" charset="0"/>
              </a:rPr>
              <a:t>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200" b="1" smtClean="0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query = </a:t>
            </a:r>
            <a:r>
              <a:rPr lang="en-US" sz="1200" b="1">
                <a:solidFill>
                  <a:srgbClr val="C00000"/>
                </a:solidFill>
                <a:latin typeface="Consolas" panose="020B0609020204030204" pitchFamily="49" charset="0"/>
              </a:rPr>
              <a:t>"SELECT * FROM </a:t>
            </a:r>
            <a:r>
              <a:rPr lang="en-US" sz="1200" b="1" smtClean="0">
                <a:solidFill>
                  <a:srgbClr val="C00000"/>
                </a:solidFill>
                <a:latin typeface="Consolas" panose="020B0609020204030204" pitchFamily="49" charset="0"/>
              </a:rPr>
              <a:t>CAR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200" b="1" smtClean="0">
                <a:latin typeface="Consolas" panose="020B0609020204030204" pitchFamily="49" charset="0"/>
              </a:rPr>
              <a:t>;</a:t>
            </a:r>
            <a:endParaRPr lang="en-US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SQLServerDBConnection</a:t>
            </a:r>
            <a:r>
              <a:rPr lang="da-DK" sz="1200" b="1" smtClean="0">
                <a:latin typeface="Consolas" panose="020B0609020204030204" pitchFamily="49" charset="0"/>
              </a:rPr>
              <a:t> conn </a:t>
            </a:r>
            <a:r>
              <a:rPr lang="da-DK" sz="1200" b="1">
                <a:latin typeface="Consolas" panose="020B0609020204030204" pitchFamily="49" charset="0"/>
              </a:rPr>
              <a:t>=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SQLServerDBConnection</a:t>
            </a:r>
            <a:r>
              <a:rPr lang="da-DK" sz="1200" b="1" smtClean="0">
                <a:latin typeface="Consolas" panose="020B0609020204030204" pitchFamily="49" charset="0"/>
              </a:rPr>
              <a:t>.Connect</a:t>
            </a:r>
            <a:r>
              <a:rPr lang="da-DK" sz="1200" b="1">
                <a:latin typeface="Consolas" panose="020B0609020204030204" pitchFamily="49" charset="0"/>
              </a:rPr>
              <a:t>(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"..."</a:t>
            </a:r>
            <a:r>
              <a:rPr lang="da-DK" sz="1200" b="1">
                <a:latin typeface="Consolas" panose="020B0609020204030204" pitchFamily="49" charset="0"/>
              </a:rPr>
              <a:t>);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RecordSet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records = </a:t>
            </a:r>
            <a:r>
              <a:rPr lang="da-DK" sz="1200" b="1" smtClean="0">
                <a:latin typeface="Consolas" panose="020B0609020204030204" pitchFamily="49" charset="0"/>
              </a:rPr>
              <a:t>conn.ExecuteQuery(query</a:t>
            </a:r>
            <a:r>
              <a:rPr lang="da-DK" sz="1200" b="1">
                <a:latin typeface="Consolas" panose="020B0609020204030204" pitchFamily="49" charset="0"/>
              </a:rPr>
              <a:t>);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en-US" sz="1200" b="1" smtClean="0">
                <a:latin typeface="Consolas" panose="020B0609020204030204" pitchFamily="49" charset="0"/>
              </a:rPr>
              <a:t>  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Convert data from RecordSet to XML</a:t>
            </a:r>
          </a:p>
          <a:p>
            <a:r>
              <a:rPr lang="en-US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string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XMLData = </a:t>
            </a:r>
            <a:r>
              <a:rPr lang="da-DK" sz="1200" b="1" smtClean="0">
                <a:solidFill>
                  <a:srgbClr val="C00000"/>
                </a:solidFill>
                <a:latin typeface="Consolas" panose="020B0609020204030204" pitchFamily="49" charset="0"/>
              </a:rPr>
              <a:t>""</a:t>
            </a:r>
            <a:r>
              <a:rPr lang="da-DK" sz="1200" b="1" smtClean="0">
                <a:latin typeface="Consolas" panose="020B0609020204030204" pitchFamily="49" charset="0"/>
              </a:rPr>
              <a:t>;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en-US" sz="1200" b="1" smtClean="0">
                <a:latin typeface="Consolas" panose="020B0609020204030204" pitchFamily="49" charset="0"/>
              </a:rPr>
              <a:t>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1200" b="1" smtClean="0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(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1200" b="1">
                <a:latin typeface="Consolas" panose="020B0609020204030204" pitchFamily="49" charset="0"/>
              </a:rPr>
              <a:t> rec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200" b="1">
                <a:latin typeface="Consolas" panose="020B0609020204030204" pitchFamily="49" charset="0"/>
              </a:rPr>
              <a:t> records)</a:t>
            </a:r>
          </a:p>
          <a:p>
            <a:r>
              <a:rPr lang="da-DK" sz="1200" b="1">
                <a:latin typeface="Consolas" panose="020B0609020204030204" pitchFamily="49" charset="0"/>
              </a:rPr>
              <a:t>   </a:t>
            </a:r>
            <a:r>
              <a:rPr lang="da-DK" sz="1200" b="1" smtClean="0">
                <a:latin typeface="Consolas" panose="020B0609020204030204" pitchFamily="49" charset="0"/>
              </a:rPr>
              <a:t>{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   </a:t>
            </a:r>
            <a:r>
              <a:rPr lang="en-US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licensePlate = rec.GetFieldAsString(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"LicensePlate"</a:t>
            </a:r>
            <a:r>
              <a:rPr lang="da-DK" sz="1200" b="1">
                <a:latin typeface="Consolas" panose="020B0609020204030204" pitchFamily="49" charset="0"/>
              </a:rPr>
              <a:t>);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price = rec.GetFieldAsInt(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"Price</a:t>
            </a:r>
            <a:r>
              <a:rPr lang="da-DK" sz="12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200" b="1" smtClean="0">
                <a:latin typeface="Consolas" panose="020B0609020204030204" pitchFamily="49" charset="0"/>
              </a:rPr>
              <a:t>);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XMLelemStart = 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"&lt;Car&gt;\n"</a:t>
            </a:r>
            <a:r>
              <a:rPr lang="da-DK" sz="1200" b="1">
                <a:latin typeface="Consolas" panose="020B0609020204030204" pitchFamily="49" charset="0"/>
              </a:rPr>
              <a:t>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XMLelemLp    = 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$"   &lt;Licenseplate&gt;{licensePlate}&lt;/Licenseplate&gt;\n"</a:t>
            </a:r>
            <a:r>
              <a:rPr lang="da-DK" sz="1200" b="1">
                <a:latin typeface="Consolas" panose="020B0609020204030204" pitchFamily="49" charset="0"/>
              </a:rPr>
              <a:t>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XMLelemPr    = 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$"   &lt;Licenseplate&gt;{price}&lt;/Licenseplate&gt;\n"</a:t>
            </a:r>
            <a:r>
              <a:rPr lang="da-DK" sz="1200" b="1">
                <a:latin typeface="Consolas" panose="020B0609020204030204" pitchFamily="49" charset="0"/>
              </a:rPr>
              <a:t>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XMLelemEnd   = 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"&lt;/Car&gt;\n"</a:t>
            </a:r>
            <a:r>
              <a:rPr lang="da-DK" sz="1200" b="1">
                <a:latin typeface="Consolas" panose="020B0609020204030204" pitchFamily="49" charset="0"/>
              </a:rPr>
              <a:t>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XMLData </a:t>
            </a:r>
            <a:r>
              <a:rPr lang="da-DK" sz="1200" b="1">
                <a:latin typeface="Consolas" panose="020B0609020204030204" pitchFamily="49" charset="0"/>
              </a:rPr>
              <a:t>+= XMLelemStart + XMLelemLp + XMLelemPr + XMLelemEnd;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}</a:t>
            </a:r>
            <a:endParaRPr lang="da-DK" sz="1200" b="1">
              <a:latin typeface="Consolas" panose="020B0609020204030204" pitchFamily="49" charset="0"/>
            </a:endParaRP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Write XML data to text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</a:t>
            </a:r>
          </a:p>
          <a:p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FileWriterFAT32</a:t>
            </a:r>
            <a:r>
              <a:rPr lang="da-DK" sz="1200" b="1" smtClean="0">
                <a:latin typeface="Consolas" panose="020B0609020204030204" pitchFamily="49" charset="0"/>
              </a:rPr>
              <a:t> fw32 </a:t>
            </a:r>
            <a:r>
              <a:rPr lang="da-DK" sz="1200" b="1">
                <a:latin typeface="Consolas" panose="020B0609020204030204" pitchFamily="49" charset="0"/>
              </a:rPr>
              <a:t>=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FileWriterFAT32</a:t>
            </a:r>
            <a:r>
              <a:rPr lang="da-DK" sz="1200" b="1" smtClean="0">
                <a:latin typeface="Consolas" panose="020B0609020204030204" pitchFamily="49" charset="0"/>
              </a:rPr>
              <a:t>();</a:t>
            </a:r>
          </a:p>
          <a:p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200" b="1" smtClean="0">
                <a:latin typeface="Consolas" panose="020B0609020204030204" pitchFamily="49" charset="0"/>
              </a:rPr>
              <a:t>fw32.Write(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200" b="1" smtClean="0">
                <a:solidFill>
                  <a:srgbClr val="C00000"/>
                </a:solidFill>
                <a:latin typeface="Consolas" panose="020B0609020204030204" pitchFamily="49" charset="0"/>
              </a:rPr>
              <a:t>C:\ConverterApp\Data\convData.txt", </a:t>
            </a:r>
            <a:r>
              <a:rPr lang="da-DK" sz="1200" b="1" smtClean="0">
                <a:latin typeface="Consolas" panose="020B0609020204030204" pitchFamily="49" charset="0"/>
              </a:rPr>
              <a:t>XMLData);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}</a:t>
            </a:r>
            <a:endParaRPr lang="da-DK" sz="1200" b="1">
              <a:latin typeface="Consolas" panose="020B0609020204030204" pitchFamily="49" charset="0"/>
            </a:endParaRPr>
          </a:p>
          <a:p>
            <a:endParaRPr lang="da-DK" sz="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59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b="1" smtClean="0">
                <a:latin typeface="Consolas" panose="020B0609020204030204" pitchFamily="49" charset="0"/>
              </a:rPr>
              <a:t>ConvertData(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IDBConnection</a:t>
            </a:r>
            <a:r>
              <a:rPr lang="da-DK" b="1" smtClean="0">
                <a:latin typeface="Consolas" panose="020B0609020204030204" pitchFamily="49" charset="0"/>
              </a:rPr>
              <a:t> conn, 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</a:p>
          <a:p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IXMLConverter</a:t>
            </a:r>
            <a:r>
              <a:rPr lang="da-DK" b="1" smtClean="0">
                <a:latin typeface="Consolas" panose="020B0609020204030204" pitchFamily="49" charset="0"/>
              </a:rPr>
              <a:t> xmlConv, 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IFileWriter</a:t>
            </a:r>
            <a:r>
              <a:rPr lang="da-DK" b="1" smtClean="0">
                <a:latin typeface="Consolas" panose="020B0609020204030204" pitchFamily="49" charset="0"/>
              </a:rPr>
              <a:t> fileWriter, </a:t>
            </a: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query,</a:t>
            </a:r>
            <a:endParaRPr lang="da-DK" b="1" smtClean="0"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 smtClean="0">
                <a:latin typeface="Consolas" panose="020B0609020204030204" pitchFamily="49" charset="0"/>
              </a:rPr>
              <a:t> fileTarget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Read data from database</a:t>
            </a:r>
          </a:p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RecordSet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records = </a:t>
            </a:r>
            <a:r>
              <a:rPr lang="da-DK" b="1" smtClean="0">
                <a:latin typeface="Consolas" panose="020B0609020204030204" pitchFamily="49" charset="0"/>
              </a:rPr>
              <a:t>conn.ExecuteQuery(query</a:t>
            </a:r>
            <a:r>
              <a:rPr lang="da-DK" b="1">
                <a:latin typeface="Consolas" panose="020B0609020204030204" pitchFamily="49" charset="0"/>
              </a:rPr>
              <a:t>);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Convert data from RecordSet to XML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b="1" smtClean="0">
                <a:latin typeface="Consolas" panose="020B0609020204030204" pitchFamily="49" charset="0"/>
              </a:rPr>
              <a:t> xmlData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da-DK" b="1" smtClean="0">
                <a:latin typeface="Consolas" panose="020B0609020204030204" pitchFamily="49" charset="0"/>
              </a:rPr>
              <a:t>xmlConv.ConvertRecordSet(records);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Write XML data to text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fileWriter.Write(</a:t>
            </a:r>
            <a:r>
              <a:rPr lang="en-US" b="1" smtClean="0">
                <a:latin typeface="Consolas" panose="020B0609020204030204" pitchFamily="49" charset="0"/>
              </a:rPr>
              <a:t>fileTarget, xmlData</a:t>
            </a:r>
            <a:r>
              <a:rPr lang="da-DK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  <a:p>
            <a:endParaRPr lang="da-DK" sz="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73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O</a:t>
            </a:r>
            <a:r>
              <a:rPr lang="da-DK" b="1" smtClean="0"/>
              <a:t>pen/Closed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456195" cy="4351338"/>
          </a:xfrm>
        </p:spPr>
        <p:txBody>
          <a:bodyPr/>
          <a:lstStyle/>
          <a:p>
            <a:r>
              <a:rPr lang="da-DK" sz="3200" smtClean="0"/>
              <a:t>Software entities should be </a:t>
            </a:r>
            <a:r>
              <a:rPr lang="da-DK" sz="3200" b="1" smtClean="0"/>
              <a:t>open</a:t>
            </a:r>
            <a:r>
              <a:rPr lang="da-DK" sz="3200" smtClean="0"/>
              <a:t> for </a:t>
            </a:r>
            <a:r>
              <a:rPr lang="da-DK" sz="3200" b="1" smtClean="0"/>
              <a:t>extension</a:t>
            </a:r>
            <a:r>
              <a:rPr lang="da-DK" sz="3200" smtClean="0"/>
              <a:t>, but </a:t>
            </a:r>
            <a:r>
              <a:rPr lang="da-DK" sz="3200" b="1" smtClean="0"/>
              <a:t>closed</a:t>
            </a:r>
            <a:r>
              <a:rPr lang="da-DK" sz="3200" smtClean="0"/>
              <a:t> for </a:t>
            </a:r>
            <a:r>
              <a:rPr lang="da-DK" sz="3200" b="1" smtClean="0"/>
              <a:t>modification</a:t>
            </a:r>
            <a:r>
              <a:rPr lang="da-DK" sz="3200" smtClean="0"/>
              <a:t>.</a:t>
            </a:r>
          </a:p>
          <a:p>
            <a:r>
              <a:rPr lang="da-DK" sz="3200" b="1" smtClean="0"/>
              <a:t>Open for extension</a:t>
            </a:r>
            <a:r>
              <a:rPr lang="da-DK" sz="3200" smtClean="0"/>
              <a:t>: behavior can be extended with new behaviors</a:t>
            </a:r>
          </a:p>
          <a:p>
            <a:r>
              <a:rPr lang="da-DK" sz="3200" b="1" smtClean="0"/>
              <a:t>Closed for modification</a:t>
            </a:r>
            <a:r>
              <a:rPr lang="da-DK" sz="3200" smtClean="0"/>
              <a:t>: Extension does </a:t>
            </a:r>
            <a:r>
              <a:rPr lang="da-DK" sz="3200" u="sng" smtClean="0"/>
              <a:t>not</a:t>
            </a:r>
            <a:r>
              <a:rPr lang="da-DK" sz="3200" smtClean="0"/>
              <a:t> require change in the source code for the entity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726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b="1" smtClean="0">
                <a:latin typeface="Consolas" panose="020B0609020204030204" pitchFamily="49" charset="0"/>
              </a:rPr>
              <a:t>ConvertData(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IDBConnection</a:t>
            </a:r>
            <a:r>
              <a:rPr lang="da-DK" b="1" smtClean="0">
                <a:latin typeface="Consolas" panose="020B0609020204030204" pitchFamily="49" charset="0"/>
              </a:rPr>
              <a:t> conn, 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</a:p>
          <a:p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IXMLConverter</a:t>
            </a:r>
            <a:r>
              <a:rPr lang="da-DK" b="1" smtClean="0">
                <a:latin typeface="Consolas" panose="020B0609020204030204" pitchFamily="49" charset="0"/>
              </a:rPr>
              <a:t> xmlConv, 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IFileWriter</a:t>
            </a:r>
            <a:r>
              <a:rPr lang="da-DK" b="1" smtClean="0">
                <a:latin typeface="Consolas" panose="020B0609020204030204" pitchFamily="49" charset="0"/>
              </a:rPr>
              <a:t> fileWriter, </a:t>
            </a: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query,</a:t>
            </a:r>
            <a:endParaRPr lang="da-DK" b="1" smtClean="0"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 smtClean="0">
                <a:latin typeface="Consolas" panose="020B0609020204030204" pitchFamily="49" charset="0"/>
              </a:rPr>
              <a:t> fileTarget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Read data from database</a:t>
            </a:r>
          </a:p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RecordSet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records = </a:t>
            </a:r>
            <a:r>
              <a:rPr lang="da-DK" b="1" smtClean="0">
                <a:latin typeface="Consolas" panose="020B0609020204030204" pitchFamily="49" charset="0"/>
              </a:rPr>
              <a:t>conn.ExecuteQuery(query</a:t>
            </a:r>
            <a:r>
              <a:rPr lang="da-DK" b="1">
                <a:latin typeface="Consolas" panose="020B0609020204030204" pitchFamily="49" charset="0"/>
              </a:rPr>
              <a:t>);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Convert data from RecordSet to XML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b="1" smtClean="0">
                <a:latin typeface="Consolas" panose="020B0609020204030204" pitchFamily="49" charset="0"/>
              </a:rPr>
              <a:t> xmlData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da-DK" b="1" smtClean="0">
                <a:latin typeface="Consolas" panose="020B0609020204030204" pitchFamily="49" charset="0"/>
              </a:rPr>
              <a:t>xmlConv.ConvertRecordSet(records);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Write XML data to text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fileWriter.Write(</a:t>
            </a:r>
            <a:r>
              <a:rPr lang="en-US" b="1" smtClean="0">
                <a:latin typeface="Consolas" panose="020B0609020204030204" pitchFamily="49" charset="0"/>
              </a:rPr>
              <a:t>fileTarget, xmlData</a:t>
            </a:r>
            <a:r>
              <a:rPr lang="da-DK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  <a:p>
            <a:endParaRPr lang="da-DK" sz="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8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b="1" smtClean="0">
                <a:latin typeface="Consolas" panose="020B0609020204030204" pitchFamily="49" charset="0"/>
              </a:rPr>
              <a:t>ConvertData(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IDBConnection</a:t>
            </a:r>
            <a:r>
              <a:rPr lang="da-DK" b="1" smtClean="0">
                <a:latin typeface="Consolas" panose="020B0609020204030204" pitchFamily="49" charset="0"/>
              </a:rPr>
              <a:t> conn, 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</a:p>
          <a:p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FF0000"/>
                </a:solidFill>
                <a:latin typeface="Consolas" panose="020B0609020204030204" pitchFamily="49" charset="0"/>
              </a:rPr>
              <a:t>IRecordSetConverter rcConv</a:t>
            </a:r>
            <a:r>
              <a:rPr lang="da-DK" b="1" smtClean="0">
                <a:latin typeface="Consolas" panose="020B0609020204030204" pitchFamily="49" charset="0"/>
              </a:rPr>
              <a:t>, 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IFileWriter</a:t>
            </a:r>
            <a:r>
              <a:rPr lang="da-DK" b="1" smtClean="0">
                <a:latin typeface="Consolas" panose="020B0609020204030204" pitchFamily="49" charset="0"/>
              </a:rPr>
              <a:t> fileWriter, </a:t>
            </a: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query,</a:t>
            </a:r>
            <a:endParaRPr lang="da-DK" b="1" smtClean="0"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 smtClean="0">
                <a:latin typeface="Consolas" panose="020B0609020204030204" pitchFamily="49" charset="0"/>
              </a:rPr>
              <a:t> fileTarget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Read data from database</a:t>
            </a:r>
          </a:p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RecordSet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records = </a:t>
            </a:r>
            <a:r>
              <a:rPr lang="da-DK" b="1" smtClean="0">
                <a:latin typeface="Consolas" panose="020B0609020204030204" pitchFamily="49" charset="0"/>
              </a:rPr>
              <a:t>conn.ExecuteQuery(query</a:t>
            </a:r>
            <a:r>
              <a:rPr lang="da-DK" b="1">
                <a:latin typeface="Consolas" panose="020B0609020204030204" pitchFamily="49" charset="0"/>
              </a:rPr>
              <a:t>);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Convert data from RecordSet to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text</a:t>
            </a:r>
            <a:endParaRPr lang="en-US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b="1" smtClean="0">
                <a:latin typeface="Consolas" panose="020B0609020204030204" pitchFamily="49" charset="0"/>
              </a:rPr>
              <a:t> convData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rcConv</a:t>
            </a:r>
            <a:r>
              <a:rPr lang="da-DK" b="1">
                <a:latin typeface="Consolas" panose="020B0609020204030204" pitchFamily="49" charset="0"/>
              </a:rPr>
              <a:t>.ConvertRecordSet(records</a:t>
            </a:r>
            <a:r>
              <a:rPr lang="da-DK" b="1" smtClean="0">
                <a:latin typeface="Consolas" panose="020B0609020204030204" pitchFamily="49" charset="0"/>
              </a:rPr>
              <a:t>);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Write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converted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 to text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fileWriter.Write(</a:t>
            </a:r>
            <a:r>
              <a:rPr lang="en-US" b="1" smtClean="0">
                <a:latin typeface="Consolas" panose="020B0609020204030204" pitchFamily="49" charset="0"/>
              </a:rPr>
              <a:t>fileTarget, </a:t>
            </a:r>
            <a:r>
              <a:rPr lang="da-DK" b="1">
                <a:latin typeface="Consolas" panose="020B0609020204030204" pitchFamily="49" charset="0"/>
              </a:rPr>
              <a:t>convData);</a:t>
            </a:r>
            <a:endParaRPr lang="da-DK" b="1" smtClean="0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  <a:p>
            <a:endParaRPr lang="da-DK" sz="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5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54736924"/>
              </p:ext>
            </p:extLst>
          </p:nvPr>
        </p:nvGraphicFramePr>
        <p:xfrm>
          <a:off x="102268" y="144380"/>
          <a:ext cx="11959390" cy="661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80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96723155"/>
              </p:ext>
            </p:extLst>
          </p:nvPr>
        </p:nvGraphicFramePr>
        <p:xfrm>
          <a:off x="102268" y="144380"/>
          <a:ext cx="11959390" cy="661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590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to convert to XML format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ConvertData(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new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SQLServerDBConnection</a:t>
            </a:r>
            <a:r>
              <a:rPr lang="da-DK" sz="2400" b="1" smtClean="0">
                <a:latin typeface="Consolas" panose="020B0609020204030204" pitchFamily="49" charset="0"/>
              </a:rPr>
              <a:t>(),</a:t>
            </a:r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new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RecToXMLConverter</a:t>
            </a:r>
            <a:r>
              <a:rPr lang="da-DK" sz="2400" b="1" smtClean="0">
                <a:latin typeface="Consolas" panose="020B0609020204030204" pitchFamily="49" charset="0"/>
              </a:rPr>
              <a:t>()</a:t>
            </a:r>
            <a:r>
              <a:rPr lang="en-US" sz="2400" b="1" smtClean="0">
                <a:latin typeface="Consolas" panose="020B0609020204030204" pitchFamily="49" charset="0"/>
              </a:rPr>
              <a:t>, 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new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FileWriterFAT32</a:t>
            </a:r>
            <a:r>
              <a:rPr lang="da-DK" sz="2400" b="1" smtClean="0">
                <a:latin typeface="Consolas" panose="020B0609020204030204" pitchFamily="49" charset="0"/>
              </a:rPr>
              <a:t>(),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   query</a:t>
            </a:r>
            <a:r>
              <a:rPr lang="en-US" sz="2400" b="1">
                <a:latin typeface="Consolas" panose="020B0609020204030204" pitchFamily="49" charset="0"/>
              </a:rPr>
              <a:t>,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en-US" sz="2400" b="1" smtClean="0">
                <a:latin typeface="Consolas" panose="020B0609020204030204" pitchFamily="49" charset="0"/>
              </a:rPr>
              <a:t>fileTarget);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37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to convert to JSON format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ConvertData(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new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SQLServerDBConnection</a:t>
            </a:r>
            <a:r>
              <a:rPr lang="da-DK" sz="2400" b="1" smtClean="0">
                <a:latin typeface="Consolas" panose="020B0609020204030204" pitchFamily="49" charset="0"/>
              </a:rPr>
              <a:t>(),</a:t>
            </a:r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new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RecToJSONConverter</a:t>
            </a:r>
            <a:r>
              <a:rPr lang="da-DK" sz="2400" b="1" smtClean="0">
                <a:latin typeface="Consolas" panose="020B0609020204030204" pitchFamily="49" charset="0"/>
              </a:rPr>
              <a:t>()</a:t>
            </a:r>
            <a:r>
              <a:rPr lang="en-US" sz="2400" b="1" smtClean="0">
                <a:latin typeface="Consolas" panose="020B0609020204030204" pitchFamily="49" charset="0"/>
              </a:rPr>
              <a:t>, 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new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FileWriterFAT32</a:t>
            </a:r>
            <a:r>
              <a:rPr lang="da-DK" sz="2400" b="1" smtClean="0">
                <a:latin typeface="Consolas" panose="020B0609020204030204" pitchFamily="49" charset="0"/>
              </a:rPr>
              <a:t>(),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   query</a:t>
            </a:r>
            <a:r>
              <a:rPr lang="en-US" sz="2400" b="1">
                <a:latin typeface="Consolas" panose="020B0609020204030204" pitchFamily="49" charset="0"/>
              </a:rPr>
              <a:t>,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en-US" sz="2400" b="1" smtClean="0">
                <a:latin typeface="Consolas" panose="020B0609020204030204" pitchFamily="49" charset="0"/>
              </a:rPr>
              <a:t>fileTarget);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02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184" y="1136985"/>
            <a:ext cx="11534274" cy="4042610"/>
          </a:xfrm>
        </p:spPr>
        <p:txBody>
          <a:bodyPr anchor="t">
            <a:normAutofit/>
          </a:bodyPr>
          <a:lstStyle/>
          <a:p>
            <a:r>
              <a:rPr lang="en-US" sz="9600" b="1"/>
              <a:t>What </a:t>
            </a:r>
            <a:r>
              <a:rPr lang="en-US" sz="9600" b="1" smtClean="0"/>
              <a:t>is </a:t>
            </a:r>
            <a:r>
              <a:rPr lang="en-US" sz="9600" b="1" smtClean="0">
                <a:solidFill>
                  <a:srgbClr val="FF0000"/>
                </a:solidFill>
              </a:rPr>
              <a:t>Quality</a:t>
            </a:r>
            <a:r>
              <a:rPr lang="en-US" sz="9600" b="1" smtClean="0"/>
              <a:t>?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27633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>
                <a:solidFill>
                  <a:srgbClr val="FF0000"/>
                </a:solidFill>
              </a:rPr>
              <a:t>L</a:t>
            </a:r>
            <a:r>
              <a:rPr lang="da-DK" b="1" smtClean="0"/>
              <a:t>iskov Substitution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006389" cy="4351338"/>
          </a:xfrm>
        </p:spPr>
        <p:txBody>
          <a:bodyPr/>
          <a:lstStyle/>
          <a:p>
            <a:r>
              <a:rPr lang="da-DK" sz="3200" smtClean="0"/>
              <a:t>Principle relating to how to create inheritance hierarchies</a:t>
            </a:r>
          </a:p>
          <a:p>
            <a:r>
              <a:rPr lang="da-DK" sz="3200" smtClean="0"/>
              <a:t>Ensures that a client can use </a:t>
            </a:r>
            <a:r>
              <a:rPr lang="da-DK" sz="3200" u="sng" smtClean="0"/>
              <a:t>subclasses</a:t>
            </a:r>
            <a:r>
              <a:rPr lang="da-DK" sz="3200" smtClean="0"/>
              <a:t> of provided classes without changing the expected behavior</a:t>
            </a:r>
          </a:p>
          <a:p>
            <a:r>
              <a:rPr lang="da-DK" sz="3200" smtClean="0"/>
              <a:t>Maybe another time… </a:t>
            </a:r>
            <a:r>
              <a:rPr lang="da-DK" sz="3200" smtClean="0">
                <a:sym typeface="Wingdings" panose="05000000000000000000" pitchFamily="2" charset="2"/>
              </a:rPr>
              <a:t></a:t>
            </a:r>
            <a:endParaRPr lang="da-DK" sz="3200"/>
          </a:p>
        </p:txBody>
      </p:sp>
      <p:pic>
        <p:nvPicPr>
          <p:cNvPr id="5122" name="Picture 2" descr="Billedresultat for detou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358" y="2083037"/>
            <a:ext cx="3336424" cy="319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0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I</a:t>
            </a:r>
            <a:r>
              <a:rPr lang="da-DK" b="1" smtClean="0"/>
              <a:t>nterface Segregation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492289" cy="4351338"/>
          </a:xfrm>
        </p:spPr>
        <p:txBody>
          <a:bodyPr/>
          <a:lstStyle/>
          <a:p>
            <a:r>
              <a:rPr lang="da-DK" sz="3200" b="1" smtClean="0"/>
              <a:t>Interfaces</a:t>
            </a:r>
            <a:r>
              <a:rPr lang="da-DK" sz="3200" smtClean="0"/>
              <a:t>: abstract definitions of behavior</a:t>
            </a:r>
          </a:p>
          <a:p>
            <a:r>
              <a:rPr lang="da-DK" sz="3200" smtClean="0"/>
              <a:t>Clients should ”see” objects through interfaces</a:t>
            </a:r>
          </a:p>
          <a:p>
            <a:r>
              <a:rPr lang="da-DK" sz="3200" smtClean="0"/>
              <a:t>Smaller interfaces =&gt; </a:t>
            </a:r>
            <a:r>
              <a:rPr lang="da-DK" sz="3200" b="1" smtClean="0"/>
              <a:t>less dependency </a:t>
            </a:r>
            <a:r>
              <a:rPr lang="da-DK" sz="3200" smtClean="0"/>
              <a:t>between clients and objects</a:t>
            </a:r>
          </a:p>
          <a:p>
            <a:r>
              <a:rPr lang="da-DK" sz="3200" b="1" smtClean="0"/>
              <a:t>One</a:t>
            </a:r>
            <a:r>
              <a:rPr lang="da-DK" sz="3200" smtClean="0"/>
              <a:t> object may implement </a:t>
            </a:r>
            <a:r>
              <a:rPr lang="da-DK" sz="3200" b="1" smtClean="0"/>
              <a:t>many</a:t>
            </a:r>
            <a:r>
              <a:rPr lang="da-DK" sz="3200" smtClean="0"/>
              <a:t> interfaces</a:t>
            </a:r>
          </a:p>
          <a:p>
            <a:r>
              <a:rPr lang="da-DK" sz="3200" smtClean="0"/>
              <a:t>Keep interfaces </a:t>
            </a:r>
            <a:r>
              <a:rPr lang="da-DK" sz="3200" b="1" smtClean="0"/>
              <a:t>small</a:t>
            </a:r>
            <a:r>
              <a:rPr lang="da-DK" sz="3200" smtClean="0"/>
              <a:t> and </a:t>
            </a:r>
            <a:r>
              <a:rPr lang="da-DK" sz="3200" b="1" smtClean="0"/>
              <a:t>focused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404593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MethodA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MethodB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MethodC</a:t>
            </a:r>
          </a:p>
        </p:txBody>
      </p:sp>
      <p:cxnSp>
        <p:nvCxnSpPr>
          <p:cNvPr id="6" name="Vinklet forbindelse 2"/>
          <p:cNvCxnSpPr>
            <a:stCxn id="4" idx="3"/>
            <a:endCxn id="8" idx="1"/>
          </p:cNvCxnSpPr>
          <p:nvPr/>
        </p:nvCxnSpPr>
        <p:spPr>
          <a:xfrm>
            <a:off x="2871294" y="3401404"/>
            <a:ext cx="5560058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 smtClean="0">
                <a:latin typeface="Consolas" panose="020B0609020204030204" pitchFamily="49" charset="0"/>
              </a:rPr>
              <a:t> _abc;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Client()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_abc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 smtClean="0">
                <a:latin typeface="Consolas" panose="020B0609020204030204" pitchFamily="49" charset="0"/>
              </a:rPr>
              <a:t>();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</a:p>
          <a:p>
            <a:endParaRPr lang="da-DK" sz="20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DoUsefulStuff()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_</a:t>
            </a:r>
            <a:r>
              <a:rPr lang="da-DK" sz="2000" b="1" smtClean="0">
                <a:latin typeface="Consolas" panose="020B0609020204030204" pitchFamily="49" charset="0"/>
              </a:rPr>
              <a:t>abc.MethodB();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18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MethodA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MethodB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MethodC</a:t>
            </a:r>
          </a:p>
        </p:txBody>
      </p:sp>
    </p:spTree>
    <p:extLst>
      <p:ext uri="{BB962C8B-B14F-4D97-AF65-F5344CB8AC3E}">
        <p14:creationId xmlns:p14="http://schemas.microsoft.com/office/powerpoint/2010/main" val="191934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MethodA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MethodB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MethodC</a:t>
            </a:r>
          </a:p>
        </p:txBody>
      </p:sp>
      <p:cxnSp>
        <p:nvCxnSpPr>
          <p:cNvPr id="3" name="Lige forbindelse 2"/>
          <p:cNvCxnSpPr>
            <a:stCxn id="4" idx="3"/>
          </p:cNvCxnSpPr>
          <p:nvPr/>
        </p:nvCxnSpPr>
        <p:spPr>
          <a:xfrm>
            <a:off x="2871294" y="3401404"/>
            <a:ext cx="4477179" cy="12950"/>
          </a:xfrm>
          <a:prstGeom prst="line">
            <a:avLst/>
          </a:prstGeom>
          <a:ln w="762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ktangel 10"/>
          <p:cNvSpPr/>
          <p:nvPr/>
        </p:nvSpPr>
        <p:spPr>
          <a:xfrm rot="2700000">
            <a:off x="7497590" y="3054354"/>
            <a:ext cx="720000" cy="72000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ekstfelt 1"/>
          <p:cNvSpPr txBox="1"/>
          <p:nvPr/>
        </p:nvSpPr>
        <p:spPr>
          <a:xfrm>
            <a:off x="4043679" y="3521244"/>
            <a:ext cx="2302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Composition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429112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 smtClean="0">
                <a:latin typeface="Consolas" panose="020B0609020204030204" pitchFamily="49" charset="0"/>
              </a:rPr>
              <a:t> _abc;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Client(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abc</a:t>
            </a:r>
            <a:r>
              <a:rPr lang="da-DK" sz="2000" b="1">
                <a:latin typeface="Consolas" panose="020B0609020204030204" pitchFamily="49" charset="0"/>
              </a:rPr>
              <a:t>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_abc </a:t>
            </a:r>
            <a:r>
              <a:rPr lang="da-DK" sz="2000" b="1">
                <a:latin typeface="Consolas" panose="020B0609020204030204" pitchFamily="49" charset="0"/>
              </a:rPr>
              <a:t>= abc;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</a:p>
          <a:p>
            <a:endParaRPr lang="da-DK" sz="20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DoUsefulStuff()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_</a:t>
            </a:r>
            <a:r>
              <a:rPr lang="da-DK" sz="2000" b="1" smtClean="0">
                <a:latin typeface="Consolas" panose="020B0609020204030204" pitchFamily="49" charset="0"/>
              </a:rPr>
              <a:t>abc.MethodB();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99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MethodA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MethodB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MethodC</a:t>
            </a:r>
          </a:p>
        </p:txBody>
      </p:sp>
    </p:spTree>
    <p:extLst>
      <p:ext uri="{BB962C8B-B14F-4D97-AF65-F5344CB8AC3E}">
        <p14:creationId xmlns:p14="http://schemas.microsoft.com/office/powerpoint/2010/main" val="366027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MethodA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MethodB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MethodC</a:t>
            </a:r>
          </a:p>
        </p:txBody>
      </p:sp>
      <p:cxnSp>
        <p:nvCxnSpPr>
          <p:cNvPr id="3" name="Lige forbindelse 2"/>
          <p:cNvCxnSpPr>
            <a:stCxn id="4" idx="3"/>
          </p:cNvCxnSpPr>
          <p:nvPr/>
        </p:nvCxnSpPr>
        <p:spPr>
          <a:xfrm>
            <a:off x="2871294" y="3401404"/>
            <a:ext cx="4477179" cy="12950"/>
          </a:xfrm>
          <a:prstGeom prst="line">
            <a:avLst/>
          </a:prstGeom>
          <a:ln w="762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ktangel 10"/>
          <p:cNvSpPr/>
          <p:nvPr/>
        </p:nvSpPr>
        <p:spPr>
          <a:xfrm rot="2700000">
            <a:off x="7497590" y="3054354"/>
            <a:ext cx="720000" cy="72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/>
          <p:cNvSpPr txBox="1"/>
          <p:nvPr/>
        </p:nvSpPr>
        <p:spPr>
          <a:xfrm>
            <a:off x="4043679" y="3521244"/>
            <a:ext cx="2199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Aggregation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2354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cxnSp>
        <p:nvCxnSpPr>
          <p:cNvPr id="6" name="Vinklet forbindelse 2"/>
          <p:cNvCxnSpPr>
            <a:stCxn id="4" idx="3"/>
          </p:cNvCxnSpPr>
          <p:nvPr/>
        </p:nvCxnSpPr>
        <p:spPr>
          <a:xfrm>
            <a:off x="2871294" y="3401404"/>
            <a:ext cx="5560058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frundet rektangel 4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MethodA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MethodB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MethodC</a:t>
            </a:r>
          </a:p>
        </p:txBody>
      </p:sp>
    </p:spTree>
    <p:extLst>
      <p:ext uri="{BB962C8B-B14F-4D97-AF65-F5344CB8AC3E}">
        <p14:creationId xmlns:p14="http://schemas.microsoft.com/office/powerpoint/2010/main" val="13095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184" y="1136985"/>
            <a:ext cx="11534274" cy="4042610"/>
          </a:xfrm>
        </p:spPr>
        <p:txBody>
          <a:bodyPr anchor="t">
            <a:normAutofit/>
          </a:bodyPr>
          <a:lstStyle/>
          <a:p>
            <a:r>
              <a:rPr lang="en-US" sz="9600" b="1"/>
              <a:t>What </a:t>
            </a:r>
            <a:r>
              <a:rPr lang="en-US" sz="9600" b="1" smtClean="0"/>
              <a:t>is Quality?</a:t>
            </a:r>
            <a:br>
              <a:rPr lang="en-US" sz="9600" b="1" smtClean="0"/>
            </a:br>
            <a:r>
              <a:rPr lang="en-US" sz="7200" b="1"/>
              <a:t/>
            </a:r>
            <a:br>
              <a:rPr lang="en-US" sz="7200" b="1"/>
            </a:br>
            <a:r>
              <a:rPr lang="en-US" sz="7200" b="1" i="1">
                <a:solidFill>
                  <a:srgbClr val="FF0000"/>
                </a:solidFill>
              </a:rPr>
              <a:t>“it depends…”</a:t>
            </a:r>
            <a:endParaRPr lang="da-DK" sz="7200" i="1"/>
          </a:p>
        </p:txBody>
      </p:sp>
    </p:spTree>
    <p:extLst>
      <p:ext uri="{BB962C8B-B14F-4D97-AF65-F5344CB8AC3E}">
        <p14:creationId xmlns:p14="http://schemas.microsoft.com/office/powerpoint/2010/main" val="32080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cxnSp>
        <p:nvCxnSpPr>
          <p:cNvPr id="6" name="Vinklet forbindelse 2"/>
          <p:cNvCxnSpPr>
            <a:stCxn id="4" idx="3"/>
            <a:endCxn id="9" idx="1"/>
          </p:cNvCxnSpPr>
          <p:nvPr/>
        </p:nvCxnSpPr>
        <p:spPr>
          <a:xfrm>
            <a:off x="2871294" y="3401404"/>
            <a:ext cx="2632373" cy="95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5503667" y="1172030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chemeClr val="tx1"/>
                </a:solidFill>
              </a:rPr>
              <a:t>InterfaceA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MethodA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5503667" y="2702019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chemeClr val="tx1"/>
                </a:solidFill>
              </a:rPr>
              <a:t>InterfaceB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MethodB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5503667" y="4212908"/>
            <a:ext cx="2812158" cy="141786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chemeClr val="tx1"/>
                </a:solidFill>
              </a:rPr>
              <a:t>InterfaceC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MethodC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MethodA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MethodB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MethodC</a:t>
            </a:r>
          </a:p>
        </p:txBody>
      </p:sp>
    </p:spTree>
    <p:extLst>
      <p:ext uri="{BB962C8B-B14F-4D97-AF65-F5344CB8AC3E}">
        <p14:creationId xmlns:p14="http://schemas.microsoft.com/office/powerpoint/2010/main" val="21945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000" b="1" smtClean="0">
                <a:latin typeface="Consolas" panose="020B0609020204030204" pitchFamily="49" charset="0"/>
              </a:rPr>
              <a:t> _b;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Client(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000" b="1" smtClean="0">
                <a:latin typeface="Consolas" panose="020B0609020204030204" pitchFamily="49" charset="0"/>
              </a:rPr>
              <a:t> b)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_b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da-DK" sz="2000" b="1" smtClean="0">
                <a:latin typeface="Consolas" panose="020B0609020204030204" pitchFamily="49" charset="0"/>
              </a:rPr>
              <a:t>b;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</a:p>
          <a:p>
            <a:endParaRPr lang="da-DK" sz="20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DoUsefulStuff()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_b.MethodB();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6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133006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53819" y="3895041"/>
            <a:ext cx="2812158" cy="23321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MethodA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MethodB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MethodC</a:t>
            </a:r>
          </a:p>
        </p:txBody>
      </p:sp>
      <p:cxnSp>
        <p:nvCxnSpPr>
          <p:cNvPr id="3" name="Lige forbindelse 2"/>
          <p:cNvCxnSpPr>
            <a:stCxn id="4" idx="3"/>
          </p:cNvCxnSpPr>
          <p:nvPr/>
        </p:nvCxnSpPr>
        <p:spPr>
          <a:xfrm>
            <a:off x="2871294" y="2141566"/>
            <a:ext cx="4477179" cy="12950"/>
          </a:xfrm>
          <a:prstGeom prst="line">
            <a:avLst/>
          </a:prstGeom>
          <a:ln w="762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ktangel 10"/>
          <p:cNvSpPr/>
          <p:nvPr/>
        </p:nvSpPr>
        <p:spPr>
          <a:xfrm rot="2700000">
            <a:off x="7497590" y="1794516"/>
            <a:ext cx="720000" cy="72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/>
          <p:cNvSpPr txBox="1"/>
          <p:nvPr/>
        </p:nvSpPr>
        <p:spPr>
          <a:xfrm>
            <a:off x="4043679" y="2261406"/>
            <a:ext cx="2199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smtClean="0"/>
              <a:t>Aggregation</a:t>
            </a:r>
            <a:endParaRPr lang="da-DK" sz="3200"/>
          </a:p>
        </p:txBody>
      </p:sp>
      <p:sp>
        <p:nvSpPr>
          <p:cNvPr id="7" name="Afrundet rektangel 6"/>
          <p:cNvSpPr/>
          <p:nvPr/>
        </p:nvSpPr>
        <p:spPr>
          <a:xfrm>
            <a:off x="8453819" y="1445582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chemeClr val="tx1"/>
                </a:solidFill>
              </a:rPr>
              <a:t>InterfaceB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MethodB</a:t>
            </a:r>
          </a:p>
        </p:txBody>
      </p:sp>
      <p:cxnSp>
        <p:nvCxnSpPr>
          <p:cNvPr id="9" name="Lige forbindelse 8"/>
          <p:cNvCxnSpPr>
            <a:stCxn id="8" idx="0"/>
            <a:endCxn id="7" idx="2"/>
          </p:cNvCxnSpPr>
          <p:nvPr/>
        </p:nvCxnSpPr>
        <p:spPr>
          <a:xfrm flipV="1">
            <a:off x="9859898" y="2863450"/>
            <a:ext cx="0" cy="1031591"/>
          </a:xfrm>
          <a:prstGeom prst="line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80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  <p:cxnSp>
        <p:nvCxnSpPr>
          <p:cNvPr id="6" name="Vinklet forbindelse 2"/>
          <p:cNvCxnSpPr>
            <a:stCxn id="4" idx="3"/>
            <a:endCxn id="9" idx="1"/>
          </p:cNvCxnSpPr>
          <p:nvPr/>
        </p:nvCxnSpPr>
        <p:spPr>
          <a:xfrm>
            <a:off x="2871294" y="3401404"/>
            <a:ext cx="2632373" cy="95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5503667" y="1172030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InterfaceA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5503667" y="2702019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InterfaceB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5503667" y="4212908"/>
            <a:ext cx="2812158" cy="141786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InterfaceC</a:t>
            </a:r>
          </a:p>
        </p:txBody>
      </p:sp>
    </p:spTree>
    <p:extLst>
      <p:ext uri="{BB962C8B-B14F-4D97-AF65-F5344CB8AC3E}">
        <p14:creationId xmlns:p14="http://schemas.microsoft.com/office/powerpoint/2010/main" val="235725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2702019"/>
            <a:ext cx="3347074" cy="14178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ClassB</a:t>
            </a:r>
          </a:p>
        </p:txBody>
      </p:sp>
      <p:cxnSp>
        <p:nvCxnSpPr>
          <p:cNvPr id="6" name="Vinklet forbindelse 2"/>
          <p:cNvCxnSpPr>
            <a:stCxn id="4" idx="3"/>
            <a:endCxn id="9" idx="1"/>
          </p:cNvCxnSpPr>
          <p:nvPr/>
        </p:nvCxnSpPr>
        <p:spPr>
          <a:xfrm>
            <a:off x="2871294" y="3401404"/>
            <a:ext cx="2632373" cy="95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5503667" y="1172030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InterfaceA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5503667" y="2702019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InterfaceB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5503667" y="4212908"/>
            <a:ext cx="2812158" cy="141786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InterfaceC</a:t>
            </a:r>
          </a:p>
        </p:txBody>
      </p:sp>
    </p:spTree>
    <p:extLst>
      <p:ext uri="{BB962C8B-B14F-4D97-AF65-F5344CB8AC3E}">
        <p14:creationId xmlns:p14="http://schemas.microsoft.com/office/powerpoint/2010/main" val="289974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2702019"/>
            <a:ext cx="3347074" cy="14178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ClassB</a:t>
            </a:r>
          </a:p>
        </p:txBody>
      </p:sp>
      <p:cxnSp>
        <p:nvCxnSpPr>
          <p:cNvPr id="6" name="Vinklet forbindelse 2"/>
          <p:cNvCxnSpPr>
            <a:stCxn id="4" idx="3"/>
            <a:endCxn id="9" idx="1"/>
          </p:cNvCxnSpPr>
          <p:nvPr/>
        </p:nvCxnSpPr>
        <p:spPr>
          <a:xfrm>
            <a:off x="2871294" y="3401404"/>
            <a:ext cx="2632373" cy="95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5503667" y="2702019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InterfaceB</a:t>
            </a:r>
          </a:p>
        </p:txBody>
      </p:sp>
    </p:spTree>
    <p:extLst>
      <p:ext uri="{BB962C8B-B14F-4D97-AF65-F5344CB8AC3E}">
        <p14:creationId xmlns:p14="http://schemas.microsoft.com/office/powerpoint/2010/main" val="112438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D</a:t>
            </a:r>
            <a:r>
              <a:rPr lang="da-DK" b="1" smtClean="0"/>
              <a:t>ependency Injection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492289" cy="4351338"/>
          </a:xfrm>
        </p:spPr>
        <p:txBody>
          <a:bodyPr/>
          <a:lstStyle/>
          <a:p>
            <a:r>
              <a:rPr lang="da-DK" sz="3200" smtClean="0"/>
              <a:t>A class should </a:t>
            </a:r>
            <a:r>
              <a:rPr lang="da-DK" sz="3200" u="sng" smtClean="0"/>
              <a:t>not</a:t>
            </a:r>
            <a:r>
              <a:rPr lang="da-DK" sz="3200" smtClean="0"/>
              <a:t> itself establish (too) tight dependencies to other classes</a:t>
            </a:r>
          </a:p>
          <a:p>
            <a:r>
              <a:rPr lang="da-DK" sz="3200" smtClean="0"/>
              <a:t>Dependencies should be </a:t>
            </a:r>
            <a:r>
              <a:rPr lang="da-DK" sz="3200" b="1" smtClean="0"/>
              <a:t>injected</a:t>
            </a:r>
            <a:r>
              <a:rPr lang="da-DK" sz="3200" smtClean="0"/>
              <a:t> by a third party, by means of </a:t>
            </a:r>
            <a:r>
              <a:rPr lang="da-DK" sz="3200" b="1" smtClean="0"/>
              <a:t>interfaces</a:t>
            </a:r>
          </a:p>
          <a:p>
            <a:r>
              <a:rPr lang="da-DK" sz="3200" smtClean="0"/>
              <a:t>Can also be applied at lower levels</a:t>
            </a:r>
          </a:p>
          <a:p>
            <a:r>
              <a:rPr lang="da-DK" sz="3200" smtClean="0"/>
              <a:t>Look for places in code where </a:t>
            </a:r>
            <a:r>
              <a:rPr lang="da-DK" sz="3200" b="1" smtClean="0"/>
              <a:t>variation</a:t>
            </a:r>
            <a:r>
              <a:rPr lang="da-DK" sz="3200" smtClean="0"/>
              <a:t> can occur, and turn them into </a:t>
            </a:r>
            <a:r>
              <a:rPr lang="da-DK" sz="3200" b="1" smtClean="0"/>
              <a:t>extension points</a:t>
            </a:r>
          </a:p>
          <a:p>
            <a:r>
              <a:rPr lang="da-DK" sz="3200" smtClean="0"/>
              <a:t>Apply </a:t>
            </a:r>
            <a:r>
              <a:rPr lang="da-DK" sz="3200" b="1" smtClean="0"/>
              <a:t>when relevant</a:t>
            </a:r>
            <a:r>
              <a:rPr lang="da-DK" sz="320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1522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94135" y="1064153"/>
            <a:ext cx="8141970" cy="430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9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94134" y="1144693"/>
            <a:ext cx="8067465" cy="42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8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en-US" sz="2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SquareOf4()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4 * 4;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457200">
              <a:spcAft>
                <a:spcPts val="0"/>
              </a:spcAft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95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ledresultat for mobile game flappy bi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475247"/>
            <a:ext cx="10600454" cy="596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7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en-US" sz="2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SquareOf4()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4 * 4;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457200">
              <a:spcAft>
                <a:spcPts val="0"/>
              </a:spcAft>
            </a:pPr>
            <a:endParaRPr lang="en-US" sz="28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SquareOf6()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6 * 6;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5" name="Forbudstavle 4"/>
          <p:cNvSpPr/>
          <p:nvPr/>
        </p:nvSpPr>
        <p:spPr>
          <a:xfrm>
            <a:off x="10062323" y="2310513"/>
            <a:ext cx="1620000" cy="16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7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en-US" sz="2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Square(</a:t>
            </a:r>
            <a:r>
              <a:rPr lang="en-US" sz="2800" b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 n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28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 * n;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endParaRPr lang="en-US" sz="28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457200">
              <a:spcAft>
                <a:spcPts val="0"/>
              </a:spcAft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323" y="2310513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5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26" y="1213271"/>
            <a:ext cx="11168120" cy="380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Die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_faceValue;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_random =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Die()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Roll();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FaceValue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_faceValue; 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Roll()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_faceValue = _random.Next(0,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+ 1;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10062323" y="2310513"/>
            <a:ext cx="1620000" cy="16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91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7" y="827578"/>
            <a:ext cx="860819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Roll()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_faceValue = _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random.Next(0,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+ 1;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457200">
              <a:spcAft>
                <a:spcPts val="0"/>
              </a:spcAft>
            </a:pP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Roll(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noOfSides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_faceValue = _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random.Next(0,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noOfSides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+ 1;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457200">
              <a:spcAft>
                <a:spcPts val="0"/>
              </a:spcAft>
            </a:pP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9933629" y="827578"/>
            <a:ext cx="1620000" cy="16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629" y="3651633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68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96392" y="704467"/>
            <a:ext cx="100944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Die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_faceValue;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 int </a:t>
            </a:r>
            <a:r>
              <a:rPr lang="en-US" sz="1400" b="1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noOfSides;</a:t>
            </a:r>
            <a:endParaRPr lang="da-DK" sz="1400" b="1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_random =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Die(int noOfSides)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_noOfSides = noOfSides;</a:t>
            </a:r>
            <a:endParaRPr lang="da-DK" sz="1400" b="1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Roll();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FaceValue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_faceValue; 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Roll()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_faceValue = _random.Next(0, 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_noOfSides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+ 1;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323" y="2310513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88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Dependency Injection – filtering values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398623" cy="4351338"/>
          </a:xfrm>
        </p:spPr>
        <p:txBody>
          <a:bodyPr/>
          <a:lstStyle/>
          <a:p>
            <a:r>
              <a:rPr lang="da-DK" sz="3200" smtClean="0"/>
              <a:t>Given a set of integer values, filter out those values for which a certain </a:t>
            </a:r>
            <a:r>
              <a:rPr lang="da-DK" sz="3200" b="1" smtClean="0"/>
              <a:t>condition</a:t>
            </a:r>
            <a:r>
              <a:rPr lang="da-DK" sz="3200" smtClean="0"/>
              <a:t> becomes true.</a:t>
            </a:r>
          </a:p>
          <a:p>
            <a:r>
              <a:rPr lang="da-DK" sz="3200" smtClean="0"/>
              <a:t>Condition example: </a:t>
            </a:r>
            <a:r>
              <a:rPr lang="da-DK" sz="3200" b="1" smtClean="0"/>
              <a:t>value is less than 12</a:t>
            </a:r>
            <a:r>
              <a:rPr lang="da-DK" sz="3200" smtClean="0"/>
              <a:t>.</a:t>
            </a:r>
          </a:p>
        </p:txBody>
      </p:sp>
      <p:sp>
        <p:nvSpPr>
          <p:cNvPr id="4" name="Rektangel 3"/>
          <p:cNvSpPr/>
          <p:nvPr/>
        </p:nvSpPr>
        <p:spPr>
          <a:xfrm>
            <a:off x="7694023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12</a:t>
            </a:r>
            <a:endParaRPr lang="da-DK" sz="2400"/>
          </a:p>
        </p:txBody>
      </p:sp>
      <p:sp>
        <p:nvSpPr>
          <p:cNvPr id="5" name="Rektangel 4"/>
          <p:cNvSpPr/>
          <p:nvPr/>
        </p:nvSpPr>
        <p:spPr>
          <a:xfrm>
            <a:off x="8242662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24</a:t>
            </a:r>
            <a:endParaRPr lang="da-DK" sz="2400"/>
          </a:p>
        </p:txBody>
      </p:sp>
      <p:sp>
        <p:nvSpPr>
          <p:cNvPr id="6" name="Rektangel 5"/>
          <p:cNvSpPr/>
          <p:nvPr/>
        </p:nvSpPr>
        <p:spPr>
          <a:xfrm>
            <a:off x="8791301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9</a:t>
            </a:r>
            <a:endParaRPr lang="da-DK" sz="2400"/>
          </a:p>
        </p:txBody>
      </p:sp>
      <p:sp>
        <p:nvSpPr>
          <p:cNvPr id="7" name="Rektangel 6"/>
          <p:cNvSpPr/>
          <p:nvPr/>
        </p:nvSpPr>
        <p:spPr>
          <a:xfrm>
            <a:off x="9339940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10</a:t>
            </a:r>
            <a:endParaRPr lang="da-DK" sz="2400"/>
          </a:p>
        </p:txBody>
      </p:sp>
      <p:sp>
        <p:nvSpPr>
          <p:cNvPr id="8" name="Rektangel 7"/>
          <p:cNvSpPr/>
          <p:nvPr/>
        </p:nvSpPr>
        <p:spPr>
          <a:xfrm>
            <a:off x="9888579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6</a:t>
            </a:r>
            <a:endParaRPr lang="da-DK" sz="2400"/>
          </a:p>
        </p:txBody>
      </p:sp>
      <p:sp>
        <p:nvSpPr>
          <p:cNvPr id="9" name="Rektangel 8"/>
          <p:cNvSpPr/>
          <p:nvPr/>
        </p:nvSpPr>
        <p:spPr>
          <a:xfrm>
            <a:off x="10437218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3</a:t>
            </a:r>
            <a:endParaRPr lang="da-DK" sz="2400"/>
          </a:p>
        </p:txBody>
      </p:sp>
      <p:sp>
        <p:nvSpPr>
          <p:cNvPr id="10" name="Rektangel 9"/>
          <p:cNvSpPr/>
          <p:nvPr/>
        </p:nvSpPr>
        <p:spPr>
          <a:xfrm>
            <a:off x="10985857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45</a:t>
            </a:r>
            <a:endParaRPr lang="da-DK" sz="2400"/>
          </a:p>
        </p:txBody>
      </p:sp>
      <p:sp>
        <p:nvSpPr>
          <p:cNvPr id="12" name="Nedadgående pil 11"/>
          <p:cNvSpPr/>
          <p:nvPr/>
        </p:nvSpPr>
        <p:spPr>
          <a:xfrm>
            <a:off x="7694023" y="3030582"/>
            <a:ext cx="3840473" cy="1657531"/>
          </a:xfrm>
          <a:prstGeom prst="downArrow">
            <a:avLst>
              <a:gd name="adj1" fmla="val 50000"/>
              <a:gd name="adj2" fmla="val 4230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&lt; 12</a:t>
            </a:r>
            <a:endParaRPr lang="da-DK" sz="4800"/>
          </a:p>
        </p:txBody>
      </p:sp>
      <p:sp>
        <p:nvSpPr>
          <p:cNvPr id="15" name="Rektangel 14"/>
          <p:cNvSpPr/>
          <p:nvPr/>
        </p:nvSpPr>
        <p:spPr>
          <a:xfrm>
            <a:off x="8516981" y="4926150"/>
            <a:ext cx="548639" cy="574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9</a:t>
            </a:r>
            <a:endParaRPr lang="da-DK" sz="2400"/>
          </a:p>
        </p:txBody>
      </p:sp>
      <p:sp>
        <p:nvSpPr>
          <p:cNvPr id="16" name="Rektangel 15"/>
          <p:cNvSpPr/>
          <p:nvPr/>
        </p:nvSpPr>
        <p:spPr>
          <a:xfrm>
            <a:off x="9065620" y="4926150"/>
            <a:ext cx="548639" cy="574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10</a:t>
            </a:r>
            <a:endParaRPr lang="da-DK" sz="2400"/>
          </a:p>
        </p:txBody>
      </p:sp>
      <p:sp>
        <p:nvSpPr>
          <p:cNvPr id="17" name="Rektangel 16"/>
          <p:cNvSpPr/>
          <p:nvPr/>
        </p:nvSpPr>
        <p:spPr>
          <a:xfrm>
            <a:off x="9614259" y="4926150"/>
            <a:ext cx="548639" cy="574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6</a:t>
            </a:r>
            <a:endParaRPr lang="da-DK" sz="2400"/>
          </a:p>
        </p:txBody>
      </p:sp>
      <p:sp>
        <p:nvSpPr>
          <p:cNvPr id="18" name="Rektangel 17"/>
          <p:cNvSpPr/>
          <p:nvPr/>
        </p:nvSpPr>
        <p:spPr>
          <a:xfrm>
            <a:off x="10162898" y="4926150"/>
            <a:ext cx="548639" cy="574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3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430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1.0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FilterValues()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values 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{ </a:t>
            </a:r>
            <a:r>
              <a:rPr lang="en-US" sz="2000" b="1">
                <a:latin typeface="Consolas" panose="020B0609020204030204" pitchFamily="49" charset="0"/>
              </a:rPr>
              <a:t>12, 24, 9, 10, 6, 3, 45 };</a:t>
            </a: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4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1.0</a:t>
            </a: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 smtClean="0">
                <a:latin typeface="Consolas" panose="020B0609020204030204" pitchFamily="49" charset="0"/>
              </a:rPr>
              <a:t>&lt;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 </a:t>
            </a:r>
            <a:r>
              <a:rPr lang="da-DK" sz="2800" b="1" smtClean="0">
                <a:latin typeface="Consolas" panose="020B0609020204030204" pitchFamily="49" charset="0"/>
              </a:rPr>
              <a:t>filteredValues;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FilterV10</a:t>
            </a:r>
            <a:r>
              <a:rPr lang="da-DK" sz="2800" b="1" smtClean="0">
                <a:latin typeface="Consolas" panose="020B0609020204030204" pitchFamily="49" charset="0"/>
              </a:rPr>
              <a:t> fv10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FilterV10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filteredValues = fv10.FilterValues();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30</a:t>
            </a:r>
            <a:endParaRPr lang="da-DK" sz="9600"/>
          </a:p>
        </p:txBody>
      </p:sp>
      <p:sp>
        <p:nvSpPr>
          <p:cNvPr id="5" name="Ellipse 4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25</a:t>
            </a:r>
            <a:endParaRPr lang="da-DK" sz="9600"/>
          </a:p>
        </p:txBody>
      </p:sp>
      <p:sp>
        <p:nvSpPr>
          <p:cNvPr id="6" name="Ellipse 5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20</a:t>
            </a:r>
            <a:endParaRPr lang="da-DK" sz="9600"/>
          </a:p>
        </p:txBody>
      </p:sp>
      <p:sp>
        <p:nvSpPr>
          <p:cNvPr id="7" name="Ellipse 6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15</a:t>
            </a:r>
            <a:endParaRPr lang="da-DK" sz="9600"/>
          </a:p>
        </p:txBody>
      </p:sp>
      <p:sp>
        <p:nvSpPr>
          <p:cNvPr id="8" name="Ellipse 7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10</a:t>
            </a:r>
            <a:endParaRPr lang="da-DK" sz="9600"/>
          </a:p>
        </p:txBody>
      </p:sp>
      <p:sp>
        <p:nvSpPr>
          <p:cNvPr id="9" name="Ellipse 8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5</a:t>
            </a:r>
            <a:endParaRPr lang="da-DK" sz="9600"/>
          </a:p>
        </p:txBody>
      </p:sp>
      <p:sp>
        <p:nvSpPr>
          <p:cNvPr id="3" name="Tekstfelt 2"/>
          <p:cNvSpPr txBox="1"/>
          <p:nvPr/>
        </p:nvSpPr>
        <p:spPr>
          <a:xfrm>
            <a:off x="962527" y="827578"/>
            <a:ext cx="5838324" cy="427809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1.0</a:t>
            </a:r>
          </a:p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&gt; FilterValues()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&gt;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values 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                </a:t>
            </a:r>
            <a:r>
              <a:rPr lang="en-US" sz="1600" b="1" smtClean="0">
                <a:latin typeface="Consolas" panose="020B0609020204030204" pitchFamily="49" charset="0"/>
              </a:rPr>
              <a:t>{ </a:t>
            </a:r>
            <a:r>
              <a:rPr lang="en-US" sz="1600" b="1">
                <a:latin typeface="Consolas" panose="020B0609020204030204" pitchFamily="49" charset="0"/>
              </a:rPr>
              <a:t>12, 24, 9, 10, 6, 3, 45 };</a:t>
            </a:r>
          </a:p>
          <a:p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&gt; </a:t>
            </a:r>
            <a:r>
              <a:rPr lang="da-DK" sz="1600" b="1" smtClean="0">
                <a:latin typeface="Consolas" panose="020B0609020204030204" pitchFamily="49" charset="0"/>
              </a:rPr>
              <a:t>filteredValues </a:t>
            </a:r>
            <a:r>
              <a:rPr lang="da-DK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&gt;</a:t>
            </a:r>
            <a:r>
              <a:rPr lang="da-DK" sz="1600" b="1" smtClean="0">
                <a:latin typeface="Consolas" panose="020B0609020204030204" pitchFamily="49" charset="0"/>
              </a:rPr>
              <a:t>(); 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>
                <a:latin typeface="Consolas" panose="020B0609020204030204" pitchFamily="49" charset="0"/>
              </a:rPr>
              <a:t> value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6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</a:t>
            </a:r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1600" b="1">
                <a:latin typeface="Consolas" panose="020B0609020204030204" pitchFamily="49" charset="0"/>
              </a:rPr>
              <a:t>);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}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  <p:sp>
        <p:nvSpPr>
          <p:cNvPr id="4" name="Pladsholder til indhold 2"/>
          <p:cNvSpPr>
            <a:spLocks noGrp="1"/>
          </p:cNvSpPr>
          <p:nvPr>
            <p:ph idx="1"/>
          </p:nvPr>
        </p:nvSpPr>
        <p:spPr>
          <a:xfrm>
            <a:off x="6929438" y="827578"/>
            <a:ext cx="4972049" cy="4351338"/>
          </a:xfrm>
        </p:spPr>
        <p:txBody>
          <a:bodyPr/>
          <a:lstStyle/>
          <a:p>
            <a:r>
              <a:rPr lang="da-DK" sz="3200" smtClean="0"/>
              <a:t>What parts of this filtering process may </a:t>
            </a:r>
            <a:r>
              <a:rPr lang="da-DK" sz="3200" b="1" smtClean="0"/>
              <a:t>vary</a:t>
            </a:r>
            <a:r>
              <a:rPr lang="da-DK" sz="3200" smtClean="0"/>
              <a:t>?</a:t>
            </a:r>
          </a:p>
          <a:p>
            <a:r>
              <a:rPr lang="da-DK" sz="3200" smtClean="0"/>
              <a:t>How can we </a:t>
            </a:r>
            <a:r>
              <a:rPr lang="da-DK" sz="3200" b="1" smtClean="0"/>
              <a:t>manage</a:t>
            </a:r>
            <a:r>
              <a:rPr lang="da-DK" sz="3200" smtClean="0"/>
              <a:t> this variation?</a:t>
            </a:r>
            <a:endParaRPr lang="da-DK" sz="3200"/>
          </a:p>
        </p:txBody>
      </p:sp>
      <p:pic>
        <p:nvPicPr>
          <p:cNvPr id="11" name="Picture 2" descr="Billedresultat for question mar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00" y="324000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90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mobilep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94" y="405406"/>
            <a:ext cx="6043026" cy="392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ledresultat for swip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267" y="2821104"/>
            <a:ext cx="4234281" cy="296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47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1.0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FilterValues()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values 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{ </a:t>
            </a:r>
            <a:r>
              <a:rPr lang="en-US" sz="2000" b="1">
                <a:latin typeface="Consolas" panose="020B0609020204030204" pitchFamily="49" charset="0"/>
              </a:rPr>
              <a:t>12, 24, 9, 10, 6, 3, 45 };</a:t>
            </a: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1306286" y="1724297"/>
            <a:ext cx="8725988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954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values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5107577" y="1136469"/>
            <a:ext cx="2664823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201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2.0</a:t>
            </a: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 smtClean="0">
                <a:latin typeface="Consolas" panose="020B0609020204030204" pitchFamily="49" charset="0"/>
              </a:rPr>
              <a:t>&lt;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 </a:t>
            </a:r>
            <a:r>
              <a:rPr lang="da-DK" sz="2800" b="1" smtClean="0">
                <a:latin typeface="Consolas" panose="020B0609020204030204" pitchFamily="49" charset="0"/>
              </a:rPr>
              <a:t>values =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</a:t>
            </a:r>
            <a:r>
              <a:rPr lang="en-US" sz="2800" b="1" smtClean="0">
                <a:latin typeface="Consolas" panose="020B0609020204030204" pitchFamily="49" charset="0"/>
              </a:rPr>
              <a:t>{…}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 filteredValues;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FilterV20</a:t>
            </a:r>
            <a:r>
              <a:rPr lang="da-DK" sz="2800" b="1" smtClean="0">
                <a:latin typeface="Consolas" panose="020B0609020204030204" pitchFamily="49" charset="0"/>
              </a:rPr>
              <a:t> fv20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FilterV20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filteredValues = fv20.FilterValues(values);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1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values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2207623" y="2953468"/>
            <a:ext cx="1907177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907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bool</a:t>
            </a:r>
            <a:r>
              <a:rPr lang="en-US" sz="2800" b="1" smtClean="0">
                <a:latin typeface="Consolas" panose="020B0609020204030204" pitchFamily="49" charset="0"/>
              </a:rPr>
              <a:t> Condition(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value);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08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3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values,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r>
              <a:rPr lang="en-US" sz="2000" b="1" smtClean="0">
                <a:latin typeface="Consolas" panose="020B0609020204030204" pitchFamily="49" charset="0"/>
              </a:rPr>
              <a:t> cond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(cond.Condition(value))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686675" y="1123407"/>
            <a:ext cx="2515416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2203268" y="2953468"/>
            <a:ext cx="3466012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46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ConditionLessThan12 </a:t>
            </a:r>
            <a:r>
              <a:rPr lang="da-DK" sz="2800" b="1">
                <a:latin typeface="Consolas" panose="020B0609020204030204" pitchFamily="49" charset="0"/>
              </a:rPr>
              <a:t>: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bool</a:t>
            </a:r>
            <a:r>
              <a:rPr lang="en-US" sz="2800" b="1" smtClean="0">
                <a:latin typeface="Consolas" panose="020B0609020204030204" pitchFamily="49" charset="0"/>
              </a:rPr>
              <a:t> Condition(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value)</a:t>
            </a: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{</a:t>
            </a: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800" b="1" smtClean="0">
                <a:latin typeface="Consolas" panose="020B0609020204030204" pitchFamily="49" charset="0"/>
              </a:rPr>
              <a:t> (value &lt; 12);</a:t>
            </a: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}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51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3.0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filteredValues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r>
              <a:rPr lang="da-DK" sz="2400" b="1" smtClean="0">
                <a:latin typeface="Consolas" panose="020B0609020204030204" pitchFamily="49" charset="0"/>
              </a:rPr>
              <a:t> condInt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ConditionLessThan12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FilterV30</a:t>
            </a:r>
            <a:r>
              <a:rPr lang="da-DK" sz="2400" b="1" smtClean="0">
                <a:latin typeface="Consolas" panose="020B0609020204030204" pitchFamily="49" charset="0"/>
              </a:rPr>
              <a:t> fv30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FilterV30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filteredValues = fv30.FilterValues(values, </a:t>
            </a:r>
            <a:r>
              <a:rPr lang="da-DK" sz="2400" b="1">
                <a:latin typeface="Consolas" panose="020B0609020204030204" pitchFamily="49" charset="0"/>
              </a:rPr>
              <a:t>condInt);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83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3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values,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r>
              <a:rPr lang="en-US" sz="2000" b="1" smtClean="0">
                <a:latin typeface="Consolas" panose="020B0609020204030204" pitchFamily="49" charset="0"/>
              </a:rPr>
              <a:t> cond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(cond.Condition(value))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2586446" y="1124668"/>
            <a:ext cx="783771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5769429" y="1124668"/>
            <a:ext cx="783771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23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bool</a:t>
            </a:r>
            <a:r>
              <a:rPr lang="en-US" sz="2800" b="1" smtClean="0">
                <a:latin typeface="Consolas" panose="020B0609020204030204" pitchFamily="49" charset="0"/>
              </a:rPr>
              <a:t> Condition(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value);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4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illedresultat for spac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049" y="162426"/>
            <a:ext cx="9781673" cy="652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en-US" sz="2800" b="1" smtClean="0">
                <a:latin typeface="Consolas" panose="020B0609020204030204" pitchFamily="49" charset="0"/>
              </a:rPr>
              <a:t>&lt;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800" b="1" smtClean="0">
                <a:latin typeface="Consolas" panose="020B0609020204030204" pitchFamily="49" charset="0"/>
              </a:rPr>
              <a:t>&gt;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bool</a:t>
            </a:r>
            <a:r>
              <a:rPr lang="en-US" sz="2800" b="1" smtClean="0">
                <a:latin typeface="Consolas" panose="020B0609020204030204" pitchFamily="49" charset="0"/>
              </a:rPr>
              <a:t> Condition(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800" b="1" smtClean="0">
                <a:latin typeface="Consolas" panose="020B0609020204030204" pitchFamily="49" charset="0"/>
              </a:rPr>
              <a:t> value);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08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7834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 FilterValues&lt;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values,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cond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 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(cond.Condition(value))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9470571" y="1123407"/>
            <a:ext cx="61395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5408881" y="1123407"/>
            <a:ext cx="61395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477588" y="1123407"/>
            <a:ext cx="61395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14282" y="1123407"/>
            <a:ext cx="61395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66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70260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ConditionContainsS </a:t>
            </a:r>
            <a:r>
              <a:rPr lang="da-DK" sz="2400" b="1">
                <a:latin typeface="Consolas" panose="020B0609020204030204" pitchFamily="49" charset="0"/>
              </a:rPr>
              <a:t>: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IConditionGeneric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 smtClean="0">
                <a:latin typeface="Consolas" panose="020B0609020204030204" pitchFamily="49" charset="0"/>
              </a:rPr>
              <a:t>&gt;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bool</a:t>
            </a:r>
            <a:r>
              <a:rPr lang="en-US" sz="2400" b="1" smtClean="0">
                <a:latin typeface="Consolas" panose="020B0609020204030204" pitchFamily="49" charset="0"/>
              </a:rPr>
              <a:t> Condition(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 smtClean="0">
                <a:latin typeface="Consolas" panose="020B0609020204030204" pitchFamily="49" charset="0"/>
              </a:rPr>
              <a:t> value)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smtClean="0">
                <a:latin typeface="Consolas" panose="020B0609020204030204" pitchFamily="49" charset="0"/>
              </a:rPr>
              <a:t> value.ToLower().Contains(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"s"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5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4.0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valuesStr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filteredValuesStr;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da-DK" sz="2400" b="1" smtClean="0">
                <a:latin typeface="Consolas" panose="020B0609020204030204" pitchFamily="49" charset="0"/>
              </a:rPr>
              <a:t> condStr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ConditionContainsS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fv40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filteredValuesStr = fv40.FilterValues(valuesStr, </a:t>
            </a:r>
            <a:r>
              <a:rPr lang="da-DK" sz="2400" b="1">
                <a:latin typeface="Consolas" panose="020B0609020204030204" pitchFamily="49" charset="0"/>
              </a:rPr>
              <a:t>condStr);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75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79020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 </a:t>
            </a:r>
            <a:r>
              <a:rPr lang="da-DK" sz="2000" b="1">
                <a:latin typeface="Consolas" panose="020B0609020204030204" pitchFamily="49" charset="0"/>
              </a:rPr>
              <a:t>FilterValues&lt;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values,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cond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 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(cond.Condition(value))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5359294" y="1124284"/>
            <a:ext cx="1088571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812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6557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5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.0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 FilterValues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&gt;(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IEnumerable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</a:t>
            </a:r>
            <a:r>
              <a:rPr lang="en-US" b="1" smtClean="0">
                <a:latin typeface="Consolas" panose="020B0609020204030204" pitchFamily="49" charset="0"/>
              </a:rPr>
              <a:t> values,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</a:t>
            </a:r>
            <a:r>
              <a:rPr lang="en-US" b="1" smtClean="0">
                <a:latin typeface="Consolas" panose="020B0609020204030204" pitchFamily="49" charset="0"/>
              </a:rPr>
              <a:t> cond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 filteredValues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&gt;(); 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b="1" smtClean="0">
                <a:latin typeface="Consolas" panose="020B0609020204030204" pitchFamily="49" charset="0"/>
              </a:rPr>
              <a:t> 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value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b="1">
                <a:latin typeface="Consolas" panose="020B0609020204030204" pitchFamily="49" charset="0"/>
              </a:rPr>
              <a:t> values)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b="1" smtClean="0">
                <a:latin typeface="Consolas" panose="020B0609020204030204" pitchFamily="49" charset="0"/>
              </a:rPr>
              <a:t> (cond.Condition(value))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b="1">
                <a:latin typeface="Consolas" panose="020B0609020204030204" pitchFamily="49" charset="0"/>
              </a:rPr>
              <a:t>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4918741" y="1077879"/>
            <a:ext cx="181823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875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.0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valuesStr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filteredValuesStr;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da-DK" sz="2400" b="1" smtClean="0">
                <a:latin typeface="Consolas" panose="020B0609020204030204" pitchFamily="49" charset="0"/>
              </a:rPr>
              <a:t> condStr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ConditionContainsS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fv40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filteredValuesStr = fv40.FilterValues(valuesStr, </a:t>
            </a:r>
            <a:r>
              <a:rPr lang="da-DK" sz="2400" b="1">
                <a:latin typeface="Consolas" panose="020B0609020204030204" pitchFamily="49" charset="0"/>
              </a:rPr>
              <a:t>condStr);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47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5.0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valuesStr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filteredValuesStr;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da-DK" sz="2400" b="1" smtClean="0">
                <a:latin typeface="Consolas" panose="020B0609020204030204" pitchFamily="49" charset="0"/>
              </a:rPr>
              <a:t> condStr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ConditionContainsS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FilterV50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fv50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FilterV50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filteredValuesStr = fv50.FilterValues(valuesStr, </a:t>
            </a:r>
            <a:r>
              <a:rPr lang="da-DK" sz="2400" b="1">
                <a:latin typeface="Consolas" panose="020B0609020204030204" pitchFamily="49" charset="0"/>
              </a:rPr>
              <a:t>condStr);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7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6086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6.0 (with LINQ)</a:t>
            </a: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 FilterValues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&gt;(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IEnumerable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</a:t>
            </a:r>
            <a:r>
              <a:rPr lang="en-US" b="1" smtClean="0">
                <a:latin typeface="Consolas" panose="020B0609020204030204" pitchFamily="49" charset="0"/>
              </a:rPr>
              <a:t> values,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</a:t>
            </a:r>
            <a:r>
              <a:rPr lang="en-US" b="1" smtClean="0">
                <a:latin typeface="Consolas" panose="020B0609020204030204" pitchFamily="49" charset="0"/>
              </a:rPr>
              <a:t> cond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return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values.Where(cond.Condition).ToList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a-DK" b="1" smtClean="0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 smtClean="0">
              <a:latin typeface="Consolas" panose="020B0609020204030204" pitchFamily="49" charset="0"/>
            </a:endParaRP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6.1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(with LINQ)</a:t>
            </a: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 FilterValues&lt;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IEnumerable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</a:t>
            </a:r>
            <a:r>
              <a:rPr lang="en-US" b="1">
                <a:latin typeface="Consolas" panose="020B0609020204030204" pitchFamily="49" charset="0"/>
              </a:rPr>
              <a:t> values,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,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b="1" smtClean="0">
                <a:latin typeface="Consolas" panose="020B0609020204030204" pitchFamily="49" charset="0"/>
              </a:rPr>
              <a:t>&gt;</a:t>
            </a:r>
            <a:r>
              <a:rPr lang="en-US" b="1" smtClean="0">
                <a:latin typeface="Consolas" panose="020B0609020204030204" pitchFamily="49" charset="0"/>
              </a:rPr>
              <a:t> condFunc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  return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values.Where(</a:t>
            </a:r>
            <a:r>
              <a:rPr lang="en-US" b="1">
                <a:latin typeface="Consolas" panose="020B0609020204030204" pitchFamily="49" charset="0"/>
              </a:rPr>
              <a:t>condFunc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ToList();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</p:txBody>
      </p:sp>
      <p:pic>
        <p:nvPicPr>
          <p:cNvPr id="2050" name="Picture 2" descr="Billedresultat for whoa gif keanu imgu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246" y="4814047"/>
            <a:ext cx="1660990" cy="166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81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6.1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valuesStr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filteredValuesStr;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FilterV61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fv61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FilterV61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filteredValuesStr = fv61.FilterValues(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valuesStr, 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str =&gt; </a:t>
            </a:r>
            <a:r>
              <a:rPr lang="en-US" sz="2400" b="1" smtClean="0">
                <a:latin typeface="Consolas" panose="020B0609020204030204" pitchFamily="49" charset="0"/>
              </a:rPr>
              <a:t>str.ToLower</a:t>
            </a:r>
            <a:r>
              <a:rPr lang="en-US" sz="2400" b="1">
                <a:latin typeface="Consolas" panose="020B0609020204030204" pitchFamily="49" charset="0"/>
              </a:rPr>
              <a:t>().Contains(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"s"</a:t>
            </a:r>
            <a:r>
              <a:rPr lang="en-US" sz="2400" b="1" smtClean="0">
                <a:latin typeface="Consolas" panose="020B0609020204030204" pitchFamily="49" charset="0"/>
              </a:rPr>
              <a:t>)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33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</TotalTime>
  <Words>2967</Words>
  <Application>Microsoft Office PowerPoint</Application>
  <PresentationFormat>Widescreen</PresentationFormat>
  <Paragraphs>899</Paragraphs>
  <Slides>118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118</vt:i4>
      </vt:variant>
    </vt:vector>
  </HeadingPairs>
  <TitlesOfParts>
    <vt:vector size="125" baseType="lpstr">
      <vt:lpstr>Arial</vt:lpstr>
      <vt:lpstr>Calibri</vt:lpstr>
      <vt:lpstr>Calibri Light</vt:lpstr>
      <vt:lpstr>Consolas</vt:lpstr>
      <vt:lpstr>Times New Roman</vt:lpstr>
      <vt:lpstr>Wingdings</vt:lpstr>
      <vt:lpstr>Office-tema</vt:lpstr>
      <vt:lpstr>SOLID</vt:lpstr>
      <vt:lpstr>What goals do we strive at,  when we develop software?</vt:lpstr>
      <vt:lpstr>PowerPoint-præsentation</vt:lpstr>
      <vt:lpstr>PowerPoint-præsentation</vt:lpstr>
      <vt:lpstr>What is Quality?</vt:lpstr>
      <vt:lpstr>What is Quality?  “it depends…”</vt:lpstr>
      <vt:lpstr>PowerPoint-præsentation</vt:lpstr>
      <vt:lpstr>PowerPoint-præsentation</vt:lpstr>
      <vt:lpstr>PowerPoint-præsentation</vt:lpstr>
      <vt:lpstr>What is Quality?</vt:lpstr>
      <vt:lpstr>What is Quality?  “words ending with …bility”</vt:lpstr>
      <vt:lpstr>Usability Reliability Extensibility Reusability Maintainability Portability …bility </vt:lpstr>
      <vt:lpstr> Reusability Extensibility </vt:lpstr>
      <vt:lpstr>How do we achieve… Reusability Extensibility </vt:lpstr>
      <vt:lpstr>SOLID</vt:lpstr>
      <vt:lpstr>Single responsibility Open/Closed Liskov Substitution Interface Segregation D…?</vt:lpstr>
      <vt:lpstr>D…?</vt:lpstr>
      <vt:lpstr>Inversion of Control (IoC)</vt:lpstr>
      <vt:lpstr>Method-level IoC</vt:lpstr>
      <vt:lpstr>PowerPoint-præsentation</vt:lpstr>
      <vt:lpstr>PowerPoint-præsentation</vt:lpstr>
      <vt:lpstr>PowerPoint-præsentation</vt:lpstr>
      <vt:lpstr>Class responsibilities</vt:lpstr>
      <vt:lpstr>What if…</vt:lpstr>
      <vt:lpstr>What if…</vt:lpstr>
      <vt:lpstr>PowerPoint-præsentation</vt:lpstr>
      <vt:lpstr>PowerPoint-præsentation</vt:lpstr>
      <vt:lpstr>Class responsibilities</vt:lpstr>
      <vt:lpstr>Class responsibilities</vt:lpstr>
      <vt:lpstr>What if…</vt:lpstr>
      <vt:lpstr>What if…</vt:lpstr>
      <vt:lpstr>PowerPoint-præsentation</vt:lpstr>
      <vt:lpstr>PowerPoint-præsentation</vt:lpstr>
      <vt:lpstr>PowerPoint-præsentation</vt:lpstr>
      <vt:lpstr>Class responsibilities</vt:lpstr>
      <vt:lpstr>Class responsibilities</vt:lpstr>
      <vt:lpstr>PowerPoint-præsentation</vt:lpstr>
      <vt:lpstr>PowerPoint-præsentation</vt:lpstr>
      <vt:lpstr>PowerPoint-præsentation</vt:lpstr>
      <vt:lpstr>Single Responsibility</vt:lpstr>
      <vt:lpstr>PowerPoint-præsentation</vt:lpstr>
      <vt:lpstr>PowerPoint-præsentation</vt:lpstr>
      <vt:lpstr>Open/Closed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Liskov Substitution</vt:lpstr>
      <vt:lpstr>Interface Segregation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Dependency Injection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Dependency Injection – filtering values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Who is the Injector?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230</cp:revision>
  <dcterms:created xsi:type="dcterms:W3CDTF">2017-09-05T14:00:27Z</dcterms:created>
  <dcterms:modified xsi:type="dcterms:W3CDTF">2019-02-15T14:21:14Z</dcterms:modified>
</cp:coreProperties>
</file>