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92" r:id="rId3"/>
    <p:sldId id="564" r:id="rId4"/>
    <p:sldId id="493" r:id="rId5"/>
    <p:sldId id="494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506" r:id="rId18"/>
    <p:sldId id="507" r:id="rId19"/>
    <p:sldId id="508" r:id="rId20"/>
    <p:sldId id="509" r:id="rId21"/>
    <p:sldId id="510" r:id="rId22"/>
    <p:sldId id="511" r:id="rId23"/>
    <p:sldId id="512" r:id="rId24"/>
    <p:sldId id="513" r:id="rId2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yst layout 2 - Markerin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yst layou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yst layout 2 - Markering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659832"/>
          </a:xfrm>
        </p:spPr>
        <p:txBody>
          <a:bodyPr>
            <a:normAutofit/>
          </a:bodyPr>
          <a:lstStyle/>
          <a:p>
            <a:r>
              <a:rPr lang="da-DK" sz="9600" b="1" smtClean="0"/>
              <a:t>Databases</a:t>
            </a:r>
            <a:br>
              <a:rPr lang="da-DK" sz="9600" b="1" smtClean="0"/>
            </a:b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smtClean="0"/>
              <a:t>Queries (multi-table)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470985" cy="4351338"/>
          </a:xfrm>
        </p:spPr>
        <p:txBody>
          <a:bodyPr/>
          <a:lstStyle/>
          <a:p>
            <a:pPr lvl="0"/>
            <a:r>
              <a:rPr lang="da-DK" sz="3200" smtClean="0"/>
              <a:t>Query will work even if Marc Duret changes nationality </a:t>
            </a:r>
            <a:r>
              <a:rPr lang="da-DK" sz="3200" smtClean="0">
                <a:sym typeface="Wingdings" panose="05000000000000000000" pitchFamily="2" charset="2"/>
              </a:rPr>
              <a:t></a:t>
            </a:r>
          </a:p>
          <a:p>
            <a:pPr lvl="0"/>
            <a:r>
              <a:rPr lang="da-DK" sz="3200" smtClean="0">
                <a:sym typeface="Wingdings" panose="05000000000000000000" pitchFamily="2" charset="2"/>
              </a:rPr>
              <a:t>A couple of potential problems</a:t>
            </a:r>
          </a:p>
          <a:p>
            <a:pPr lvl="1"/>
            <a:r>
              <a:rPr lang="da-DK" sz="2800" smtClean="0">
                <a:sym typeface="Wingdings" panose="05000000000000000000" pitchFamily="2" charset="2"/>
              </a:rPr>
              <a:t>Name clashes</a:t>
            </a:r>
          </a:p>
          <a:p>
            <a:pPr lvl="1"/>
            <a:r>
              <a:rPr lang="da-DK" sz="2800" smtClean="0">
                <a:sym typeface="Wingdings" panose="05000000000000000000" pitchFamily="2" charset="2"/>
              </a:rPr>
              <a:t>Multi-row output from subquery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60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4"/>
            <a:ext cx="7048501" cy="4527049"/>
          </a:xfrm>
        </p:spPr>
        <p:txBody>
          <a:bodyPr/>
          <a:lstStyle/>
          <a:p>
            <a:pPr lvl="0"/>
            <a:r>
              <a:rPr lang="da-DK" sz="3200" smtClean="0"/>
              <a:t>When defining multi-table queries, we may need to refer to tables that have columns with identical names</a:t>
            </a:r>
          </a:p>
          <a:p>
            <a:pPr lvl="0"/>
            <a:r>
              <a:rPr lang="da-DK" sz="3200" smtClean="0"/>
              <a:t>Column names can be </a:t>
            </a:r>
            <a:r>
              <a:rPr lang="da-DK" sz="3200" u="sng" smtClean="0"/>
              <a:t>qualified</a:t>
            </a:r>
            <a:r>
              <a:rPr lang="da-DK" sz="3200" smtClean="0"/>
              <a:t> with the table name</a:t>
            </a:r>
          </a:p>
          <a:p>
            <a:pPr lvl="0"/>
            <a:r>
              <a:rPr lang="da-DK" sz="3200" smtClean="0"/>
              <a:t>Can also make it easier to understand the query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98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subquery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9" y="1690687"/>
            <a:ext cx="10886575" cy="432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</a:t>
            </a:r>
            <a:r>
              <a:rPr lang="da-DK" sz="3200" b="1" smtClean="0">
                <a:solidFill>
                  <a:srgbClr val="0070C0"/>
                </a:solidFill>
              </a:rPr>
              <a:t>COUNT</a:t>
            </a:r>
            <a:r>
              <a:rPr lang="da-DK" sz="3200" b="1" smtClean="0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 smtClean="0"/>
              <a:t> </a:t>
            </a:r>
            <a:r>
              <a:rPr lang="da-DK" sz="3200" b="1"/>
              <a:t>movie_count</a:t>
            </a:r>
            <a:endParaRPr lang="da-DK" sz="32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b="1" smtClean="0"/>
              <a:t>Movie.country = (	</a:t>
            </a: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country</a:t>
            </a:r>
          </a:p>
          <a:p>
            <a:pPr marL="0" indent="0">
              <a:buNone/>
            </a:pPr>
            <a:r>
              <a:rPr lang="da-DK" sz="3200" b="1"/>
              <a:t>	</a:t>
            </a:r>
            <a:r>
              <a:rPr lang="da-DK" sz="3200" b="1" smtClean="0"/>
              <a:t>				</a:t>
            </a: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</a:t>
            </a:r>
            <a:r>
              <a:rPr lang="da-DK" sz="3200" b="1"/>
              <a:t>Actor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					WHERE </a:t>
            </a:r>
            <a:r>
              <a:rPr lang="da-DK" sz="3200" b="1"/>
              <a:t>name = ‘Marc Duret</a:t>
            </a:r>
            <a:r>
              <a:rPr lang="da-DK" sz="3200" b="1" smtClean="0"/>
              <a:t>’ )</a:t>
            </a:r>
            <a:endParaRPr lang="da-DK" sz="3200" b="1"/>
          </a:p>
        </p:txBody>
      </p:sp>
      <p:sp>
        <p:nvSpPr>
          <p:cNvPr id="6" name="Ellipse 5"/>
          <p:cNvSpPr/>
          <p:nvPr/>
        </p:nvSpPr>
        <p:spPr>
          <a:xfrm>
            <a:off x="2009274" y="2684711"/>
            <a:ext cx="2971799" cy="89033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81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932822" cy="2081357"/>
          </a:xfrm>
        </p:spPr>
        <p:txBody>
          <a:bodyPr/>
          <a:lstStyle/>
          <a:p>
            <a:pPr lvl="0"/>
            <a:r>
              <a:rPr lang="da-DK" sz="3200" smtClean="0"/>
              <a:t>A subquery may return more than one row!</a:t>
            </a:r>
          </a:p>
          <a:p>
            <a:pPr lvl="0"/>
            <a:r>
              <a:rPr lang="da-DK" sz="3200" smtClean="0"/>
              <a:t>We can then use a </a:t>
            </a:r>
            <a:r>
              <a:rPr lang="da-DK" sz="3200" u="sng" smtClean="0"/>
              <a:t>set membership</a:t>
            </a:r>
            <a:r>
              <a:rPr lang="da-DK" sz="3200" smtClean="0"/>
              <a:t> condition instead</a:t>
            </a:r>
            <a:endParaRPr lang="da-DK" sz="280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041919"/>
            <a:ext cx="4886280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country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Actor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b="1" smtClean="0"/>
              <a:t>oscars_won &gt; 0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410830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subquery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9" y="1690687"/>
            <a:ext cx="10886575" cy="432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</a:t>
            </a:r>
            <a:r>
              <a:rPr lang="da-DK" sz="3200" b="1" smtClean="0">
                <a:solidFill>
                  <a:srgbClr val="0070C0"/>
                </a:solidFill>
              </a:rPr>
              <a:t>COUNT</a:t>
            </a:r>
            <a:r>
              <a:rPr lang="da-DK" sz="3200" b="1" smtClean="0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 smtClean="0"/>
              <a:t> </a:t>
            </a:r>
            <a:r>
              <a:rPr lang="da-DK" sz="3200" b="1"/>
              <a:t>movie_count</a:t>
            </a:r>
            <a:endParaRPr lang="da-DK" sz="32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b="1" smtClean="0"/>
              <a:t>Movie.country </a:t>
            </a:r>
            <a:r>
              <a:rPr lang="da-DK" sz="3200" b="1">
                <a:solidFill>
                  <a:srgbClr val="0070C0"/>
                </a:solidFill>
              </a:rPr>
              <a:t>IN</a:t>
            </a:r>
            <a:r>
              <a:rPr lang="da-DK" sz="3200" b="1" smtClean="0"/>
              <a:t> (	</a:t>
            </a: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country</a:t>
            </a:r>
          </a:p>
          <a:p>
            <a:pPr marL="0" indent="0">
              <a:buNone/>
            </a:pPr>
            <a:r>
              <a:rPr lang="da-DK" sz="3200" b="1"/>
              <a:t>	</a:t>
            </a:r>
            <a:r>
              <a:rPr lang="da-DK" sz="3200" b="1" smtClean="0"/>
              <a:t>				</a:t>
            </a: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</a:t>
            </a:r>
            <a:r>
              <a:rPr lang="da-DK" sz="3200" b="1"/>
              <a:t>Actor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					WHERE </a:t>
            </a:r>
            <a:r>
              <a:rPr lang="da-DK" sz="3200" b="1"/>
              <a:t>oscars_won &gt; </a:t>
            </a:r>
            <a:r>
              <a:rPr lang="da-DK" sz="3200" b="1" smtClean="0"/>
              <a:t>0 )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35416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662111" cy="4351338"/>
          </a:xfrm>
        </p:spPr>
        <p:txBody>
          <a:bodyPr/>
          <a:lstStyle/>
          <a:p>
            <a:pPr lvl="0"/>
            <a:r>
              <a:rPr lang="da-DK" sz="3200" smtClean="0"/>
              <a:t>Another approach to multi-table queries is to </a:t>
            </a:r>
            <a:r>
              <a:rPr lang="da-DK" sz="3200" b="1" smtClean="0"/>
              <a:t>join</a:t>
            </a:r>
            <a:r>
              <a:rPr lang="da-DK" sz="3200" smtClean="0"/>
              <a:t> tables</a:t>
            </a:r>
          </a:p>
          <a:p>
            <a:pPr lvl="0"/>
            <a:r>
              <a:rPr lang="da-DK" sz="3200" smtClean="0"/>
              <a:t>Joining two (or more) tables is done by </a:t>
            </a:r>
          </a:p>
          <a:p>
            <a:pPr lvl="1"/>
            <a:r>
              <a:rPr lang="da-DK" sz="2800" smtClean="0"/>
              <a:t>Creating a ”supertable” containing all </a:t>
            </a:r>
            <a:r>
              <a:rPr lang="da-DK" sz="2800" u="sng" smtClean="0"/>
              <a:t>columns</a:t>
            </a:r>
            <a:r>
              <a:rPr lang="da-DK" sz="2800" smtClean="0"/>
              <a:t> from the tables involved in the join</a:t>
            </a:r>
          </a:p>
          <a:p>
            <a:pPr lvl="1"/>
            <a:r>
              <a:rPr lang="da-DK" sz="2800" smtClean="0"/>
              <a:t>Inserting all possible combinations of </a:t>
            </a:r>
            <a:r>
              <a:rPr lang="da-DK" sz="2800" u="sng" smtClean="0"/>
              <a:t>rows</a:t>
            </a:r>
            <a:r>
              <a:rPr lang="da-DK" sz="2800" smtClean="0"/>
              <a:t> from the tables involved in the join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639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173729"/>
              </p:ext>
            </p:extLst>
          </p:nvPr>
        </p:nvGraphicFramePr>
        <p:xfrm>
          <a:off x="914399" y="719669"/>
          <a:ext cx="2989848" cy="1188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96616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996616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996616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</a:tblGrid>
              <a:tr h="371716"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ColA1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ColA2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ColA3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</a:tbl>
          </a:graphicData>
        </a:graphic>
      </p:graphicFrame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14917"/>
              </p:ext>
            </p:extLst>
          </p:nvPr>
        </p:nvGraphicFramePr>
        <p:xfrm>
          <a:off x="1412707" y="3428780"/>
          <a:ext cx="1993232" cy="1981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96616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996616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</a:tblGrid>
              <a:tr h="371716"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ColB1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ColB2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3717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RowB1</a:t>
                      </a:r>
                      <a:endParaRPr kumimoji="0" lang="da-DK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3717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RowB2</a:t>
                      </a:r>
                      <a:endParaRPr kumimoji="0" lang="da-DK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01004"/>
                  </a:ext>
                </a:extLst>
              </a:tr>
              <a:tr h="3717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RowB3</a:t>
                      </a:r>
                      <a:endParaRPr kumimoji="0" lang="da-DK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968205"/>
                  </a:ext>
                </a:extLst>
              </a:tr>
              <a:tr h="3717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RowB4</a:t>
                      </a:r>
                      <a:endParaRPr kumimoji="0" lang="da-DK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</a:tbl>
          </a:graphicData>
        </a:graphic>
      </p:graphicFrame>
      <p:sp>
        <p:nvSpPr>
          <p:cNvPr id="2" name="Tekstfelt 1"/>
          <p:cNvSpPr txBox="1"/>
          <p:nvPr/>
        </p:nvSpPr>
        <p:spPr>
          <a:xfrm>
            <a:off x="1722276" y="2253086"/>
            <a:ext cx="1374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JOIN</a:t>
            </a:r>
            <a:endParaRPr lang="da-DK" sz="4800" b="1"/>
          </a:p>
        </p:txBody>
      </p:sp>
      <p:sp>
        <p:nvSpPr>
          <p:cNvPr id="5" name="Tekstfelt 4"/>
          <p:cNvSpPr txBox="1"/>
          <p:nvPr/>
        </p:nvSpPr>
        <p:spPr>
          <a:xfrm>
            <a:off x="4884043" y="2253086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=</a:t>
            </a:r>
            <a:endParaRPr lang="da-DK" sz="4800" b="1"/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803186"/>
              </p:ext>
            </p:extLst>
          </p:nvPr>
        </p:nvGraphicFramePr>
        <p:xfrm>
          <a:off x="6354678" y="1122727"/>
          <a:ext cx="4762500" cy="35661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53957116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85874950"/>
                    </a:ext>
                  </a:extLst>
                </a:gridCol>
              </a:tblGrid>
              <a:tr h="371716"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ColA1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ColA2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ColA3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ColB1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ColB2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RowB1</a:t>
                      </a:r>
                      <a:endParaRPr kumimoji="0" lang="da-DK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RowB1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100807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365546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RowB1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55538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901699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RowB1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957350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937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38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788442" cy="4351338"/>
          </a:xfrm>
        </p:spPr>
        <p:txBody>
          <a:bodyPr/>
          <a:lstStyle/>
          <a:p>
            <a:pPr lvl="0"/>
            <a:r>
              <a:rPr lang="da-DK" sz="3200" smtClean="0"/>
              <a:t>In general: Given two tables A and B, where</a:t>
            </a:r>
          </a:p>
          <a:p>
            <a:pPr lvl="1"/>
            <a:r>
              <a:rPr lang="da-DK" sz="2800" smtClean="0"/>
              <a:t>Table </a:t>
            </a:r>
            <a:r>
              <a:rPr lang="da-DK" sz="2800" b="1" i="1" smtClean="0"/>
              <a:t>A</a:t>
            </a:r>
            <a:r>
              <a:rPr lang="da-DK" sz="2800" smtClean="0"/>
              <a:t> contains </a:t>
            </a:r>
            <a:r>
              <a:rPr lang="da-DK" sz="2800" b="1" i="1" smtClean="0"/>
              <a:t>AC</a:t>
            </a:r>
            <a:r>
              <a:rPr lang="da-DK" sz="2800" smtClean="0"/>
              <a:t> columns and </a:t>
            </a:r>
            <a:r>
              <a:rPr lang="da-DK" sz="2800" b="1" i="1" smtClean="0"/>
              <a:t>AR</a:t>
            </a:r>
            <a:r>
              <a:rPr lang="da-DK" sz="2800" smtClean="0"/>
              <a:t> rows</a:t>
            </a:r>
          </a:p>
          <a:p>
            <a:pPr lvl="1"/>
            <a:r>
              <a:rPr lang="da-DK" sz="2800"/>
              <a:t>Table </a:t>
            </a:r>
            <a:r>
              <a:rPr lang="da-DK" sz="2800" b="1" i="1" smtClean="0"/>
              <a:t>B</a:t>
            </a:r>
            <a:r>
              <a:rPr lang="da-DK" sz="2800" smtClean="0"/>
              <a:t> </a:t>
            </a:r>
            <a:r>
              <a:rPr lang="da-DK" sz="2800"/>
              <a:t>contains </a:t>
            </a:r>
            <a:r>
              <a:rPr lang="da-DK" sz="2800" b="1" i="1" smtClean="0"/>
              <a:t>BC</a:t>
            </a:r>
            <a:r>
              <a:rPr lang="da-DK" sz="2800" smtClean="0"/>
              <a:t> </a:t>
            </a:r>
            <a:r>
              <a:rPr lang="da-DK" sz="2800"/>
              <a:t>columns and </a:t>
            </a:r>
            <a:r>
              <a:rPr lang="da-DK" sz="2800" b="1" i="1" smtClean="0"/>
              <a:t>BR</a:t>
            </a:r>
            <a:r>
              <a:rPr lang="da-DK" sz="2800" smtClean="0"/>
              <a:t> rows</a:t>
            </a:r>
          </a:p>
          <a:p>
            <a:r>
              <a:rPr lang="da-DK" sz="3200" smtClean="0"/>
              <a:t>Joining tables </a:t>
            </a:r>
            <a:r>
              <a:rPr lang="da-DK" sz="3200" b="1" i="1" smtClean="0"/>
              <a:t>A</a:t>
            </a:r>
            <a:r>
              <a:rPr lang="da-DK" sz="3200" smtClean="0"/>
              <a:t> and </a:t>
            </a:r>
            <a:r>
              <a:rPr lang="da-DK" sz="3200" b="1" i="1" smtClean="0"/>
              <a:t>B</a:t>
            </a:r>
            <a:r>
              <a:rPr lang="da-DK" sz="3200" smtClean="0"/>
              <a:t> will then produce a ”supertable” with</a:t>
            </a:r>
          </a:p>
          <a:p>
            <a:pPr lvl="1"/>
            <a:r>
              <a:rPr lang="da-DK" sz="2800" b="1" i="1" smtClean="0"/>
              <a:t>AC</a:t>
            </a:r>
            <a:r>
              <a:rPr lang="da-DK" sz="2800" smtClean="0"/>
              <a:t> + </a:t>
            </a:r>
            <a:r>
              <a:rPr lang="da-DK" sz="2800" b="1" i="1" smtClean="0"/>
              <a:t>BC</a:t>
            </a:r>
            <a:r>
              <a:rPr lang="da-DK" sz="2800" smtClean="0"/>
              <a:t> columns</a:t>
            </a:r>
          </a:p>
          <a:p>
            <a:pPr lvl="1"/>
            <a:r>
              <a:rPr lang="da-DK" sz="2800" b="1" i="1" smtClean="0"/>
              <a:t>AR</a:t>
            </a:r>
            <a:r>
              <a:rPr lang="da-DK" sz="2800" smtClean="0"/>
              <a:t> x </a:t>
            </a:r>
            <a:r>
              <a:rPr lang="da-DK" sz="2800" b="1" i="1" smtClean="0"/>
              <a:t>BR</a:t>
            </a:r>
            <a:r>
              <a:rPr lang="da-DK" sz="2800" smtClean="0"/>
              <a:t> rows</a:t>
            </a:r>
          </a:p>
          <a:p>
            <a:pPr marL="0" lvl="0" indent="0">
              <a:buNone/>
            </a:pP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294551"/>
              </p:ext>
            </p:extLst>
          </p:nvPr>
        </p:nvGraphicFramePr>
        <p:xfrm>
          <a:off x="9667375" y="867728"/>
          <a:ext cx="1419726" cy="685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7324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47324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47324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</a:tblGrid>
              <a:tr h="137878"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ColA1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ColA2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ColA3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378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378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34065"/>
              </p:ext>
            </p:extLst>
          </p:nvPr>
        </p:nvGraphicFramePr>
        <p:xfrm>
          <a:off x="9690934" y="2121102"/>
          <a:ext cx="1396166" cy="1143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98083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698083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ColB1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ColB2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RowB1</a:t>
                      </a:r>
                      <a:endParaRPr kumimoji="0" lang="da-DK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RowB2</a:t>
                      </a:r>
                      <a:endParaRPr kumimoji="0" lang="da-DK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01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RowB3</a:t>
                      </a:r>
                      <a:endParaRPr kumimoji="0" lang="da-DK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9682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RowB4</a:t>
                      </a:r>
                      <a:endParaRPr kumimoji="0" lang="da-DK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186583"/>
              </p:ext>
            </p:extLst>
          </p:nvPr>
        </p:nvGraphicFramePr>
        <p:xfrm>
          <a:off x="9132970" y="4058433"/>
          <a:ext cx="2488535" cy="2057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7707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497707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497707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497707">
                  <a:extLst>
                    <a:ext uri="{9D8B030D-6E8A-4147-A177-3AD203B41FA5}">
                      <a16:colId xmlns:a16="http://schemas.microsoft.com/office/drawing/2014/main" val="539571161"/>
                    </a:ext>
                  </a:extLst>
                </a:gridCol>
                <a:gridCol w="497707">
                  <a:extLst>
                    <a:ext uri="{9D8B030D-6E8A-4147-A177-3AD203B41FA5}">
                      <a16:colId xmlns:a16="http://schemas.microsoft.com/office/drawing/2014/main" val="21858749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ColA1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ColA2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ColA3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ColB1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ColB2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RowB1</a:t>
                      </a:r>
                      <a:endParaRPr kumimoji="0" lang="da-DK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RowB1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1008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365546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RowB1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5553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901699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RowB1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95735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937601"/>
                  </a:ext>
                </a:extLst>
              </a:tr>
            </a:tbl>
          </a:graphicData>
        </a:graphic>
      </p:graphicFrame>
      <p:sp>
        <p:nvSpPr>
          <p:cNvPr id="7" name="Tekstfelt 6"/>
          <p:cNvSpPr txBox="1"/>
          <p:nvPr/>
        </p:nvSpPr>
        <p:spPr>
          <a:xfrm>
            <a:off x="10062086" y="164095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JOIN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 rot="5400000">
            <a:off x="10227195" y="34766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=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62331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6176211" cy="1898149"/>
          </a:xfrm>
        </p:spPr>
        <p:txBody>
          <a:bodyPr/>
          <a:lstStyle/>
          <a:p>
            <a:pPr lvl="0"/>
            <a:r>
              <a:rPr lang="da-DK" sz="3200" smtClean="0"/>
              <a:t>The syntax for joining tables is in itself quite simple…</a:t>
            </a:r>
          </a:p>
          <a:p>
            <a:pPr lvl="0"/>
            <a:r>
              <a:rPr lang="da-DK" sz="3200" smtClean="0"/>
              <a:t>…but is it </a:t>
            </a:r>
            <a:r>
              <a:rPr lang="da-DK" sz="3200" u="sng" smtClean="0"/>
              <a:t>useful</a:t>
            </a:r>
            <a:r>
              <a:rPr lang="da-DK" sz="3200" smtClean="0"/>
              <a:t>?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4047935"/>
            <a:ext cx="4886280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Movie, Actor</a:t>
            </a:r>
          </a:p>
        </p:txBody>
      </p:sp>
    </p:spTree>
    <p:extLst>
      <p:ext uri="{BB962C8B-B14F-4D97-AF65-F5344CB8AC3E}">
        <p14:creationId xmlns:p14="http://schemas.microsoft.com/office/powerpoint/2010/main" val="1124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4"/>
            <a:ext cx="7583906" cy="4208213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We usually need to require that certain column values from the tables are equal</a:t>
            </a:r>
          </a:p>
          <a:p>
            <a:pPr lvl="0"/>
            <a:r>
              <a:rPr lang="da-DK" sz="3200" smtClean="0"/>
              <a:t>This is often columns that act as primary/foreign keys</a:t>
            </a:r>
          </a:p>
          <a:p>
            <a:pPr lvl="0"/>
            <a:r>
              <a:rPr lang="da-DK" sz="3200" smtClean="0"/>
              <a:t>No such columns for </a:t>
            </a:r>
            <a:r>
              <a:rPr lang="da-DK" sz="3200" b="1" smtClean="0"/>
              <a:t>Movie</a:t>
            </a:r>
            <a:r>
              <a:rPr lang="da-DK" sz="3200" smtClean="0"/>
              <a:t> and </a:t>
            </a:r>
            <a:r>
              <a:rPr lang="da-DK" sz="3200" b="1" smtClean="0"/>
              <a:t>Actor</a:t>
            </a:r>
            <a:r>
              <a:rPr lang="da-DK" sz="3200" smtClean="0"/>
              <a:t> tables, since relation is expressed through rows in the </a:t>
            </a:r>
            <a:r>
              <a:rPr lang="da-DK" sz="3200" b="1" smtClean="0"/>
              <a:t>Casting</a:t>
            </a:r>
            <a:r>
              <a:rPr lang="da-DK" sz="3200" smtClean="0"/>
              <a:t> table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45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912813" y="1666240"/>
            <a:ext cx="2255520" cy="28244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Movie</a:t>
            </a:r>
          </a:p>
          <a:p>
            <a:r>
              <a:rPr lang="da-DK" smtClean="0"/>
              <a:t>  id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title</a:t>
            </a:r>
          </a:p>
          <a:p>
            <a:r>
              <a:rPr lang="da-DK"/>
              <a:t> </a:t>
            </a:r>
            <a:r>
              <a:rPr lang="da-DK" smtClean="0"/>
              <a:t> country</a:t>
            </a:r>
          </a:p>
          <a:p>
            <a:r>
              <a:rPr lang="da-DK"/>
              <a:t> </a:t>
            </a:r>
            <a:r>
              <a:rPr lang="da-DK" smtClean="0"/>
              <a:t> prod_year</a:t>
            </a:r>
          </a:p>
          <a:p>
            <a:r>
              <a:rPr lang="da-DK"/>
              <a:t> </a:t>
            </a:r>
            <a:r>
              <a:rPr lang="da-DK" smtClean="0"/>
              <a:t> genre</a:t>
            </a:r>
          </a:p>
          <a:p>
            <a:r>
              <a:rPr lang="da-DK"/>
              <a:t> </a:t>
            </a:r>
            <a:r>
              <a:rPr lang="da-DK" smtClean="0"/>
              <a:t> oscars_won</a:t>
            </a:r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7751129" y="1673013"/>
            <a:ext cx="2255520" cy="28244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Actor</a:t>
            </a:r>
          </a:p>
          <a:p>
            <a:r>
              <a:rPr lang="da-DK" smtClean="0"/>
              <a:t>  id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country</a:t>
            </a:r>
          </a:p>
          <a:p>
            <a:r>
              <a:rPr lang="da-DK"/>
              <a:t> </a:t>
            </a:r>
            <a:r>
              <a:rPr lang="da-DK" smtClean="0"/>
              <a:t> birth_year</a:t>
            </a:r>
          </a:p>
          <a:p>
            <a:r>
              <a:rPr lang="da-DK"/>
              <a:t> </a:t>
            </a:r>
            <a:r>
              <a:rPr lang="da-DK" smtClean="0"/>
              <a:t> alive</a:t>
            </a:r>
          </a:p>
          <a:p>
            <a:r>
              <a:rPr lang="da-DK"/>
              <a:t> </a:t>
            </a:r>
            <a:r>
              <a:rPr lang="da-DK" smtClean="0"/>
              <a:t> oscars_won</a:t>
            </a:r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4331971" y="1666240"/>
            <a:ext cx="2255520" cy="28244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Casting</a:t>
            </a:r>
          </a:p>
          <a:p>
            <a:r>
              <a:rPr lang="da-DK" smtClean="0"/>
              <a:t>  actor_id</a:t>
            </a:r>
          </a:p>
          <a:p>
            <a:r>
              <a:rPr lang="da-DK"/>
              <a:t> </a:t>
            </a:r>
            <a:r>
              <a:rPr lang="da-DK" smtClean="0"/>
              <a:t> movie_id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762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4"/>
            <a:ext cx="7583906" cy="4208213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Example: </a:t>
            </a:r>
            <a:r>
              <a:rPr lang="da-DK" sz="3200" i="1" smtClean="0"/>
              <a:t>For each movie, find the title of the movie, and the names of the actors in the movie</a:t>
            </a:r>
          </a:p>
          <a:p>
            <a:pPr lvl="0"/>
            <a:r>
              <a:rPr lang="da-DK" sz="3200" smtClean="0"/>
              <a:t>This information is already in the </a:t>
            </a:r>
            <a:r>
              <a:rPr lang="da-DK" sz="3200" b="1" smtClean="0"/>
              <a:t>Casting</a:t>
            </a:r>
            <a:r>
              <a:rPr lang="da-DK" sz="3200" smtClean="0"/>
              <a:t> table, but only as foreign keys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64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10092489" cy="1898149"/>
          </a:xfrm>
        </p:spPr>
        <p:txBody>
          <a:bodyPr/>
          <a:lstStyle/>
          <a:p>
            <a:pPr lvl="0"/>
            <a:r>
              <a:rPr lang="da-DK" sz="3200" smtClean="0"/>
              <a:t>First attempt; </a:t>
            </a:r>
            <a:r>
              <a:rPr lang="da-DK" sz="3200" i="1" smtClean="0"/>
              <a:t>join </a:t>
            </a:r>
            <a:r>
              <a:rPr lang="da-DK" sz="3200" i="1" smtClean="0"/>
              <a:t>all three tables unconditionally, and select all columns</a:t>
            </a:r>
          </a:p>
          <a:p>
            <a:pPr lvl="0"/>
            <a:r>
              <a:rPr lang="da-DK" sz="3200" smtClean="0"/>
              <a:t>Will produce 7 x 7 x 20 = 980 rows in the supertable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9" y="4047935"/>
            <a:ext cx="6158163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Movie, Actor, Casting</a:t>
            </a:r>
          </a:p>
        </p:txBody>
      </p:sp>
    </p:spTree>
    <p:extLst>
      <p:ext uri="{BB962C8B-B14F-4D97-AF65-F5344CB8AC3E}">
        <p14:creationId xmlns:p14="http://schemas.microsoft.com/office/powerpoint/2010/main" val="21407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10092489" cy="1783850"/>
          </a:xfrm>
        </p:spPr>
        <p:txBody>
          <a:bodyPr/>
          <a:lstStyle/>
          <a:p>
            <a:pPr lvl="0"/>
            <a:r>
              <a:rPr lang="da-DK" sz="3200" smtClean="0"/>
              <a:t>Second attempt; </a:t>
            </a:r>
            <a:r>
              <a:rPr lang="da-DK" sz="3200" i="1"/>
              <a:t>join all three </a:t>
            </a:r>
            <a:r>
              <a:rPr lang="da-DK" sz="3200" i="1"/>
              <a:t>tables </a:t>
            </a:r>
            <a:r>
              <a:rPr lang="da-DK" sz="3200" i="1" smtClean="0"/>
              <a:t>unconditionally, and </a:t>
            </a:r>
            <a:r>
              <a:rPr lang="da-DK" sz="3200" i="1" smtClean="0"/>
              <a:t>only </a:t>
            </a:r>
            <a:r>
              <a:rPr lang="da-DK" sz="3200" i="1" smtClean="0"/>
              <a:t>select the relevant columns</a:t>
            </a:r>
          </a:p>
          <a:p>
            <a:pPr lvl="0"/>
            <a:r>
              <a:rPr lang="da-DK" sz="3200" smtClean="0"/>
              <a:t>Will (still) produce 7 x 7 x 20 = 980 rows in the supertable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9" y="4047935"/>
            <a:ext cx="6158163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Movie.title, Actor.name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Movie, Actor, Casting</a:t>
            </a:r>
          </a:p>
        </p:txBody>
      </p:sp>
    </p:spTree>
    <p:extLst>
      <p:ext uri="{BB962C8B-B14F-4D97-AF65-F5344CB8AC3E}">
        <p14:creationId xmlns:p14="http://schemas.microsoft.com/office/powerpoint/2010/main" val="4516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10092489" cy="1874087"/>
          </a:xfrm>
        </p:spPr>
        <p:txBody>
          <a:bodyPr/>
          <a:lstStyle/>
          <a:p>
            <a:pPr lvl="0"/>
            <a:r>
              <a:rPr lang="da-DK" sz="3200" smtClean="0"/>
              <a:t>Third attempt; </a:t>
            </a:r>
            <a:r>
              <a:rPr lang="da-DK" sz="3200" i="1" smtClean="0"/>
              <a:t>only select the rows where the relevant key values are </a:t>
            </a:r>
            <a:r>
              <a:rPr lang="da-DK" sz="3200" i="1" smtClean="0"/>
              <a:t>equal!</a:t>
            </a:r>
            <a:endParaRPr lang="da-DK" sz="3200" i="1" smtClean="0"/>
          </a:p>
          <a:p>
            <a:pPr lvl="0"/>
            <a:r>
              <a:rPr lang="da-DK" sz="3200" smtClean="0"/>
              <a:t>Will produce the correct 20 rows in the supertable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8" y="4047935"/>
            <a:ext cx="11085097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 smtClean="0">
                <a:solidFill>
                  <a:srgbClr val="0070C0"/>
                </a:solidFill>
              </a:rPr>
              <a:t>SELECT</a:t>
            </a:r>
            <a:r>
              <a:rPr lang="da-DK" b="1" smtClean="0"/>
              <a:t>  Movie.title, Actor.name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b="1" smtClean="0">
                <a:solidFill>
                  <a:srgbClr val="0070C0"/>
                </a:solidFill>
              </a:rPr>
              <a:t>FROM</a:t>
            </a:r>
            <a:r>
              <a:rPr lang="da-DK" b="1" smtClean="0"/>
              <a:t> Movie, Actor, Casting</a:t>
            </a:r>
          </a:p>
          <a:p>
            <a:pPr marL="0" indent="0">
              <a:buNone/>
            </a:pPr>
            <a:r>
              <a:rPr lang="da-DK" b="1">
                <a:solidFill>
                  <a:srgbClr val="0070C0"/>
                </a:solidFill>
              </a:rPr>
              <a:t>WHERE</a:t>
            </a:r>
            <a:r>
              <a:rPr lang="da-DK" b="1" smtClean="0"/>
              <a:t> (</a:t>
            </a:r>
            <a:r>
              <a:rPr lang="da-DK" b="1" smtClean="0">
                <a:solidFill>
                  <a:srgbClr val="FF0000"/>
                </a:solidFill>
              </a:rPr>
              <a:t>Movie.id </a:t>
            </a:r>
            <a:r>
              <a:rPr lang="da-DK" b="1" smtClean="0">
                <a:solidFill>
                  <a:srgbClr val="FF0000"/>
                </a:solidFill>
              </a:rPr>
              <a:t>= Casting.movie_id</a:t>
            </a:r>
            <a:r>
              <a:rPr lang="da-DK" b="1" smtClean="0"/>
              <a:t>) </a:t>
            </a:r>
            <a:r>
              <a:rPr lang="da-DK" b="1">
                <a:solidFill>
                  <a:srgbClr val="0070C0"/>
                </a:solidFill>
              </a:rPr>
              <a:t>AND</a:t>
            </a:r>
            <a:r>
              <a:rPr lang="da-DK" b="1"/>
              <a:t> </a:t>
            </a:r>
            <a:r>
              <a:rPr lang="da-DK" b="1" smtClean="0"/>
              <a:t>(</a:t>
            </a:r>
            <a:r>
              <a:rPr lang="da-DK" b="1" smtClean="0">
                <a:solidFill>
                  <a:srgbClr val="FF0000"/>
                </a:solidFill>
              </a:rPr>
              <a:t>Actor.id </a:t>
            </a:r>
            <a:r>
              <a:rPr lang="da-DK" b="1" smtClean="0">
                <a:solidFill>
                  <a:srgbClr val="FF0000"/>
                </a:solidFill>
              </a:rPr>
              <a:t>= Casting.actor_id</a:t>
            </a:r>
            <a:r>
              <a:rPr lang="da-DK" b="1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99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160041" cy="4316497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Recurring ”pattern” for retrieving data across multiple tables</a:t>
            </a:r>
          </a:p>
          <a:p>
            <a:pPr lvl="1"/>
            <a:r>
              <a:rPr lang="da-DK" sz="2800" b="1" smtClean="0"/>
              <a:t>Relations</a:t>
            </a:r>
            <a:r>
              <a:rPr lang="da-DK" sz="2800" smtClean="0"/>
              <a:t> between tables are represented by </a:t>
            </a:r>
            <a:r>
              <a:rPr lang="da-DK" sz="2800" b="1" smtClean="0"/>
              <a:t>keys</a:t>
            </a:r>
            <a:r>
              <a:rPr lang="da-DK" sz="2800" smtClean="0"/>
              <a:t> (primary/foreign), and perhaps even separate </a:t>
            </a:r>
            <a:r>
              <a:rPr lang="da-DK" sz="2800" b="1" smtClean="0"/>
              <a:t>tables</a:t>
            </a:r>
          </a:p>
          <a:p>
            <a:pPr lvl="1"/>
            <a:r>
              <a:rPr lang="da-DK" sz="2800" b="1" smtClean="0"/>
              <a:t>Actual data </a:t>
            </a:r>
            <a:r>
              <a:rPr lang="da-DK" sz="2800" smtClean="0"/>
              <a:t>is contained in tables representing </a:t>
            </a:r>
            <a:r>
              <a:rPr lang="da-DK" sz="2800" b="1" smtClean="0"/>
              <a:t>entities</a:t>
            </a:r>
          </a:p>
          <a:p>
            <a:pPr lvl="1"/>
            <a:r>
              <a:rPr lang="da-DK" sz="2800" smtClean="0"/>
              <a:t>Obtaining </a:t>
            </a:r>
            <a:r>
              <a:rPr lang="da-DK" sz="2800" b="1" smtClean="0"/>
              <a:t>real data about entities</a:t>
            </a:r>
            <a:r>
              <a:rPr lang="da-DK" sz="2800" smtClean="0"/>
              <a:t> across multiple tables then requires </a:t>
            </a:r>
            <a:r>
              <a:rPr lang="da-DK" sz="2800" b="1" smtClean="0"/>
              <a:t>joining and matching on key columns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306125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92891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379377"/>
              </p:ext>
            </p:extLst>
          </p:nvPr>
        </p:nvGraphicFramePr>
        <p:xfrm>
          <a:off x="884319" y="485053"/>
          <a:ext cx="10293930" cy="3383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9886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448427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552073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56611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341278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87532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Actor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336838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name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birth_year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alive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 Wayne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04-06-1911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Chow-Yun Fat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12-11-1959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Karl Stegger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30-01-1922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Jean Reno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10-10-1949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Julia Roberts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28-09-1964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Natalie Portman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Israel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02-07-1980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Marc Duret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01-08-1966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24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5467"/>
              </p:ext>
            </p:extLst>
          </p:nvPr>
        </p:nvGraphicFramePr>
        <p:xfrm>
          <a:off x="914399" y="719668"/>
          <a:ext cx="2917660" cy="4480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8830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458830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</a:tblGrid>
              <a:tr h="173984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Casting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10507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actor_id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6318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102614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98304"/>
                  </a:ext>
                </a:extLst>
              </a:tr>
            </a:tbl>
          </a:graphicData>
        </a:graphic>
      </p:graphicFrame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059868"/>
              </p:ext>
            </p:extLst>
          </p:nvPr>
        </p:nvGraphicFramePr>
        <p:xfrm>
          <a:off x="4580020" y="719668"/>
          <a:ext cx="2917660" cy="4480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8830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458830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</a:tblGrid>
              <a:tr h="173984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Casting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54599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actor_id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6318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102614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98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3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214185" cy="4351338"/>
          </a:xfrm>
        </p:spPr>
        <p:txBody>
          <a:bodyPr/>
          <a:lstStyle/>
          <a:p>
            <a:pPr lvl="0"/>
            <a:r>
              <a:rPr lang="da-DK" sz="3200" smtClean="0"/>
              <a:t>We can easily formulate questions which</a:t>
            </a:r>
          </a:p>
          <a:p>
            <a:pPr lvl="1"/>
            <a:r>
              <a:rPr lang="da-DK" sz="2800" smtClean="0"/>
              <a:t>Should be possible to answer with the given data</a:t>
            </a:r>
          </a:p>
          <a:p>
            <a:pPr lvl="1"/>
            <a:r>
              <a:rPr lang="da-DK" sz="2800" smtClean="0"/>
              <a:t>Cannot be answered by a single-table query</a:t>
            </a:r>
          </a:p>
          <a:p>
            <a:pPr lvl="0"/>
            <a:r>
              <a:rPr lang="da-DK" sz="3200" smtClean="0"/>
              <a:t>Example: </a:t>
            </a:r>
            <a:r>
              <a:rPr lang="da-DK" sz="3200" i="1" smtClean="0"/>
              <a:t>How many movies are from the country that the actor Marc Duret is from?</a:t>
            </a:r>
            <a:endParaRPr lang="da-DK" sz="2800" i="1"/>
          </a:p>
        </p:txBody>
      </p:sp>
    </p:spTree>
    <p:extLst>
      <p:ext uri="{BB962C8B-B14F-4D97-AF65-F5344CB8AC3E}">
        <p14:creationId xmlns:p14="http://schemas.microsoft.com/office/powerpoint/2010/main" val="16504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subquery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041919"/>
            <a:ext cx="6318038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</a:t>
            </a:r>
            <a:r>
              <a:rPr lang="da-DK" sz="3200" b="1" smtClean="0">
                <a:solidFill>
                  <a:srgbClr val="0070C0"/>
                </a:solidFill>
              </a:rPr>
              <a:t>COUNT</a:t>
            </a:r>
            <a:r>
              <a:rPr lang="da-DK" sz="3200" b="1" smtClean="0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 smtClean="0"/>
              <a:t> </a:t>
            </a:r>
            <a:r>
              <a:rPr lang="da-DK" sz="3200" b="1"/>
              <a:t>movie_count</a:t>
            </a:r>
            <a:endParaRPr lang="da-DK" sz="32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b="1" smtClean="0"/>
              <a:t>country = ‘France’</a:t>
            </a:r>
            <a:endParaRPr lang="da-DK" sz="3200" b="1"/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1177636" y="1751908"/>
            <a:ext cx="6095453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country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Actor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b="1" smtClean="0"/>
              <a:t>name = ‘Marc Duret’</a:t>
            </a:r>
            <a:endParaRPr lang="da-DK" sz="3200" b="1"/>
          </a:p>
        </p:txBody>
      </p:sp>
      <p:sp>
        <p:nvSpPr>
          <p:cNvPr id="7" name="Afrundet rektangulær billedforklaring 6"/>
          <p:cNvSpPr/>
          <p:nvPr/>
        </p:nvSpPr>
        <p:spPr>
          <a:xfrm>
            <a:off x="7188869" y="1798626"/>
            <a:ext cx="2135606" cy="980669"/>
          </a:xfrm>
          <a:prstGeom prst="wedgeRoundRectCallout">
            <a:avLst>
              <a:gd name="adj1" fmla="val -100610"/>
              <a:gd name="adj2" fmla="val 365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Will return ‘France’</a:t>
            </a:r>
            <a:endParaRPr lang="da-DK" sz="2800"/>
          </a:p>
        </p:txBody>
      </p:sp>
      <p:sp>
        <p:nvSpPr>
          <p:cNvPr id="8" name="Afrundet rektangulær billedforklaring 7"/>
          <p:cNvSpPr/>
          <p:nvPr/>
        </p:nvSpPr>
        <p:spPr>
          <a:xfrm>
            <a:off x="7372352" y="4916810"/>
            <a:ext cx="3542296" cy="942569"/>
          </a:xfrm>
          <a:prstGeom prst="wedgeRoundRectCallout">
            <a:avLst>
              <a:gd name="adj1" fmla="val -83706"/>
              <a:gd name="adj2" fmla="val -190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‘France’ used as input ”parameter” here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89372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012" cy="4351338"/>
          </a:xfrm>
        </p:spPr>
        <p:txBody>
          <a:bodyPr/>
          <a:lstStyle/>
          <a:p>
            <a:pPr lvl="0"/>
            <a:r>
              <a:rPr lang="da-DK" sz="3200" smtClean="0"/>
              <a:t>Previous solution works, but requires us to manually enter one query result into another query</a:t>
            </a:r>
          </a:p>
          <a:p>
            <a:pPr lvl="0"/>
            <a:r>
              <a:rPr lang="da-DK" sz="3200" smtClean="0"/>
              <a:t>Better solution: formulate a single query, where the first query is a ”subquery” to the second query!</a:t>
            </a:r>
            <a:endParaRPr lang="da-DK" sz="2800"/>
          </a:p>
        </p:txBody>
      </p:sp>
      <p:pic>
        <p:nvPicPr>
          <p:cNvPr id="1026" name="Picture 2" descr="Billedresultat for buckle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37" y="1986046"/>
            <a:ext cx="2954922" cy="29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subquery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9" y="1690687"/>
            <a:ext cx="8985585" cy="432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</a:t>
            </a:r>
            <a:r>
              <a:rPr lang="da-DK" sz="3200" b="1" smtClean="0">
                <a:solidFill>
                  <a:srgbClr val="0070C0"/>
                </a:solidFill>
              </a:rPr>
              <a:t>COUNT</a:t>
            </a:r>
            <a:r>
              <a:rPr lang="da-DK" sz="3200" b="1" smtClean="0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 smtClean="0"/>
              <a:t> </a:t>
            </a:r>
            <a:r>
              <a:rPr lang="da-DK" sz="3200" b="1"/>
              <a:t>movie_count</a:t>
            </a:r>
            <a:endParaRPr lang="da-DK" sz="32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b="1" smtClean="0"/>
              <a:t>country = (	</a:t>
            </a: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 </a:t>
            </a:r>
            <a:r>
              <a:rPr lang="da-DK" sz="3200" b="1" smtClean="0"/>
              <a:t>country</a:t>
            </a:r>
          </a:p>
          <a:p>
            <a:pPr marL="0" indent="0">
              <a:buNone/>
            </a:pPr>
            <a:r>
              <a:rPr lang="da-DK" sz="3200" b="1"/>
              <a:t>	</a:t>
            </a:r>
            <a:r>
              <a:rPr lang="da-DK" sz="3200" b="1" smtClean="0"/>
              <a:t>			</a:t>
            </a: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Actor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				WHERE </a:t>
            </a:r>
            <a:r>
              <a:rPr lang="da-DK" sz="3200" b="1"/>
              <a:t>name = ‘Marc Duret</a:t>
            </a:r>
            <a:r>
              <a:rPr lang="da-DK" sz="3200" b="1" smtClean="0"/>
              <a:t>’ )</a:t>
            </a:r>
            <a:endParaRPr lang="da-DK" sz="3200" b="1"/>
          </a:p>
        </p:txBody>
      </p:sp>
      <p:sp>
        <p:nvSpPr>
          <p:cNvPr id="9" name="Afrundet rektangulær billedforklaring 8"/>
          <p:cNvSpPr/>
          <p:nvPr/>
        </p:nvSpPr>
        <p:spPr>
          <a:xfrm>
            <a:off x="1024687" y="3756985"/>
            <a:ext cx="2135606" cy="625737"/>
          </a:xfrm>
          <a:prstGeom prst="wedgeRoundRectCallout">
            <a:avLst>
              <a:gd name="adj1" fmla="val -32441"/>
              <a:gd name="adj2" fmla="val -1336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Main query</a:t>
            </a:r>
            <a:endParaRPr lang="da-DK" sz="2800"/>
          </a:p>
        </p:txBody>
      </p:sp>
      <p:sp>
        <p:nvSpPr>
          <p:cNvPr id="10" name="Afrundet rektangulær billedforklaring 9"/>
          <p:cNvSpPr/>
          <p:nvPr/>
        </p:nvSpPr>
        <p:spPr>
          <a:xfrm>
            <a:off x="6386761" y="5077183"/>
            <a:ext cx="2135606" cy="625737"/>
          </a:xfrm>
          <a:prstGeom prst="wedgeRoundRectCallout">
            <a:avLst>
              <a:gd name="adj1" fmla="val -32441"/>
              <a:gd name="adj2" fmla="val -1336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Subquery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0052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935</Words>
  <Application>Microsoft Office PowerPoint</Application>
  <PresentationFormat>Widescreen</PresentationFormat>
  <Paragraphs>327</Paragraphs>
  <Slides>24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Office-tema</vt:lpstr>
      <vt:lpstr>Databases  Queries (multi-table)</vt:lpstr>
      <vt:lpstr>PowerPoint-præsentation</vt:lpstr>
      <vt:lpstr>PowerPoint-præsentation</vt:lpstr>
      <vt:lpstr>PowerPoint-præsentation</vt:lpstr>
      <vt:lpstr>PowerPoint-præsentation</vt:lpstr>
      <vt:lpstr>SQL Query - subqueries</vt:lpstr>
      <vt:lpstr>SQL Query - subquery</vt:lpstr>
      <vt:lpstr>SQL Query - subqueries</vt:lpstr>
      <vt:lpstr>SQL Query - subquery</vt:lpstr>
      <vt:lpstr>SQL Query - subqueries</vt:lpstr>
      <vt:lpstr>SQL Query - subqueries</vt:lpstr>
      <vt:lpstr>SQL Query - subquery</vt:lpstr>
      <vt:lpstr>SQL Query - subquery</vt:lpstr>
      <vt:lpstr>SQL Query - subquery</vt:lpstr>
      <vt:lpstr>SQL Query – joining tables</vt:lpstr>
      <vt:lpstr>PowerPoint-præsentation</vt:lpstr>
      <vt:lpstr>SQL Query – joining tables</vt:lpstr>
      <vt:lpstr>SQL Query – joining tables</vt:lpstr>
      <vt:lpstr>SQL Query – joining tables</vt:lpstr>
      <vt:lpstr>SQL Query – joining tables</vt:lpstr>
      <vt:lpstr>SQL Query – joining tables</vt:lpstr>
      <vt:lpstr>SQL Query – joining tables</vt:lpstr>
      <vt:lpstr>SQL Query – joining tables</vt:lpstr>
      <vt:lpstr>SQL Query – joining tables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160</cp:revision>
  <dcterms:created xsi:type="dcterms:W3CDTF">2017-09-05T14:00:27Z</dcterms:created>
  <dcterms:modified xsi:type="dcterms:W3CDTF">2018-09-29T09:24:56Z</dcterms:modified>
</cp:coreProperties>
</file>