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7" r:id="rId3"/>
    <p:sldId id="376" r:id="rId4"/>
    <p:sldId id="368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10" r:id="rId19"/>
    <p:sldId id="411" r:id="rId20"/>
    <p:sldId id="412" r:id="rId21"/>
    <p:sldId id="414" r:id="rId22"/>
    <p:sldId id="413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9" r:id="rId37"/>
    <p:sldId id="430" r:id="rId38"/>
    <p:sldId id="431" r:id="rId39"/>
    <p:sldId id="435" r:id="rId40"/>
    <p:sldId id="438" r:id="rId41"/>
    <p:sldId id="439" r:id="rId42"/>
    <p:sldId id="448" r:id="rId43"/>
    <p:sldId id="436" r:id="rId44"/>
    <p:sldId id="440" r:id="rId45"/>
    <p:sldId id="441" r:id="rId46"/>
    <p:sldId id="442" r:id="rId47"/>
    <p:sldId id="443" r:id="rId48"/>
    <p:sldId id="445" r:id="rId49"/>
    <p:sldId id="446" r:id="rId50"/>
    <p:sldId id="447" r:id="rId5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The Relational 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05920"/>
              </p:ext>
            </p:extLst>
          </p:nvPr>
        </p:nvGraphicFramePr>
        <p:xfrm>
          <a:off x="3121192" y="32051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27001"/>
              </p:ext>
            </p:extLst>
          </p:nvPr>
        </p:nvGraphicFramePr>
        <p:xfrm>
          <a:off x="3121192" y="37324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30265"/>
              </p:ext>
            </p:extLst>
          </p:nvPr>
        </p:nvGraphicFramePr>
        <p:xfrm>
          <a:off x="3121192" y="42554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10273"/>
              </p:ext>
            </p:extLst>
          </p:nvPr>
        </p:nvGraphicFramePr>
        <p:xfrm>
          <a:off x="2663257" y="3302177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sp>
        <p:nvSpPr>
          <p:cNvPr id="3" name="Venstre klammeparentes 2"/>
          <p:cNvSpPr/>
          <p:nvPr/>
        </p:nvSpPr>
        <p:spPr>
          <a:xfrm>
            <a:off x="2080705" y="4270275"/>
            <a:ext cx="454882" cy="1386304"/>
          </a:xfrm>
          <a:prstGeom prst="leftBrace">
            <a:avLst>
              <a:gd name="adj1" fmla="val 22569"/>
              <a:gd name="adj2" fmla="val 4539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Venstre klammeparentes 7"/>
          <p:cNvSpPr/>
          <p:nvPr/>
        </p:nvSpPr>
        <p:spPr>
          <a:xfrm rot="5400000">
            <a:off x="6015712" y="-743817"/>
            <a:ext cx="454882" cy="7159792"/>
          </a:xfrm>
          <a:prstGeom prst="leftBrace">
            <a:avLst>
              <a:gd name="adj1" fmla="val 22569"/>
              <a:gd name="adj2" fmla="val 51260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32654" y="4453157"/>
            <a:ext cx="1548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Rows</a:t>
            </a:r>
            <a:endParaRPr lang="da-DK" sz="4800" b="1"/>
          </a:p>
        </p:txBody>
      </p:sp>
      <p:sp>
        <p:nvSpPr>
          <p:cNvPr id="10" name="Tekstfelt 9"/>
          <p:cNvSpPr txBox="1"/>
          <p:nvPr/>
        </p:nvSpPr>
        <p:spPr>
          <a:xfrm>
            <a:off x="4925461" y="138870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Columns</a:t>
            </a:r>
            <a:endParaRPr lang="da-DK" sz="4800" b="1"/>
          </a:p>
        </p:txBody>
      </p:sp>
      <p:sp>
        <p:nvSpPr>
          <p:cNvPr id="11" name="Afrundet rektangel 10"/>
          <p:cNvSpPr/>
          <p:nvPr/>
        </p:nvSpPr>
        <p:spPr>
          <a:xfrm>
            <a:off x="6472990" y="5131466"/>
            <a:ext cx="1594184" cy="1290499"/>
          </a:xfrm>
          <a:prstGeom prst="round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4800" b="1" smtClean="0">
                <a:solidFill>
                  <a:schemeClr val="tx1"/>
                </a:solidFill>
              </a:rPr>
              <a:t>Cell</a:t>
            </a:r>
            <a:endParaRPr lang="da-DK" sz="4800" b="1">
              <a:solidFill>
                <a:schemeClr val="tx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70567" y="2502152"/>
            <a:ext cx="3298570" cy="1290499"/>
          </a:xfrm>
          <a:prstGeom prst="round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Table </a:t>
            </a:r>
          </a:p>
          <a:p>
            <a:r>
              <a:rPr lang="da-DK" sz="3600" b="1" smtClean="0">
                <a:solidFill>
                  <a:schemeClr val="tx1"/>
                </a:solidFill>
              </a:rPr>
              <a:t>name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24336" cy="4351338"/>
          </a:xfrm>
        </p:spPr>
        <p:txBody>
          <a:bodyPr/>
          <a:lstStyle/>
          <a:p>
            <a:pPr lvl="0"/>
            <a:r>
              <a:rPr lang="da-DK" sz="3200" smtClean="0"/>
              <a:t>A </a:t>
            </a:r>
            <a:r>
              <a:rPr lang="da-DK" sz="3200" b="1" smtClean="0"/>
              <a:t>Column</a:t>
            </a:r>
            <a:r>
              <a:rPr lang="da-DK" sz="3200" smtClean="0"/>
              <a:t> is part of the </a:t>
            </a:r>
            <a:r>
              <a:rPr lang="da-DK" sz="3200" b="1" smtClean="0"/>
              <a:t>definition</a:t>
            </a:r>
            <a:r>
              <a:rPr lang="da-DK" sz="3200" smtClean="0"/>
              <a:t> of a table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smtClean="0"/>
              <a:t>Row</a:t>
            </a:r>
            <a:r>
              <a:rPr lang="da-DK" sz="3200" smtClean="0"/>
              <a:t> represents </a:t>
            </a:r>
            <a:r>
              <a:rPr lang="da-DK" sz="3200" b="1" smtClean="0"/>
              <a:t>actual data</a:t>
            </a:r>
          </a:p>
          <a:p>
            <a:pPr lvl="0"/>
            <a:r>
              <a:rPr lang="da-DK" sz="3200" smtClean="0"/>
              <a:t>Once defined, the columns of a table should </a:t>
            </a:r>
            <a:r>
              <a:rPr lang="da-DK" sz="3200" u="sng" smtClean="0"/>
              <a:t>not</a:t>
            </a:r>
            <a:r>
              <a:rPr lang="da-DK" sz="3200" smtClean="0"/>
              <a:t> change over time</a:t>
            </a:r>
          </a:p>
          <a:p>
            <a:pPr lvl="0"/>
            <a:r>
              <a:rPr lang="da-DK" sz="3200" smtClean="0"/>
              <a:t>The number of rows in a table will usually change over time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smtClean="0"/>
              <a:t>row</a:t>
            </a:r>
            <a:r>
              <a:rPr lang="da-DK" sz="3200" smtClean="0"/>
              <a:t> can also be called a </a:t>
            </a:r>
            <a:r>
              <a:rPr lang="da-DK" sz="3200" b="1" smtClean="0"/>
              <a:t>record</a:t>
            </a:r>
          </a:p>
        </p:txBody>
      </p:sp>
      <p:pic>
        <p:nvPicPr>
          <p:cNvPr id="1028" name="Picture 4" descr="Billedresultat for exclama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48" y="1956887"/>
            <a:ext cx="3547560" cy="35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21095"/>
              </p:ext>
            </p:extLst>
          </p:nvPr>
        </p:nvGraphicFramePr>
        <p:xfrm>
          <a:off x="3849103" y="251345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05935"/>
              </p:ext>
            </p:extLst>
          </p:nvPr>
        </p:nvGraphicFramePr>
        <p:xfrm>
          <a:off x="3849103" y="200920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76126"/>
              </p:ext>
            </p:extLst>
          </p:nvPr>
        </p:nvGraphicFramePr>
        <p:xfrm>
          <a:off x="2516104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 smtClean="0"/>
                        <a:t>Restaurant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44652"/>
              </p:ext>
            </p:extLst>
          </p:nvPr>
        </p:nvGraphicFramePr>
        <p:xfrm>
          <a:off x="3593276" y="3699220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 smtClean="0"/>
                        <a:t>WorksAt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42390"/>
              </p:ext>
            </p:extLst>
          </p:nvPr>
        </p:nvGraphicFramePr>
        <p:xfrm>
          <a:off x="4444666" y="182850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744"/>
              </p:ext>
            </p:extLst>
          </p:nvPr>
        </p:nvGraphicFramePr>
        <p:xfrm>
          <a:off x="4444666" y="236214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18375"/>
              </p:ext>
            </p:extLst>
          </p:nvPr>
        </p:nvGraphicFramePr>
        <p:xfrm>
          <a:off x="4444666" y="289578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2596815" cy="4351338"/>
          </a:xfrm>
        </p:spPr>
        <p:txBody>
          <a:bodyPr/>
          <a:lstStyle/>
          <a:p>
            <a:pPr lvl="0"/>
            <a:r>
              <a:rPr lang="da-DK" sz="3200" smtClean="0"/>
              <a:t>Three tables</a:t>
            </a:r>
          </a:p>
          <a:p>
            <a:pPr lvl="1"/>
            <a:r>
              <a:rPr lang="da-DK" sz="2800" b="1" smtClean="0"/>
              <a:t>Employee</a:t>
            </a:r>
          </a:p>
          <a:p>
            <a:pPr lvl="1"/>
            <a:r>
              <a:rPr lang="da-DK" sz="2800" b="1" smtClean="0"/>
              <a:t>Restaurant</a:t>
            </a:r>
          </a:p>
          <a:p>
            <a:pPr lvl="1"/>
            <a:r>
              <a:rPr lang="da-DK" sz="2800" b="1" smtClean="0"/>
              <a:t>WorksAt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84848"/>
              </p:ext>
            </p:extLst>
          </p:nvPr>
        </p:nvGraphicFramePr>
        <p:xfrm>
          <a:off x="6096000" y="1792278"/>
          <a:ext cx="535579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544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937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83565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15400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333401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223886">
                <a:tc gridSpan="5">
                  <a:txBody>
                    <a:bodyPr/>
                    <a:lstStyle/>
                    <a:p>
                      <a:r>
                        <a:rPr lang="da-DK" sz="1600" smtClean="0"/>
                        <a:t>Employee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 b="1" smtClean="0"/>
                        <a:t>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address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zip_code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phone_nr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date_of_birth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 smtClean="0"/>
                        <a:t>Jonas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Solvej 5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3400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23411244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17-09-1993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 smtClean="0"/>
                        <a:t>Helle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Algade 22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3000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43092174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02-03-1995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 smtClean="0"/>
                        <a:t>Allan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Egevej 81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3000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42775426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30-12-1990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53970"/>
              </p:ext>
            </p:extLst>
          </p:nvPr>
        </p:nvGraphicFramePr>
        <p:xfrm>
          <a:off x="4573505" y="3326428"/>
          <a:ext cx="4534400" cy="1158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92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2323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136027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974212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119682">
                <a:tc gridSpan="4">
                  <a:txBody>
                    <a:bodyPr/>
                    <a:lstStyle/>
                    <a:p>
                      <a:r>
                        <a:rPr lang="da-DK" sz="1600" smtClean="0"/>
                        <a:t>Restaurant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 b="1" smtClean="0"/>
                        <a:t>restaurant_id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restaurant_name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address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zip_code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 smtClean="0"/>
                        <a:t>2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Valby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Stien</a:t>
                      </a:r>
                      <a:r>
                        <a:rPr lang="da-DK" sz="1200" baseline="0" smtClean="0"/>
                        <a:t> 45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2500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 smtClean="0"/>
                        <a:t>3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Søborg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Svinget 33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2860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12205"/>
              </p:ext>
            </p:extLst>
          </p:nvPr>
        </p:nvGraphicFramePr>
        <p:xfrm>
          <a:off x="8505891" y="4532180"/>
          <a:ext cx="2027758" cy="1432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523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96252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600" smtClean="0"/>
                        <a:t>WorksAt</a:t>
                      </a:r>
                      <a:endParaRPr lang="da-DK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smtClean="0"/>
                        <a:t>restaurant_id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smtClean="0"/>
                        <a:t>phone_nr</a:t>
                      </a:r>
                      <a:endParaRPr lang="da-DK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smtClean="0"/>
                        <a:t>2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23411244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smtClean="0"/>
                        <a:t>2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42775426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smtClean="0"/>
                        <a:t>3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smtClean="0"/>
                        <a:t>43092174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9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610164" cy="4351338"/>
          </a:xfrm>
        </p:spPr>
        <p:txBody>
          <a:bodyPr/>
          <a:lstStyle/>
          <a:p>
            <a:pPr lvl="0"/>
            <a:r>
              <a:rPr lang="da-DK" sz="3200" b="1" smtClean="0"/>
              <a:t>Employee</a:t>
            </a:r>
            <a:r>
              <a:rPr lang="da-DK" sz="3200" smtClean="0"/>
              <a:t> table (5 columns):</a:t>
            </a:r>
          </a:p>
          <a:p>
            <a:pPr lvl="1"/>
            <a:r>
              <a:rPr lang="da-DK" sz="2800" b="1" smtClean="0"/>
              <a:t>name</a:t>
            </a:r>
            <a:r>
              <a:rPr lang="da-DK" sz="2800" smtClean="0"/>
              <a:t> </a:t>
            </a:r>
            <a:r>
              <a:rPr lang="da-DK" sz="2800" smtClean="0"/>
              <a:t>(</a:t>
            </a:r>
            <a:r>
              <a:rPr lang="da-DK" sz="2800" b="1" smtClean="0"/>
              <a:t>Domain</a:t>
            </a:r>
            <a:r>
              <a:rPr lang="da-DK" sz="2800" smtClean="0"/>
              <a:t>: </a:t>
            </a:r>
            <a:r>
              <a:rPr lang="da-DK" sz="2800" i="1" smtClean="0"/>
              <a:t>string</a:t>
            </a:r>
            <a:r>
              <a:rPr lang="da-DK" sz="2800" smtClean="0"/>
              <a:t>, at most 50 characters)</a:t>
            </a:r>
          </a:p>
          <a:p>
            <a:pPr lvl="1"/>
            <a:r>
              <a:rPr lang="da-DK" sz="2800" b="1" smtClean="0"/>
              <a:t>address</a:t>
            </a:r>
            <a:r>
              <a:rPr lang="da-DK" sz="2800" smtClean="0"/>
              <a:t>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string</a:t>
            </a:r>
            <a:r>
              <a:rPr lang="da-DK" sz="2800"/>
              <a:t>, at most 50 characters)</a:t>
            </a:r>
            <a:endParaRPr lang="da-DK" sz="2800" b="1" smtClean="0"/>
          </a:p>
          <a:p>
            <a:pPr lvl="1"/>
            <a:r>
              <a:rPr lang="da-DK" sz="2800" b="1" smtClean="0"/>
              <a:t>zip_code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 smtClean="0"/>
              <a:t>numeric</a:t>
            </a:r>
            <a:r>
              <a:rPr lang="da-DK" sz="2800" smtClean="0"/>
              <a:t>, value between 1000 and 9999)</a:t>
            </a:r>
            <a:endParaRPr lang="da-DK" sz="2800" b="1" smtClean="0"/>
          </a:p>
          <a:p>
            <a:pPr lvl="1"/>
            <a:r>
              <a:rPr lang="da-DK" sz="2800" b="1" smtClean="0"/>
              <a:t>phone_nr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numeric</a:t>
            </a:r>
            <a:r>
              <a:rPr lang="da-DK" sz="2800"/>
              <a:t>, value between </a:t>
            </a:r>
            <a:r>
              <a:rPr lang="da-DK" sz="2800" smtClean="0"/>
              <a:t>10000000 </a:t>
            </a:r>
            <a:r>
              <a:rPr lang="da-DK" sz="2800"/>
              <a:t>and </a:t>
            </a:r>
            <a:r>
              <a:rPr lang="da-DK" sz="2800" smtClean="0"/>
              <a:t>99999999)</a:t>
            </a:r>
            <a:endParaRPr lang="da-DK" sz="2800" b="1" smtClean="0"/>
          </a:p>
          <a:p>
            <a:pPr lvl="1"/>
            <a:r>
              <a:rPr lang="da-DK" sz="2800" b="1" smtClean="0"/>
              <a:t>date_of_birth</a:t>
            </a:r>
            <a:r>
              <a:rPr lang="da-DK" sz="2800" smtClean="0"/>
              <a:t>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 smtClean="0"/>
              <a:t>date</a:t>
            </a:r>
            <a:r>
              <a:rPr lang="da-DK" sz="2800" smtClean="0"/>
              <a:t>, </a:t>
            </a:r>
            <a:r>
              <a:rPr lang="da-DK" sz="2800"/>
              <a:t>value between </a:t>
            </a:r>
            <a:r>
              <a:rPr lang="da-DK" sz="2800" smtClean="0"/>
              <a:t>01-01-1900 </a:t>
            </a:r>
            <a:r>
              <a:rPr lang="da-DK" sz="2800"/>
              <a:t>and </a:t>
            </a:r>
            <a:r>
              <a:rPr lang="da-DK" sz="2800" smtClean="0"/>
              <a:t>31-12-2018)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1600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Properties of a (relational) table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6476" cy="4351338"/>
          </a:xfrm>
        </p:spPr>
        <p:txBody>
          <a:bodyPr/>
          <a:lstStyle/>
          <a:p>
            <a:pPr lvl="0"/>
            <a:r>
              <a:rPr lang="da-DK" sz="3200" smtClean="0"/>
              <a:t>Has its own </a:t>
            </a:r>
            <a:r>
              <a:rPr lang="da-DK" sz="3200" b="1" smtClean="0"/>
              <a:t>unique name </a:t>
            </a:r>
            <a:r>
              <a:rPr lang="da-DK" sz="3200" smtClean="0"/>
              <a:t>(within the database in question)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column</a:t>
            </a:r>
            <a:r>
              <a:rPr lang="da-DK" sz="3200" smtClean="0"/>
              <a:t> has its own </a:t>
            </a:r>
            <a:r>
              <a:rPr lang="da-DK" sz="3200" b="1" smtClean="0"/>
              <a:t>unique name </a:t>
            </a:r>
            <a:r>
              <a:rPr lang="da-DK" sz="3200" smtClean="0"/>
              <a:t>(within the table)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cell</a:t>
            </a:r>
            <a:r>
              <a:rPr lang="da-DK" sz="3200" smtClean="0"/>
              <a:t> contains </a:t>
            </a:r>
            <a:r>
              <a:rPr lang="da-DK" sz="3200" b="1" smtClean="0"/>
              <a:t>exactly one value</a:t>
            </a:r>
          </a:p>
          <a:p>
            <a:pPr lvl="0"/>
            <a:r>
              <a:rPr lang="da-DK" sz="3200" smtClean="0"/>
              <a:t>All </a:t>
            </a:r>
            <a:r>
              <a:rPr lang="da-DK" sz="3200" b="1" smtClean="0"/>
              <a:t>values</a:t>
            </a:r>
            <a:r>
              <a:rPr lang="da-DK" sz="3200" smtClean="0"/>
              <a:t> in a </a:t>
            </a:r>
            <a:r>
              <a:rPr lang="da-DK" sz="3200" b="1" smtClean="0"/>
              <a:t>column</a:t>
            </a:r>
            <a:r>
              <a:rPr lang="da-DK" sz="3200" smtClean="0"/>
              <a:t> are from the </a:t>
            </a:r>
            <a:r>
              <a:rPr lang="da-DK" sz="3200" b="1" smtClean="0"/>
              <a:t>same domain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row</a:t>
            </a:r>
            <a:r>
              <a:rPr lang="da-DK" sz="3200" smtClean="0"/>
              <a:t> (i.e. record) is </a:t>
            </a:r>
            <a:r>
              <a:rPr lang="da-DK" sz="3200" b="1" smtClean="0"/>
              <a:t>unique</a:t>
            </a:r>
            <a:r>
              <a:rPr lang="da-DK" sz="3200" smtClean="0"/>
              <a:t> (no duplicates)</a:t>
            </a:r>
          </a:p>
          <a:p>
            <a:pPr lvl="0"/>
            <a:r>
              <a:rPr lang="da-DK" sz="3200" smtClean="0"/>
              <a:t>The </a:t>
            </a:r>
            <a:r>
              <a:rPr lang="da-DK" sz="3200" b="1" smtClean="0"/>
              <a:t>order</a:t>
            </a:r>
            <a:r>
              <a:rPr lang="da-DK" sz="3200" smtClean="0"/>
              <a:t> of </a:t>
            </a:r>
            <a:r>
              <a:rPr lang="da-DK" sz="3200" b="1" smtClean="0"/>
              <a:t>columns</a:t>
            </a:r>
            <a:r>
              <a:rPr lang="da-DK" sz="3200" smtClean="0"/>
              <a:t> has </a:t>
            </a:r>
            <a:r>
              <a:rPr lang="da-DK" sz="3200" b="1" smtClean="0"/>
              <a:t>no significance</a:t>
            </a:r>
          </a:p>
          <a:p>
            <a:pPr lvl="0"/>
            <a:r>
              <a:rPr lang="da-DK" sz="3200"/>
              <a:t>T</a:t>
            </a:r>
            <a:r>
              <a:rPr lang="da-DK" sz="3200" smtClean="0"/>
              <a:t>he </a:t>
            </a:r>
            <a:r>
              <a:rPr lang="da-DK" sz="3200" b="1" smtClean="0"/>
              <a:t>order</a:t>
            </a:r>
            <a:r>
              <a:rPr lang="da-DK" sz="3200" smtClean="0"/>
              <a:t> of </a:t>
            </a:r>
            <a:r>
              <a:rPr lang="da-DK" sz="3200" b="1" smtClean="0"/>
              <a:t>rows</a:t>
            </a:r>
            <a:r>
              <a:rPr lang="da-DK" sz="3200" smtClean="0"/>
              <a:t> has </a:t>
            </a:r>
            <a:r>
              <a:rPr lang="da-DK" sz="3200" b="1" smtClean="0"/>
              <a:t>no significance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2996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24918" cy="4351338"/>
          </a:xfrm>
        </p:spPr>
        <p:txBody>
          <a:bodyPr/>
          <a:lstStyle/>
          <a:p>
            <a:pPr lvl="0"/>
            <a:r>
              <a:rPr lang="da-DK" sz="3200" smtClean="0"/>
              <a:t>Records in a table must be unique….</a:t>
            </a:r>
          </a:p>
          <a:p>
            <a:pPr lvl="0"/>
            <a:r>
              <a:rPr lang="da-DK" sz="3200" smtClean="0"/>
              <a:t>…so, some set of columns must also contain unique values for each row</a:t>
            </a:r>
          </a:p>
          <a:p>
            <a:pPr lvl="0"/>
            <a:r>
              <a:rPr lang="da-DK" sz="3200" smtClean="0"/>
              <a:t>Such a set of columns form a </a:t>
            </a:r>
            <a:r>
              <a:rPr lang="da-DK" sz="3200" b="1" smtClean="0"/>
              <a:t>key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42017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14866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03921"/>
              </p:ext>
            </p:extLst>
          </p:nvPr>
        </p:nvGraphicFramePr>
        <p:xfrm>
          <a:off x="2695075" y="17063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59234"/>
              </p:ext>
            </p:extLst>
          </p:nvPr>
        </p:nvGraphicFramePr>
        <p:xfrm>
          <a:off x="3244516" y="38820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6643"/>
              </p:ext>
            </p:extLst>
          </p:nvPr>
        </p:nvGraphicFramePr>
        <p:xfrm>
          <a:off x="2819401" y="45518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48232"/>
              </p:ext>
            </p:extLst>
          </p:nvPr>
        </p:nvGraphicFramePr>
        <p:xfrm>
          <a:off x="2939716" y="26611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60512"/>
              </p:ext>
            </p:extLst>
          </p:nvPr>
        </p:nvGraphicFramePr>
        <p:xfrm>
          <a:off x="4283242" y="32262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83691"/>
              </p:ext>
            </p:extLst>
          </p:nvPr>
        </p:nvGraphicFramePr>
        <p:xfrm>
          <a:off x="3386889" y="52646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79131"/>
              </p:ext>
            </p:extLst>
          </p:nvPr>
        </p:nvGraphicFramePr>
        <p:xfrm>
          <a:off x="7166811" y="22631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6393"/>
              </p:ext>
            </p:extLst>
          </p:nvPr>
        </p:nvGraphicFramePr>
        <p:xfrm>
          <a:off x="4594498" y="10394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46091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268996" y="213440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91597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36" y="199398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8085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21537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8932"/>
              </p:ext>
            </p:extLst>
          </p:nvPr>
        </p:nvGraphicFramePr>
        <p:xfrm>
          <a:off x="948017" y="2134406"/>
          <a:ext cx="835136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086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21908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5725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346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36788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75682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6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35879" cy="4351338"/>
          </a:xfrm>
        </p:spPr>
        <p:txBody>
          <a:bodyPr/>
          <a:lstStyle/>
          <a:p>
            <a:pPr lvl="0"/>
            <a:r>
              <a:rPr lang="da-DK" sz="3200" b="1" smtClean="0"/>
              <a:t>Superkey</a:t>
            </a:r>
            <a:r>
              <a:rPr lang="da-DK" sz="3200" smtClean="0"/>
              <a:t>: A set of columns which is unique for each row</a:t>
            </a:r>
          </a:p>
          <a:p>
            <a:pPr lvl="0"/>
            <a:r>
              <a:rPr lang="da-DK" sz="3200" b="1" smtClean="0"/>
              <a:t>Candidate key: </a:t>
            </a:r>
            <a:r>
              <a:rPr lang="da-DK" sz="3200"/>
              <a:t>A </a:t>
            </a:r>
            <a:r>
              <a:rPr lang="da-DK" sz="3200" u="sng"/>
              <a:t>minimal</a:t>
            </a:r>
            <a:r>
              <a:rPr lang="da-DK" sz="3200"/>
              <a:t> set of columns which is unique for each </a:t>
            </a:r>
            <a:r>
              <a:rPr lang="da-DK" sz="3200" smtClean="0"/>
              <a:t>row (no column can be removed without breaking uniqueness)</a:t>
            </a:r>
          </a:p>
          <a:p>
            <a:pPr lvl="0"/>
            <a:r>
              <a:rPr lang="da-DK" sz="3200" b="1" smtClean="0"/>
              <a:t>Primary key</a:t>
            </a:r>
            <a:r>
              <a:rPr lang="da-DK" sz="3200" smtClean="0"/>
              <a:t>: Candidate key selected to identify records uniquely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787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64891"/>
              </p:ext>
            </p:extLst>
          </p:nvPr>
        </p:nvGraphicFramePr>
        <p:xfrm>
          <a:off x="948017" y="2134406"/>
          <a:ext cx="835136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086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21908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5725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346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36788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75682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6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62435"/>
              </p:ext>
            </p:extLst>
          </p:nvPr>
        </p:nvGraphicFramePr>
        <p:xfrm>
          <a:off x="2267333" y="2530387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 smtClean="0"/>
                        <a:t>Restaurant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7418"/>
              </p:ext>
            </p:extLst>
          </p:nvPr>
        </p:nvGraphicFramePr>
        <p:xfrm>
          <a:off x="3734470" y="2186426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 smtClean="0"/>
                        <a:t>WorksAt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employee_id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223312" cy="4351338"/>
          </a:xfrm>
        </p:spPr>
        <p:txBody>
          <a:bodyPr/>
          <a:lstStyle/>
          <a:p>
            <a:pPr lvl="0"/>
            <a:r>
              <a:rPr lang="da-DK" sz="3200" smtClean="0"/>
              <a:t>This table does </a:t>
            </a:r>
            <a:r>
              <a:rPr lang="da-DK" sz="3200" u="sng" smtClean="0"/>
              <a:t>not</a:t>
            </a:r>
            <a:r>
              <a:rPr lang="da-DK" sz="3200" smtClean="0"/>
              <a:t> contain any single-columns candidate keys (</a:t>
            </a:r>
            <a:r>
              <a:rPr lang="da-DK" sz="3200" i="1" smtClean="0"/>
              <a:t>or does it…? Can an employee work at more than one restaurant?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It is the </a:t>
            </a:r>
            <a:r>
              <a:rPr lang="da-DK" sz="3200" u="sng" smtClean="0"/>
              <a:t>combination</a:t>
            </a:r>
            <a:r>
              <a:rPr lang="da-DK" sz="3200" smtClean="0"/>
              <a:t> of the two </a:t>
            </a:r>
            <a:r>
              <a:rPr lang="da-DK" sz="3200" smtClean="0"/>
              <a:t>columns </a:t>
            </a:r>
            <a:r>
              <a:rPr lang="da-DK" sz="3200" smtClean="0"/>
              <a:t>which is unique (</a:t>
            </a:r>
            <a:r>
              <a:rPr lang="da-DK" sz="3200" i="1" smtClean="0"/>
              <a:t>at least we assume so…</a:t>
            </a:r>
            <a:r>
              <a:rPr lang="da-DK" sz="3200" smtClean="0"/>
              <a:t>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04514"/>
              </p:ext>
            </p:extLst>
          </p:nvPr>
        </p:nvGraphicFramePr>
        <p:xfrm>
          <a:off x="8555239" y="1825625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 smtClean="0"/>
                        <a:t>WorksAt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employee_id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Data Model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19900" cy="4351338"/>
          </a:xfrm>
        </p:spPr>
        <p:txBody>
          <a:bodyPr/>
          <a:lstStyle/>
          <a:p>
            <a:pPr lvl="0"/>
            <a:r>
              <a:rPr lang="da-DK" sz="3200" smtClean="0"/>
              <a:t>The key </a:t>
            </a:r>
            <a:r>
              <a:rPr lang="da-DK" sz="3200" smtClean="0"/>
              <a:t>(</a:t>
            </a:r>
            <a:r>
              <a:rPr lang="da-DK" sz="3200" b="1" smtClean="0"/>
              <a:t>restaurant_id</a:t>
            </a:r>
            <a:r>
              <a:rPr lang="da-DK" sz="3200" smtClean="0"/>
              <a:t>, </a:t>
            </a:r>
            <a:r>
              <a:rPr lang="da-DK" sz="3200" b="1" smtClean="0"/>
              <a:t>employee_id</a:t>
            </a:r>
            <a:r>
              <a:rPr lang="da-DK" sz="3200" smtClean="0"/>
              <a:t>) </a:t>
            </a:r>
            <a:r>
              <a:rPr lang="da-DK" sz="3200" smtClean="0"/>
              <a:t>is a </a:t>
            </a:r>
            <a:r>
              <a:rPr lang="da-DK" sz="3200" b="1" smtClean="0"/>
              <a:t>primary key</a:t>
            </a:r>
            <a:r>
              <a:rPr lang="da-DK" sz="3200" smtClean="0"/>
              <a:t>, since it is unique</a:t>
            </a:r>
          </a:p>
          <a:p>
            <a:pPr lvl="0"/>
            <a:r>
              <a:rPr lang="da-DK" sz="3200" smtClean="0"/>
              <a:t>It is also a </a:t>
            </a:r>
            <a:r>
              <a:rPr lang="da-DK" sz="3200" b="1" smtClean="0"/>
              <a:t>composite key</a:t>
            </a:r>
            <a:r>
              <a:rPr lang="da-DK" sz="3200" smtClean="0"/>
              <a:t>, since it con-sists of more than one column</a:t>
            </a:r>
          </a:p>
          <a:p>
            <a:pPr lvl="0"/>
            <a:r>
              <a:rPr lang="da-DK" sz="3200" b="1"/>
              <a:t>restaurant_id</a:t>
            </a:r>
            <a:r>
              <a:rPr lang="da-DK" sz="3200" smtClean="0"/>
              <a:t> </a:t>
            </a:r>
            <a:r>
              <a:rPr lang="da-DK" sz="3200" smtClean="0"/>
              <a:t>and </a:t>
            </a:r>
            <a:r>
              <a:rPr lang="da-DK" sz="3200" b="1" smtClean="0"/>
              <a:t>employee_id </a:t>
            </a:r>
            <a:r>
              <a:rPr lang="da-DK" sz="3200" smtClean="0"/>
              <a:t>are – in the context of this table </a:t>
            </a:r>
            <a:r>
              <a:rPr lang="da-DK" sz="3200" smtClean="0"/>
              <a:t>– </a:t>
            </a:r>
            <a:r>
              <a:rPr lang="da-DK" sz="3200" b="1" smtClean="0"/>
              <a:t>foreign </a:t>
            </a:r>
            <a:r>
              <a:rPr lang="da-DK" sz="3200" b="1" smtClean="0"/>
              <a:t>keys</a:t>
            </a:r>
            <a:r>
              <a:rPr lang="da-DK" sz="3200" smtClean="0"/>
              <a:t>, since they are primary keys in other tables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726"/>
              </p:ext>
            </p:extLst>
          </p:nvPr>
        </p:nvGraphicFramePr>
        <p:xfrm>
          <a:off x="8555239" y="1825625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 smtClean="0"/>
                        <a:t>WorksAt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employee_id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03377"/>
              </p:ext>
            </p:extLst>
          </p:nvPr>
        </p:nvGraphicFramePr>
        <p:xfrm>
          <a:off x="896353" y="2092296"/>
          <a:ext cx="10094493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079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383631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91914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zip_code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phone_nr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date_of_birth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numeric(4)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numeric(8)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date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84125"/>
              </p:ext>
            </p:extLst>
          </p:nvPr>
        </p:nvGraphicFramePr>
        <p:xfrm>
          <a:off x="896353" y="2092296"/>
          <a:ext cx="9342520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5447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Restaurant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restaurant_name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zip_code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numeric(4)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33515"/>
              </p:ext>
            </p:extLst>
          </p:nvPr>
        </p:nvGraphicFramePr>
        <p:xfrm>
          <a:off x="896353" y="2092296"/>
          <a:ext cx="6533147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</a:tblGrid>
              <a:tr h="469788">
                <a:tc gridSpan="3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WorksAt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restaurant_id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571873" cy="4351338"/>
          </a:xfrm>
        </p:spPr>
        <p:txBody>
          <a:bodyPr/>
          <a:lstStyle/>
          <a:p>
            <a:pPr lvl="0"/>
            <a:r>
              <a:rPr lang="da-DK" sz="3200" smtClean="0"/>
              <a:t>For a given </a:t>
            </a:r>
            <a:r>
              <a:rPr lang="da-DK" sz="3200" u="sng" smtClean="0"/>
              <a:t>record</a:t>
            </a:r>
            <a:r>
              <a:rPr lang="da-DK" sz="3200" smtClean="0"/>
              <a:t>, we may allow certain values to be optional</a:t>
            </a:r>
          </a:p>
          <a:p>
            <a:pPr lvl="0"/>
            <a:r>
              <a:rPr lang="da-DK" sz="3200" smtClean="0"/>
              <a:t>However, the </a:t>
            </a:r>
            <a:r>
              <a:rPr lang="da-DK" sz="3200" u="sng" smtClean="0"/>
              <a:t>column</a:t>
            </a:r>
            <a:r>
              <a:rPr lang="da-DK" sz="3200" smtClean="0"/>
              <a:t> holding an optional value will always be present…</a:t>
            </a:r>
          </a:p>
          <a:p>
            <a:pPr lvl="0"/>
            <a:r>
              <a:rPr lang="da-DK" sz="3200" smtClean="0"/>
              <a:t>What do we put in that particular column?</a:t>
            </a:r>
          </a:p>
          <a:p>
            <a:pPr lvl="0"/>
            <a:r>
              <a:rPr lang="da-DK" sz="3200" smtClean="0"/>
              <a:t>We put a </a:t>
            </a:r>
            <a:r>
              <a:rPr lang="da-DK" sz="3200" b="1" i="1" smtClean="0"/>
              <a:t>null</a:t>
            </a:r>
            <a:r>
              <a:rPr lang="da-DK" sz="3200" smtClean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8393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pPr lvl="0"/>
            <a:r>
              <a:rPr lang="da-DK" sz="3200" smtClean="0"/>
              <a:t>A </a:t>
            </a:r>
            <a:r>
              <a:rPr lang="da-DK" sz="3200" b="1" i="1" smtClean="0"/>
              <a:t>null</a:t>
            </a:r>
            <a:r>
              <a:rPr lang="da-DK" sz="3200" smtClean="0"/>
              <a:t> value should be understood as ”not present”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i="1" smtClean="0"/>
              <a:t>null</a:t>
            </a:r>
            <a:r>
              <a:rPr lang="da-DK" sz="3200" smtClean="0"/>
              <a:t> value is </a:t>
            </a:r>
            <a:r>
              <a:rPr lang="da-DK" sz="3200" u="sng" smtClean="0"/>
              <a:t>not</a:t>
            </a:r>
            <a:r>
              <a:rPr lang="da-DK" sz="3200" smtClean="0"/>
              <a:t> equal to 0 (zero) for numeric types</a:t>
            </a:r>
          </a:p>
          <a:p>
            <a:r>
              <a:rPr lang="da-DK" sz="3200" smtClean="0"/>
              <a:t>A </a:t>
            </a:r>
            <a:r>
              <a:rPr lang="da-DK" sz="3200" b="1" i="1" smtClean="0"/>
              <a:t>null</a:t>
            </a:r>
            <a:r>
              <a:rPr lang="da-DK" sz="3200" smtClean="0"/>
              <a:t> </a:t>
            </a:r>
            <a:r>
              <a:rPr lang="da-DK" sz="3200"/>
              <a:t>value is </a:t>
            </a:r>
            <a:r>
              <a:rPr lang="da-DK" sz="3200" u="sng"/>
              <a:t>not</a:t>
            </a:r>
            <a:r>
              <a:rPr lang="da-DK" sz="3200"/>
              <a:t> equal to </a:t>
            </a:r>
            <a:r>
              <a:rPr lang="da-DK" sz="3200" smtClean="0"/>
              <a:t>”” (the empty string) </a:t>
            </a:r>
            <a:r>
              <a:rPr lang="da-DK" sz="3200"/>
              <a:t>for </a:t>
            </a:r>
            <a:r>
              <a:rPr lang="da-DK" sz="3200" smtClean="0"/>
              <a:t>string types</a:t>
            </a:r>
          </a:p>
          <a:p>
            <a:r>
              <a:rPr lang="da-DK" sz="3200" smtClean="0"/>
              <a:t>Which colums can be allowed to have the value </a:t>
            </a:r>
            <a:r>
              <a:rPr lang="da-DK" sz="3200" b="1" i="1" smtClean="0"/>
              <a:t>null</a:t>
            </a:r>
            <a:r>
              <a:rPr lang="da-DK" sz="3200" smtClean="0"/>
              <a:t>?</a:t>
            </a:r>
            <a:endParaRPr lang="da-DK" sz="32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832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>
                <a:solidFill>
                  <a:srgbClr val="00B050"/>
                </a:solidFill>
              </a:rPr>
              <a:t>Fun fact – nullable types in C#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9322466" cy="737101"/>
          </a:xfrm>
        </p:spPr>
        <p:txBody>
          <a:bodyPr/>
          <a:lstStyle/>
          <a:p>
            <a:pPr lvl="0"/>
            <a:r>
              <a:rPr lang="da-DK" sz="3200" smtClean="0"/>
              <a:t>C# contains ”nullable” versions of all simple types!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1" y="2987182"/>
            <a:ext cx="4997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 smtClean="0">
                <a:latin typeface="Consolas" panose="020B0609020204030204" pitchFamily="49" charset="0"/>
              </a:rPr>
              <a:t>;</a:t>
            </a:r>
          </a:p>
          <a:p>
            <a:endParaRPr lang="da-DK" sz="4800" b="1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int?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 smtClean="0">
                <a:latin typeface="Consolas" panose="020B0609020204030204" pitchFamily="49" charset="0"/>
              </a:rPr>
              <a:t>;</a:t>
            </a:r>
            <a:endParaRPr lang="da-DK" sz="48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86" y="44384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5997786" y="298929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r>
              <a:rPr lang="da-DK" sz="3200" smtClean="0"/>
              <a:t>Which columns can be allowed to have the value </a:t>
            </a:r>
            <a:r>
              <a:rPr lang="da-DK" sz="3200" b="1" i="1" smtClean="0"/>
              <a:t>null</a:t>
            </a:r>
            <a:r>
              <a:rPr lang="da-DK" sz="3200" smtClean="0"/>
              <a:t>?</a:t>
            </a:r>
          </a:p>
          <a:p>
            <a:pPr lvl="1"/>
            <a:r>
              <a:rPr lang="da-DK" sz="2800" smtClean="0"/>
              <a:t>A column which is part of a </a:t>
            </a:r>
            <a:r>
              <a:rPr lang="da-DK" sz="2800" b="1" smtClean="0"/>
              <a:t>primary key</a:t>
            </a:r>
            <a:r>
              <a:rPr lang="da-DK" sz="2800" smtClean="0"/>
              <a:t> can </a:t>
            </a:r>
            <a:r>
              <a:rPr lang="da-DK" sz="2800" u="sng" smtClean="0"/>
              <a:t>never</a:t>
            </a:r>
            <a:r>
              <a:rPr lang="da-DK" sz="2800" smtClean="0"/>
              <a:t> be set to </a:t>
            </a:r>
            <a:r>
              <a:rPr lang="da-DK" sz="2800" b="1" i="1" smtClean="0"/>
              <a:t>null</a:t>
            </a:r>
          </a:p>
          <a:p>
            <a:pPr lvl="1"/>
            <a:r>
              <a:rPr lang="da-DK" sz="2800" smtClean="0"/>
              <a:t>All other columns may be set to </a:t>
            </a:r>
            <a:r>
              <a:rPr lang="da-DK" sz="2800" b="1" i="1" smtClean="0"/>
              <a:t>null</a:t>
            </a:r>
            <a:r>
              <a:rPr lang="da-DK" sz="2800" smtClean="0"/>
              <a:t>, if it is in correspondence with business rules for the data model</a:t>
            </a:r>
          </a:p>
          <a:p>
            <a:r>
              <a:rPr lang="da-DK" sz="3200" smtClean="0"/>
              <a:t>This is known as </a:t>
            </a:r>
            <a:r>
              <a:rPr lang="da-DK" sz="3200" b="1" smtClean="0"/>
              <a:t>entity integrity</a:t>
            </a:r>
            <a:endParaRPr lang="da-DK" sz="3200" b="1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4373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 smtClean="0"/>
              <a:t>Suppose that an employee can </a:t>
            </a:r>
            <a:r>
              <a:rPr lang="da-DK" sz="3200" u="sng" smtClean="0"/>
              <a:t>only</a:t>
            </a:r>
            <a:r>
              <a:rPr lang="da-DK" sz="3200" smtClean="0"/>
              <a:t> work at one restaurant</a:t>
            </a:r>
          </a:p>
          <a:p>
            <a:r>
              <a:rPr lang="da-DK" sz="3200" smtClean="0"/>
              <a:t>We then add a </a:t>
            </a:r>
            <a:r>
              <a:rPr lang="da-DK" sz="3200" b="1" smtClean="0"/>
              <a:t>r</a:t>
            </a:r>
            <a:r>
              <a:rPr lang="da-DK" sz="3200" b="1" smtClean="0"/>
              <a:t>estaurant_id</a:t>
            </a:r>
            <a:r>
              <a:rPr lang="da-DK" sz="3200" smtClean="0"/>
              <a:t> </a:t>
            </a:r>
            <a:r>
              <a:rPr lang="da-DK" sz="3200" smtClean="0"/>
              <a:t>column to the </a:t>
            </a:r>
            <a:r>
              <a:rPr lang="da-DK" sz="3200" b="1" smtClean="0"/>
              <a:t>Employee</a:t>
            </a:r>
            <a:r>
              <a:rPr lang="da-DK" sz="3200" smtClean="0"/>
              <a:t> table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49470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094257" cy="1218364"/>
          </a:xfrm>
        </p:spPr>
        <p:txBody>
          <a:bodyPr/>
          <a:lstStyle/>
          <a:p>
            <a:r>
              <a:rPr lang="da-DK" sz="3200" smtClean="0"/>
              <a:t>Recall that </a:t>
            </a:r>
            <a:r>
              <a:rPr lang="da-DK" sz="3200" b="1" smtClean="0"/>
              <a:t>restaurant_id </a:t>
            </a:r>
            <a:r>
              <a:rPr lang="da-DK" sz="3200" smtClean="0"/>
              <a:t>is a </a:t>
            </a:r>
            <a:r>
              <a:rPr lang="da-DK" sz="3200" b="1" smtClean="0"/>
              <a:t>foreign key</a:t>
            </a:r>
            <a:r>
              <a:rPr lang="da-DK" sz="3200" smtClean="0"/>
              <a:t>, corresponding to the </a:t>
            </a:r>
            <a:r>
              <a:rPr lang="da-DK" sz="3200" b="1" smtClean="0"/>
              <a:t>primary </a:t>
            </a:r>
            <a:r>
              <a:rPr lang="da-DK" sz="3200" b="1" smtClean="0"/>
              <a:t>key </a:t>
            </a:r>
            <a:r>
              <a:rPr lang="da-DK" sz="3200" smtClean="0"/>
              <a:t>named</a:t>
            </a:r>
            <a:r>
              <a:rPr lang="da-DK" sz="3200" b="1" smtClean="0"/>
              <a:t> id </a:t>
            </a:r>
            <a:r>
              <a:rPr lang="da-DK" sz="3200" smtClean="0"/>
              <a:t>in </a:t>
            </a:r>
            <a:r>
              <a:rPr lang="da-DK" sz="3200" smtClean="0"/>
              <a:t>the  </a:t>
            </a:r>
            <a:r>
              <a:rPr lang="da-DK" sz="3200" b="1" smtClean="0"/>
              <a:t>Restaurant</a:t>
            </a:r>
            <a:r>
              <a:rPr lang="da-DK" sz="3200" smtClean="0"/>
              <a:t> table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52833"/>
              </p:ext>
            </p:extLst>
          </p:nvPr>
        </p:nvGraphicFramePr>
        <p:xfrm>
          <a:off x="1211739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 smtClean="0"/>
                        <a:t>Restaurant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 Model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smtClean="0"/>
              <a:t>An integrated collection of concepts for describing</a:t>
            </a:r>
          </a:p>
          <a:p>
            <a:pPr lvl="1"/>
            <a:r>
              <a:rPr lang="da-DK" sz="2800" smtClean="0"/>
              <a:t>Data itself</a:t>
            </a:r>
          </a:p>
          <a:p>
            <a:pPr lvl="1"/>
            <a:r>
              <a:rPr lang="da-DK" sz="2800" smtClean="0"/>
              <a:t>Relations between data</a:t>
            </a:r>
          </a:p>
          <a:p>
            <a:pPr lvl="1"/>
            <a:r>
              <a:rPr lang="da-DK" sz="2800" smtClean="0"/>
              <a:t>Constraints on data</a:t>
            </a:r>
          </a:p>
          <a:p>
            <a:r>
              <a:rPr lang="da-DK" sz="3200" smtClean="0"/>
              <a:t>Should represent real-world objects and concepts</a:t>
            </a:r>
          </a:p>
          <a:p>
            <a:pPr lvl="1"/>
            <a:r>
              <a:rPr lang="da-DK" sz="2800" smtClean="0"/>
              <a:t>Objects: </a:t>
            </a:r>
            <a:r>
              <a:rPr lang="da-DK" sz="2800" b="1" smtClean="0"/>
              <a:t>Product</a:t>
            </a:r>
            <a:r>
              <a:rPr lang="da-DK" sz="2800" smtClean="0"/>
              <a:t>, </a:t>
            </a:r>
            <a:r>
              <a:rPr lang="da-DK" sz="2800" b="1" smtClean="0"/>
              <a:t>Customer</a:t>
            </a:r>
            <a:r>
              <a:rPr lang="da-DK" sz="2800" smtClean="0"/>
              <a:t>, </a:t>
            </a:r>
            <a:r>
              <a:rPr lang="da-DK" sz="2800" b="1" smtClean="0"/>
              <a:t>Employee</a:t>
            </a:r>
          </a:p>
          <a:p>
            <a:pPr lvl="1"/>
            <a:r>
              <a:rPr lang="da-DK" sz="2800" smtClean="0"/>
              <a:t>Concepts: </a:t>
            </a:r>
            <a:r>
              <a:rPr lang="da-DK" sz="2800" b="1" smtClean="0"/>
              <a:t>Order</a:t>
            </a:r>
            <a:r>
              <a:rPr lang="da-DK" sz="2800" smtClean="0"/>
              <a:t>, </a:t>
            </a:r>
            <a:r>
              <a:rPr lang="da-DK" sz="2800" b="1" smtClean="0"/>
              <a:t>Skill</a:t>
            </a:r>
            <a:r>
              <a:rPr lang="da-DK" sz="2800" smtClean="0"/>
              <a:t>, </a:t>
            </a:r>
            <a:r>
              <a:rPr lang="da-DK" sz="2800" b="1" smtClean="0"/>
              <a:t>Teaches</a:t>
            </a:r>
          </a:p>
          <a:p>
            <a:r>
              <a:rPr lang="da-DK" sz="3200" b="1" smtClean="0"/>
              <a:t>We already know about Data Models (Domain Model)! 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692651" cy="1218364"/>
          </a:xfrm>
        </p:spPr>
        <p:txBody>
          <a:bodyPr/>
          <a:lstStyle/>
          <a:p>
            <a:r>
              <a:rPr lang="da-DK" sz="3200" smtClean="0"/>
              <a:t>It must then hold that </a:t>
            </a:r>
            <a:r>
              <a:rPr lang="da-DK" sz="3200" u="sng" smtClean="0"/>
              <a:t>all</a:t>
            </a:r>
            <a:r>
              <a:rPr lang="da-DK" sz="3200" smtClean="0"/>
              <a:t> values of </a:t>
            </a:r>
            <a:r>
              <a:rPr lang="da-DK" sz="3200" b="1" smtClean="0"/>
              <a:t>r</a:t>
            </a:r>
            <a:r>
              <a:rPr lang="da-DK" sz="3200" b="1" smtClean="0"/>
              <a:t>estaurant_id</a:t>
            </a:r>
            <a:r>
              <a:rPr lang="da-DK" sz="3200" smtClean="0"/>
              <a:t> </a:t>
            </a:r>
            <a:r>
              <a:rPr lang="da-DK" sz="3200" smtClean="0"/>
              <a:t>in </a:t>
            </a:r>
            <a:r>
              <a:rPr lang="da-DK" sz="3200" b="1" smtClean="0"/>
              <a:t>Employee</a:t>
            </a:r>
            <a:r>
              <a:rPr lang="da-DK" sz="3200" smtClean="0"/>
              <a:t> must match an existing value for </a:t>
            </a:r>
            <a:r>
              <a:rPr lang="da-DK" sz="3200" b="1" smtClean="0"/>
              <a:t>id</a:t>
            </a:r>
            <a:r>
              <a:rPr lang="da-DK" sz="3200" smtClean="0"/>
              <a:t> </a:t>
            </a:r>
            <a:r>
              <a:rPr lang="da-DK" sz="3200" smtClean="0"/>
              <a:t>in </a:t>
            </a:r>
            <a:r>
              <a:rPr lang="da-DK" sz="3200" b="1" smtClean="0"/>
              <a:t>Restaurant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984" y="33177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97543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973984" y="3317747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732992" cy="1218364"/>
          </a:xfrm>
        </p:spPr>
        <p:txBody>
          <a:bodyPr/>
          <a:lstStyle/>
          <a:p>
            <a:r>
              <a:rPr lang="da-DK" sz="3200"/>
              <a:t>It must then hold that </a:t>
            </a:r>
            <a:r>
              <a:rPr lang="da-DK" sz="3200" u="sng"/>
              <a:t>all</a:t>
            </a:r>
            <a:r>
              <a:rPr lang="da-DK" sz="3200"/>
              <a:t> values of </a:t>
            </a:r>
            <a:r>
              <a:rPr lang="da-DK" sz="3200" b="1"/>
              <a:t>restaurant_id</a:t>
            </a:r>
            <a:r>
              <a:rPr lang="da-DK" sz="3200"/>
              <a:t> in </a:t>
            </a:r>
            <a:r>
              <a:rPr lang="da-DK" sz="3200" b="1"/>
              <a:t>Employee</a:t>
            </a:r>
            <a:r>
              <a:rPr lang="da-DK" sz="3200"/>
              <a:t> must match an existing value for </a:t>
            </a:r>
            <a:r>
              <a:rPr lang="da-DK" sz="3200" b="1"/>
              <a:t>id</a:t>
            </a:r>
            <a:r>
              <a:rPr lang="da-DK" sz="3200"/>
              <a:t> in </a:t>
            </a:r>
            <a:r>
              <a:rPr lang="da-DK" sz="3200" b="1"/>
              <a:t>Restaurant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13774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18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18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645586" cy="1218364"/>
          </a:xfrm>
        </p:spPr>
        <p:txBody>
          <a:bodyPr/>
          <a:lstStyle/>
          <a:p>
            <a:r>
              <a:rPr lang="da-DK" sz="3200"/>
              <a:t>Now we close the restaurant with </a:t>
            </a:r>
            <a:r>
              <a:rPr lang="da-DK" sz="3200" b="1" smtClean="0"/>
              <a:t>id</a:t>
            </a:r>
            <a:r>
              <a:rPr lang="da-DK" sz="3200" smtClean="0"/>
              <a:t> </a:t>
            </a:r>
            <a:r>
              <a:rPr lang="da-DK" sz="3200"/>
              <a:t>= 3…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42644"/>
              </p:ext>
            </p:extLst>
          </p:nvPr>
        </p:nvGraphicFramePr>
        <p:xfrm>
          <a:off x="1211739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 smtClean="0"/>
                        <a:t>Restaurant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598" cy="1218364"/>
          </a:xfrm>
        </p:spPr>
        <p:txBody>
          <a:bodyPr/>
          <a:lstStyle/>
          <a:p>
            <a:r>
              <a:rPr lang="da-DK" sz="3200" smtClean="0"/>
              <a:t>Now we close the restaurant with </a:t>
            </a:r>
            <a:r>
              <a:rPr lang="da-DK" sz="3200" b="1" smtClean="0"/>
              <a:t>id</a:t>
            </a:r>
            <a:r>
              <a:rPr lang="da-DK" sz="3200" smtClean="0"/>
              <a:t> </a:t>
            </a:r>
            <a:r>
              <a:rPr lang="da-DK" sz="3200" smtClean="0"/>
              <a:t>= 3…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2295"/>
              </p:ext>
            </p:extLst>
          </p:nvPr>
        </p:nvGraphicFramePr>
        <p:xfrm>
          <a:off x="1211739" y="3404446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 smtClean="0"/>
                        <a:t>Restaurant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11183470" cy="1591343"/>
          </a:xfrm>
        </p:spPr>
        <p:txBody>
          <a:bodyPr>
            <a:normAutofit/>
          </a:bodyPr>
          <a:lstStyle/>
          <a:p>
            <a:r>
              <a:rPr lang="da-DK" sz="3200" smtClean="0"/>
              <a:t>For all records in </a:t>
            </a:r>
            <a:r>
              <a:rPr lang="da-DK" sz="3200" b="1" smtClean="0"/>
              <a:t>Employee</a:t>
            </a:r>
            <a:r>
              <a:rPr lang="da-DK" sz="3200" smtClean="0"/>
              <a:t> where </a:t>
            </a:r>
            <a:r>
              <a:rPr lang="da-DK" sz="3200" b="1"/>
              <a:t>r</a:t>
            </a:r>
            <a:r>
              <a:rPr lang="da-DK" sz="3200" b="1" smtClean="0"/>
              <a:t>estaurant_id</a:t>
            </a:r>
            <a:r>
              <a:rPr lang="da-DK" sz="3200" smtClean="0"/>
              <a:t> </a:t>
            </a:r>
            <a:r>
              <a:rPr lang="da-DK" sz="3200" smtClean="0"/>
              <a:t>= 3, we must</a:t>
            </a:r>
          </a:p>
          <a:p>
            <a:pPr lvl="1"/>
            <a:r>
              <a:rPr lang="da-DK" sz="2800" smtClean="0"/>
              <a:t>Update </a:t>
            </a:r>
            <a:r>
              <a:rPr lang="da-DK" sz="2800" b="1" smtClean="0"/>
              <a:t>r</a:t>
            </a:r>
            <a:r>
              <a:rPr lang="da-DK" sz="2800" b="1" smtClean="0"/>
              <a:t>estaurant_id </a:t>
            </a:r>
            <a:r>
              <a:rPr lang="da-DK" sz="2800" smtClean="0"/>
              <a:t>to an existing value (employee is moved), or</a:t>
            </a:r>
          </a:p>
          <a:p>
            <a:pPr lvl="1"/>
            <a:r>
              <a:rPr lang="da-DK" sz="2800" smtClean="0"/>
              <a:t>Set </a:t>
            </a:r>
            <a:r>
              <a:rPr lang="da-DK" sz="2800" b="1"/>
              <a:t>restaurant_id </a:t>
            </a:r>
            <a:r>
              <a:rPr lang="da-DK" sz="2800"/>
              <a:t>to </a:t>
            </a:r>
            <a:r>
              <a:rPr lang="da-DK" sz="2800" b="1" i="1" smtClean="0"/>
              <a:t>null</a:t>
            </a:r>
            <a:r>
              <a:rPr lang="da-DK" sz="2800" smtClean="0"/>
              <a:t> (employee is not assigned yet)</a:t>
            </a:r>
          </a:p>
          <a:p>
            <a:endParaRPr lang="da-DK" sz="3200" b="1" smtClean="0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73" y="33177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77674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phone_nr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date_of_birth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smtClean="0"/>
                        <a:t>restaurant_id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i="1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da-DK" sz="1800" b="1" i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37357" cy="4351338"/>
          </a:xfrm>
        </p:spPr>
        <p:txBody>
          <a:bodyPr/>
          <a:lstStyle/>
          <a:p>
            <a:r>
              <a:rPr lang="da-DK" sz="3200" smtClean="0"/>
              <a:t>Making sure that foreign key values match primary key values (or are set to </a:t>
            </a:r>
            <a:r>
              <a:rPr lang="da-DK" sz="3200" b="1" i="1" smtClean="0"/>
              <a:t>null</a:t>
            </a:r>
            <a:r>
              <a:rPr lang="da-DK" sz="3200" smtClean="0"/>
              <a:t>) is known as </a:t>
            </a:r>
            <a:r>
              <a:rPr lang="da-DK" sz="3200" b="1" smtClean="0"/>
              <a:t>referential integrity</a:t>
            </a:r>
          </a:p>
          <a:p>
            <a:r>
              <a:rPr lang="da-DK" sz="3200" smtClean="0"/>
              <a:t>Whether or not </a:t>
            </a:r>
            <a:r>
              <a:rPr lang="da-DK" sz="3200" b="1" i="1" smtClean="0"/>
              <a:t>null</a:t>
            </a:r>
            <a:r>
              <a:rPr lang="da-DK" sz="3200" smtClean="0"/>
              <a:t> is allowed will depend on specific business rules</a:t>
            </a:r>
          </a:p>
          <a:p>
            <a:r>
              <a:rPr lang="da-DK" sz="3200" smtClean="0"/>
              <a:t>When defining a table, you can specify if a column may be set to </a:t>
            </a:r>
            <a:r>
              <a:rPr lang="da-DK" sz="3200" b="1" i="1" smtClean="0"/>
              <a:t>null</a:t>
            </a:r>
            <a:endParaRPr lang="da-DK" sz="3200" b="1" i="1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9692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smtClean="0"/>
              <a:t>Other business rules may apply to the data model, e.g.:</a:t>
            </a:r>
          </a:p>
          <a:p>
            <a:pPr lvl="1"/>
            <a:r>
              <a:rPr lang="da-DK" sz="2800" smtClean="0"/>
              <a:t>A employee may </a:t>
            </a:r>
            <a:r>
              <a:rPr lang="da-DK" sz="2800" u="sng" smtClean="0"/>
              <a:t>at most </a:t>
            </a:r>
            <a:r>
              <a:rPr lang="da-DK" sz="2800" smtClean="0"/>
              <a:t>work at three restaurants</a:t>
            </a:r>
          </a:p>
          <a:p>
            <a:pPr lvl="1"/>
            <a:r>
              <a:rPr lang="da-DK" sz="2800" smtClean="0"/>
              <a:t>Employees under 18 </a:t>
            </a:r>
            <a:r>
              <a:rPr lang="da-DK" sz="2800"/>
              <a:t>may </a:t>
            </a:r>
            <a:r>
              <a:rPr lang="da-DK" sz="2800" u="sng" smtClean="0"/>
              <a:t>only</a:t>
            </a:r>
            <a:r>
              <a:rPr lang="da-DK" sz="2800" smtClean="0"/>
              <a:t> work </a:t>
            </a:r>
            <a:r>
              <a:rPr lang="da-DK" sz="2800"/>
              <a:t>at </a:t>
            </a:r>
            <a:r>
              <a:rPr lang="da-DK" sz="2800" smtClean="0"/>
              <a:t>a single restaurant</a:t>
            </a:r>
          </a:p>
          <a:p>
            <a:pPr lvl="1"/>
            <a:r>
              <a:rPr lang="da-DK" sz="2800" smtClean="0"/>
              <a:t>If a restaurant is deleted, then all employees </a:t>
            </a:r>
            <a:r>
              <a:rPr lang="da-DK" sz="2800" u="sng" smtClean="0"/>
              <a:t>must</a:t>
            </a:r>
            <a:r>
              <a:rPr lang="da-DK" sz="2800" smtClean="0"/>
              <a:t> be assigned to other restaurants</a:t>
            </a:r>
          </a:p>
          <a:p>
            <a:pPr lvl="1"/>
            <a:r>
              <a:rPr lang="da-DK" sz="2800" smtClean="0"/>
              <a:t>…etc.</a:t>
            </a:r>
          </a:p>
          <a:p>
            <a:r>
              <a:rPr lang="da-DK" sz="3200" smtClean="0"/>
              <a:t>Can be difficult/impossible to implement certain business rules directly in database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0895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Where do we implement business rules?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5658852" cy="4351338"/>
          </a:xfrm>
        </p:spPr>
        <p:txBody>
          <a:bodyPr/>
          <a:lstStyle/>
          <a:p>
            <a:r>
              <a:rPr lang="da-DK" sz="3200" smtClean="0"/>
              <a:t>General problem: Are business rules implemented in</a:t>
            </a:r>
          </a:p>
          <a:p>
            <a:pPr lvl="1"/>
            <a:r>
              <a:rPr lang="da-DK" sz="2800" smtClean="0"/>
              <a:t>The database itself</a:t>
            </a:r>
          </a:p>
          <a:p>
            <a:pPr lvl="1"/>
            <a:r>
              <a:rPr lang="da-DK" sz="2800" smtClean="0"/>
              <a:t>The database client</a:t>
            </a:r>
          </a:p>
          <a:p>
            <a:r>
              <a:rPr lang="da-DK" sz="3200" smtClean="0"/>
              <a:t>No clear-cut answer…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648474" y="4283241"/>
            <a:ext cx="2975410" cy="1893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DBMS</a:t>
            </a:r>
            <a:endParaRPr lang="da-DK" sz="3200"/>
          </a:p>
        </p:txBody>
      </p:sp>
      <p:sp>
        <p:nvSpPr>
          <p:cNvPr id="5" name="Magnetpladelager 4"/>
          <p:cNvSpPr/>
          <p:nvPr/>
        </p:nvSpPr>
        <p:spPr>
          <a:xfrm>
            <a:off x="8166458" y="4937864"/>
            <a:ext cx="1909191" cy="1023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Database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004949" y="1825625"/>
            <a:ext cx="2161614" cy="1498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243633" y="2601762"/>
            <a:ext cx="1754842" cy="527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Catalog</a:t>
            </a:r>
            <a:endParaRPr lang="da-DK" sz="2400">
              <a:solidFill>
                <a:srgbClr val="FFFF00"/>
              </a:solidFill>
            </a:endParaRPr>
          </a:p>
        </p:txBody>
      </p:sp>
      <p:cxnSp>
        <p:nvCxnSpPr>
          <p:cNvPr id="8" name="Lige pilforbindelse 7"/>
          <p:cNvCxnSpPr/>
          <p:nvPr/>
        </p:nvCxnSpPr>
        <p:spPr>
          <a:xfrm>
            <a:off x="9115037" y="3348102"/>
            <a:ext cx="12032" cy="9110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Where do we implement business rules?</a:t>
            </a:r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16" name="Afrundet rektangel 15"/>
          <p:cNvSpPr/>
          <p:nvPr/>
        </p:nvSpPr>
        <p:spPr>
          <a:xfrm>
            <a:off x="829362" y="1998133"/>
            <a:ext cx="4184984" cy="34814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>
            <a:off x="5077326" y="3922295"/>
            <a:ext cx="1443373" cy="70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337311" y="2372152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2337311" y="3060660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337311" y="37491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337311" y="4437676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…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Where do we implement business rules?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48109" cy="4351338"/>
          </a:xfrm>
        </p:spPr>
        <p:txBody>
          <a:bodyPr/>
          <a:lstStyle/>
          <a:p>
            <a:r>
              <a:rPr lang="da-DK" sz="3200" b="1" smtClean="0"/>
              <a:t>Business rules in Model layer in client</a:t>
            </a:r>
          </a:p>
          <a:p>
            <a:r>
              <a:rPr lang="da-DK" sz="3200" b="1" smtClean="0">
                <a:solidFill>
                  <a:srgbClr val="00B050"/>
                </a:solidFill>
              </a:rPr>
              <a:t>Pro:</a:t>
            </a:r>
            <a:endParaRPr lang="da-DK" sz="3200" b="1" smtClean="0"/>
          </a:p>
          <a:p>
            <a:pPr lvl="1"/>
            <a:r>
              <a:rPr lang="da-DK" sz="2800" smtClean="0"/>
              <a:t>Client focuses on business logic</a:t>
            </a:r>
          </a:p>
          <a:p>
            <a:pPr lvl="1"/>
            <a:r>
              <a:rPr lang="da-DK" sz="2800" smtClean="0"/>
              <a:t>Simpler database definition</a:t>
            </a:r>
          </a:p>
          <a:p>
            <a:pPr lvl="1"/>
            <a:r>
              <a:rPr lang="da-DK" sz="2800" smtClean="0"/>
              <a:t>Client does not need to handle errors from DBMS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Con:</a:t>
            </a:r>
          </a:p>
          <a:p>
            <a:pPr lvl="1"/>
            <a:r>
              <a:rPr lang="da-DK" sz="2800" smtClean="0"/>
              <a:t>What if another client enters invalid data?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730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 Model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b="1" smtClean="0"/>
              <a:t>Structural</a:t>
            </a:r>
            <a:r>
              <a:rPr lang="da-DK" sz="3200" smtClean="0"/>
              <a:t>: Rules for the structure of the database</a:t>
            </a:r>
          </a:p>
          <a:p>
            <a:pPr lvl="0"/>
            <a:r>
              <a:rPr lang="da-DK" sz="3200" b="1" smtClean="0"/>
              <a:t>Manipulative</a:t>
            </a:r>
            <a:r>
              <a:rPr lang="da-DK" sz="3200" smtClean="0"/>
              <a:t>: Operations (transactions) that can be performed on the data</a:t>
            </a:r>
          </a:p>
          <a:p>
            <a:pPr lvl="0"/>
            <a:r>
              <a:rPr lang="da-DK" sz="3200" b="1" smtClean="0"/>
              <a:t>Integrity</a:t>
            </a:r>
            <a:r>
              <a:rPr lang="da-DK" sz="3200" smtClean="0"/>
              <a:t>: Rules enforcing that data is meaningful</a:t>
            </a:r>
          </a:p>
          <a:p>
            <a:pPr lvl="0"/>
            <a:r>
              <a:rPr lang="da-DK" sz="3200" smtClean="0"/>
              <a:t>We will mainly focus on the structural part</a:t>
            </a:r>
          </a:p>
        </p:txBody>
      </p:sp>
    </p:spTree>
    <p:extLst>
      <p:ext uri="{BB962C8B-B14F-4D97-AF65-F5344CB8AC3E}">
        <p14:creationId xmlns:p14="http://schemas.microsoft.com/office/powerpoint/2010/main" val="2519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Recommendations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b="1" smtClean="0"/>
              <a:t>Avoid composite keys </a:t>
            </a:r>
            <a:r>
              <a:rPr lang="da-DK" sz="3200" smtClean="0"/>
              <a:t>– define new column which will act as primary key (typically </a:t>
            </a:r>
            <a:r>
              <a:rPr lang="da-DK" sz="3200" smtClean="0"/>
              <a:t>just named </a:t>
            </a:r>
            <a:r>
              <a:rPr lang="da-DK" sz="3200" b="1" smtClean="0"/>
              <a:t>id</a:t>
            </a:r>
            <a:r>
              <a:rPr lang="da-DK" sz="3200" smtClean="0"/>
              <a:t>, and of type </a:t>
            </a:r>
            <a:r>
              <a:rPr lang="da-DK" sz="3200" b="1" smtClean="0"/>
              <a:t>int</a:t>
            </a:r>
            <a:r>
              <a:rPr lang="da-DK" sz="3200" smtClean="0"/>
              <a:t>)</a:t>
            </a:r>
            <a:endParaRPr lang="da-DK" sz="3200" smtClean="0"/>
          </a:p>
          <a:p>
            <a:r>
              <a:rPr lang="da-DK" sz="3200" smtClean="0"/>
              <a:t>If the database will only be used by a single client, then </a:t>
            </a:r>
            <a:r>
              <a:rPr lang="da-DK" sz="3200" b="1" smtClean="0"/>
              <a:t>implement business rules in client</a:t>
            </a:r>
          </a:p>
          <a:p>
            <a:r>
              <a:rPr lang="da-DK" sz="3200" smtClean="0"/>
              <a:t>Consider these issues </a:t>
            </a:r>
            <a:r>
              <a:rPr lang="da-DK" sz="3200" u="sng" smtClean="0"/>
              <a:t>before</a:t>
            </a:r>
            <a:r>
              <a:rPr lang="da-DK" sz="3200" smtClean="0"/>
              <a:t>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600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9462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5378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54567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80273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9264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31800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8943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55845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0538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9456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47083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345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8481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20296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9506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39220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09936"/>
              </p:ext>
            </p:extLst>
          </p:nvPr>
        </p:nvGraphicFramePr>
        <p:xfrm>
          <a:off x="5876424" y="16049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80494"/>
              </p:ext>
            </p:extLst>
          </p:nvPr>
        </p:nvGraphicFramePr>
        <p:xfrm>
          <a:off x="5876424" y="21322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45100"/>
              </p:ext>
            </p:extLst>
          </p:nvPr>
        </p:nvGraphicFramePr>
        <p:xfrm>
          <a:off x="5876424" y="26552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61598"/>
              </p:ext>
            </p:extLst>
          </p:nvPr>
        </p:nvGraphicFramePr>
        <p:xfrm>
          <a:off x="5876424" y="381286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36189"/>
              </p:ext>
            </p:extLst>
          </p:nvPr>
        </p:nvGraphicFramePr>
        <p:xfrm>
          <a:off x="5876424" y="330861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63767"/>
              </p:ext>
            </p:extLst>
          </p:nvPr>
        </p:nvGraphicFramePr>
        <p:xfrm>
          <a:off x="5876424" y="447443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26087"/>
              </p:ext>
            </p:extLst>
          </p:nvPr>
        </p:nvGraphicFramePr>
        <p:xfrm>
          <a:off x="5876424" y="500807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53409"/>
              </p:ext>
            </p:extLst>
          </p:nvPr>
        </p:nvGraphicFramePr>
        <p:xfrm>
          <a:off x="5876424" y="554171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2070</Words>
  <Application>Microsoft Office PowerPoint</Application>
  <PresentationFormat>Widescreen</PresentationFormat>
  <Paragraphs>796</Paragraphs>
  <Slides>50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Office-tema</vt:lpstr>
      <vt:lpstr>Databases  The Relational Model</vt:lpstr>
      <vt:lpstr>PowerPoint-præsentation</vt:lpstr>
      <vt:lpstr>What is a  Data Model?</vt:lpstr>
      <vt:lpstr>What is a Data Model?</vt:lpstr>
      <vt:lpstr>What is a Data Model?</vt:lpstr>
      <vt:lpstr>Data Model – Structural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Properties of a (relational) table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Complete (structural) definition</vt:lpstr>
      <vt:lpstr>Data Model – Complete (structural) definition</vt:lpstr>
      <vt:lpstr>Data Model – Complete (structural) definition</vt:lpstr>
      <vt:lpstr>Data Model - Integrity</vt:lpstr>
      <vt:lpstr>Data Model - Integrity</vt:lpstr>
      <vt:lpstr>Fun fact – nullable types in C#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Where do we implement business rules?</vt:lpstr>
      <vt:lpstr>Where do we implement business rules?</vt:lpstr>
      <vt:lpstr>Where do we implement business rules?</vt:lpstr>
      <vt:lpstr>Data Model -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124</cp:revision>
  <dcterms:created xsi:type="dcterms:W3CDTF">2017-09-05T14:00:27Z</dcterms:created>
  <dcterms:modified xsi:type="dcterms:W3CDTF">2018-09-29T09:01:45Z</dcterms:modified>
</cp:coreProperties>
</file>