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9" r:id="rId3"/>
    <p:sldId id="395" r:id="rId4"/>
    <p:sldId id="257" r:id="rId5"/>
    <p:sldId id="437" r:id="rId6"/>
    <p:sldId id="438" r:id="rId7"/>
    <p:sldId id="439" r:id="rId8"/>
    <p:sldId id="440" r:id="rId9"/>
    <p:sldId id="441" r:id="rId10"/>
    <p:sldId id="409" r:id="rId11"/>
    <p:sldId id="442" r:id="rId12"/>
    <p:sldId id="443" r:id="rId13"/>
    <p:sldId id="444" r:id="rId14"/>
    <p:sldId id="445" r:id="rId15"/>
    <p:sldId id="446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4161" autoAdjust="0"/>
  </p:normalViewPr>
  <p:slideViewPr>
    <p:cSldViewPr snapToGrid="0">
      <p:cViewPr varScale="1">
        <p:scale>
          <a:sx n="154" d="100"/>
          <a:sy n="154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5E1F-672A-488E-8B7A-DEADDD2FB2E5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970F-2349-4EDE-A68B-F2510F1BF5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40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</a:t>
            </a:r>
            <a:r>
              <a:rPr lang="da-DK" sz="7200" smtClean="0">
                <a:solidFill>
                  <a:srgbClr val="FF0000"/>
                </a:solidFill>
              </a:rPr>
              <a:t>4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Reflection</a:t>
            </a:r>
            <a:endParaRPr lang="da-DK" b="1"/>
          </a:p>
        </p:txBody>
      </p:sp>
      <p:sp>
        <p:nvSpPr>
          <p:cNvPr id="5" name="Rektangel 4"/>
          <p:cNvSpPr/>
          <p:nvPr/>
        </p:nvSpPr>
        <p:spPr>
          <a:xfrm>
            <a:off x="993710" y="2064328"/>
            <a:ext cx="9568543" cy="409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Assembly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Reflection</a:t>
            </a:r>
            <a:endParaRPr lang="da-DK" b="1"/>
          </a:p>
        </p:txBody>
      </p:sp>
      <p:sp>
        <p:nvSpPr>
          <p:cNvPr id="5" name="Rektangel 4"/>
          <p:cNvSpPr/>
          <p:nvPr/>
        </p:nvSpPr>
        <p:spPr>
          <a:xfrm>
            <a:off x="993710" y="2064328"/>
            <a:ext cx="9568543" cy="409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Assembly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594545" y="2570159"/>
            <a:ext cx="8366872" cy="33967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Types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1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Reflection</a:t>
            </a:r>
            <a:endParaRPr lang="da-DK" b="1"/>
          </a:p>
        </p:txBody>
      </p:sp>
      <p:sp>
        <p:nvSpPr>
          <p:cNvPr id="5" name="Rektangel 4"/>
          <p:cNvSpPr/>
          <p:nvPr/>
        </p:nvSpPr>
        <p:spPr>
          <a:xfrm>
            <a:off x="993710" y="2064328"/>
            <a:ext cx="9568543" cy="409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Assembly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594545" y="2570159"/>
            <a:ext cx="8366872" cy="33967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Types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177143" y="3137772"/>
            <a:ext cx="7315200" cy="25601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Type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Reflection</a:t>
            </a:r>
            <a:endParaRPr lang="da-DK" b="1"/>
          </a:p>
        </p:txBody>
      </p:sp>
      <p:sp>
        <p:nvSpPr>
          <p:cNvPr id="5" name="Rektangel 4"/>
          <p:cNvSpPr/>
          <p:nvPr/>
        </p:nvSpPr>
        <p:spPr>
          <a:xfrm>
            <a:off x="993710" y="2064328"/>
            <a:ext cx="9568543" cy="409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Assembly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1594545" y="2570159"/>
            <a:ext cx="8366872" cy="33967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Types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2177143" y="3137772"/>
            <a:ext cx="7315200" cy="25601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Type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150637" y="3365239"/>
            <a:ext cx="1639077" cy="2236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Methods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5015204" y="3365239"/>
            <a:ext cx="1639077" cy="2236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ctors</a:t>
            </a:r>
            <a:endParaRPr lang="da-DK" sz="2400"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997959" y="3365239"/>
            <a:ext cx="1639077" cy="2236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latin typeface="Consolas" panose="020B0609020204030204" pitchFamily="49" charset="0"/>
              </a:rPr>
              <a:t>props</a:t>
            </a:r>
            <a:endParaRPr lang="da-DK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Reflection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690688"/>
            <a:ext cx="10874829" cy="472246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0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anAssembly =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.GetExecutingAssembly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aType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anAssembly.GetTypes())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	Console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.WriteLine(aType.FullName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Reflection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690688"/>
            <a:ext cx="10874829" cy="4722469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timeType = anAssembly.GetTypes().First(m =&gt; m.Name ==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Time</a:t>
            </a:r>
            <a:r>
              <a:rPr lang="en-US" sz="20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miReset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= timeType.GetMethods().First(m =&gt; m.Name ==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Reset</a:t>
            </a:r>
            <a:r>
              <a:rPr lang="en-US" sz="20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Invoking constructor…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anObject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Activator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.CreateInstance(miReset.DeclaringType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 11,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360000">
              <a:spcBef>
                <a:spcPts val="0"/>
              </a:spcBef>
              <a:buNone/>
            </a:pP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rgbClr val="008000"/>
                </a:solidFill>
                <a:latin typeface="Consolas" panose="020B0609020204030204" pitchFamily="49" charset="0"/>
              </a:rPr>
              <a:t>Invoking Reset method…</a:t>
            </a:r>
            <a:endParaRPr lang="da-DK" sz="18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miResetB.Invoke(anObject,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[] { 14 });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ASWC Day </a:t>
            </a:r>
            <a:r>
              <a:rPr lang="da-DK" b="1" smtClean="0"/>
              <a:t>4 </a:t>
            </a:r>
            <a:r>
              <a:rPr lang="da-DK" b="1" smtClean="0"/>
              <a:t>- agenda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Follow-up on previous exercises (on request)</a:t>
            </a:r>
          </a:p>
          <a:p>
            <a:r>
              <a:rPr lang="da-DK" smtClean="0"/>
              <a:t>New(-ish) </a:t>
            </a:r>
            <a:r>
              <a:rPr lang="da-DK" smtClean="0"/>
              <a:t>topics</a:t>
            </a:r>
          </a:p>
          <a:p>
            <a:pPr lvl="1"/>
            <a:r>
              <a:rPr lang="da-DK" smtClean="0"/>
              <a:t>Extension methods</a:t>
            </a:r>
            <a:endParaRPr lang="da-DK" smtClean="0"/>
          </a:p>
          <a:p>
            <a:pPr lvl="1"/>
            <a:r>
              <a:rPr lang="da-DK" smtClean="0"/>
              <a:t>Anonymous types</a:t>
            </a:r>
            <a:endParaRPr lang="da-DK" smtClean="0"/>
          </a:p>
          <a:p>
            <a:pPr lvl="1"/>
            <a:r>
              <a:rPr lang="da-DK" smtClean="0"/>
              <a:t>Reflection</a:t>
            </a:r>
            <a:endParaRPr lang="da-DK" smtClean="0"/>
          </a:p>
          <a:p>
            <a:r>
              <a:rPr lang="da-DK" smtClean="0"/>
              <a:t>Free-for-all exercise work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7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Extension methods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We want to extend the functionality of a class with more methods…</a:t>
            </a:r>
          </a:p>
          <a:p>
            <a:r>
              <a:rPr lang="da-DK" i="1" smtClean="0"/>
              <a:t>Answer 1: No-brainer: add new methods to class definition</a:t>
            </a:r>
          </a:p>
          <a:p>
            <a:r>
              <a:rPr lang="da-DK" smtClean="0"/>
              <a:t>…but I cannot edit the class itself…</a:t>
            </a:r>
          </a:p>
          <a:p>
            <a:r>
              <a:rPr lang="da-DK" i="1" smtClean="0"/>
              <a:t>Answer 2: Just create a derived class, and define the methods there</a:t>
            </a:r>
          </a:p>
          <a:p>
            <a:r>
              <a:rPr lang="da-DK" smtClean="0"/>
              <a:t>…and we need to be able to call the new methods on references of the original class type!</a:t>
            </a:r>
          </a:p>
          <a:p>
            <a:r>
              <a:rPr lang="da-DK" i="1"/>
              <a:t>Answer </a:t>
            </a:r>
            <a:r>
              <a:rPr lang="da-DK" i="1" smtClean="0"/>
              <a:t>3: Oh… well, use </a:t>
            </a:r>
            <a:r>
              <a:rPr lang="da-DK" b="1" i="1" smtClean="0"/>
              <a:t>extension methods </a:t>
            </a:r>
            <a:r>
              <a:rPr lang="da-DK" i="1" smtClean="0"/>
              <a:t>then…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5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Extension 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 defTabSz="360000">
              <a:spcBef>
                <a:spcPts val="0"/>
              </a:spcBef>
              <a:spcAft>
                <a:spcPts val="0"/>
              </a:spcAft>
              <a:buNone/>
            </a:pP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DurationInMins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Movie(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title,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durationInMins)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Title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title;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	DurationInMins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= durationInMins;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Extension 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MovieExtensions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Why not extension properties..?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Maybe in C# 8...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DurationInHours(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aMovie)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aMovie.DurationInMins / 60.0;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Extension methods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MovieExtensions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aMovie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"Alien"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106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Ordinary properties defined in class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	Console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.WriteLine(aMovie.Title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	Console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.WriteLine(aMovie.DurationInMins);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Extension method defined </a:t>
            </a:r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in </a:t>
            </a:r>
            <a:r>
              <a:rPr lang="da-DK" sz="2000" b="1" smtClean="0">
                <a:solidFill>
                  <a:srgbClr val="008000"/>
                </a:solidFill>
                <a:latin typeface="Consolas" panose="020B0609020204030204" pitchFamily="49" charset="0"/>
              </a:rPr>
              <a:t>different class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	Console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.WriteLine(aMovie.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DurationInHours()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Anonymous types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aCar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"AB 12 345"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 80000);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obj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{ aCar.LicensePlate, IsCheap = (aCar.Price &lt; 100000) };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</a:rPr>
              <a:t>"Printing object of anonymous type..."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$"obj =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{obj.LicensePlate}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{obj.IsCheap}</a:t>
            </a:r>
            <a:r>
              <a:rPr lang="da-DK" sz="20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Anonymous types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690688"/>
            <a:ext cx="10874829" cy="4722469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rgbClr val="008000"/>
                </a:solidFill>
                <a:latin typeface="Consolas" panose="020B0609020204030204" pitchFamily="49" charset="0"/>
              </a:rPr>
              <a:t>Which of these will work when called with a Car object?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Which of these will work when called </a:t>
            </a: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with </a:t>
            </a:r>
            <a:r>
              <a:rPr lang="da-DK" sz="1800" b="1" smtClean="0">
                <a:solidFill>
                  <a:srgbClr val="008000"/>
                </a:solidFill>
                <a:latin typeface="Consolas" panose="020B0609020204030204" pitchFamily="49" charset="0"/>
              </a:rPr>
              <a:t>an object of anonymous types?</a:t>
            </a: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sz="18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MethodA_v1(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.WriteLine(obj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MethodA_v2(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(((Car)obj).LicensePlate);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Anonymous types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690688"/>
            <a:ext cx="10874829" cy="4722469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rgbClr val="008000"/>
                </a:solidFill>
                <a:latin typeface="Consolas" panose="020B0609020204030204" pitchFamily="49" charset="0"/>
              </a:rPr>
              <a:t>Which of these will work when called with a Car object?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Which of these will work when called </a:t>
            </a: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with </a:t>
            </a:r>
            <a:r>
              <a:rPr lang="da-DK" sz="1800" b="1" smtClean="0">
                <a:solidFill>
                  <a:srgbClr val="008000"/>
                </a:solidFill>
                <a:latin typeface="Consolas" panose="020B0609020204030204" pitchFamily="49" charset="0"/>
              </a:rPr>
              <a:t>an object of anonymous types?</a:t>
            </a: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sz="18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MethodB_v1(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dynamic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obj)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.WriteLine(obj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MethodB_v2(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obj)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.WriteLine(obj.LicensePlate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MethodB_v3(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obj)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.WriteLine(obj.WooHooLetsParty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289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Office-tema</vt:lpstr>
      <vt:lpstr>Advanced Software Construction</vt:lpstr>
      <vt:lpstr>ASWC Day 4 - agenda</vt:lpstr>
      <vt:lpstr>Extension methods</vt:lpstr>
      <vt:lpstr>Extension methods</vt:lpstr>
      <vt:lpstr>Extension methods</vt:lpstr>
      <vt:lpstr>Extension methods</vt:lpstr>
      <vt:lpstr>Anonymous types</vt:lpstr>
      <vt:lpstr>Anonymous types</vt:lpstr>
      <vt:lpstr>Anonymous types</vt:lpstr>
      <vt:lpstr>Reflection</vt:lpstr>
      <vt:lpstr>Reflection</vt:lpstr>
      <vt:lpstr>Reflection</vt:lpstr>
      <vt:lpstr>Reflection</vt:lpstr>
      <vt:lpstr>Reflection</vt:lpstr>
      <vt:lpstr>Reflection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142</cp:revision>
  <dcterms:created xsi:type="dcterms:W3CDTF">2018-12-07T10:20:59Z</dcterms:created>
  <dcterms:modified xsi:type="dcterms:W3CDTF">2019-02-26T16:59:31Z</dcterms:modified>
</cp:coreProperties>
</file>