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4" r:id="rId3"/>
    <p:sldId id="437" r:id="rId4"/>
    <p:sldId id="446" r:id="rId5"/>
    <p:sldId id="436" r:id="rId6"/>
    <p:sldId id="438" r:id="rId7"/>
    <p:sldId id="435" r:id="rId8"/>
    <p:sldId id="439" r:id="rId9"/>
    <p:sldId id="302" r:id="rId10"/>
    <p:sldId id="316" r:id="rId11"/>
    <p:sldId id="447" r:id="rId12"/>
    <p:sldId id="445" r:id="rId13"/>
    <p:sldId id="440" r:id="rId14"/>
    <p:sldId id="448" r:id="rId15"/>
    <p:sldId id="441" r:id="rId16"/>
    <p:sldId id="442" r:id="rId17"/>
    <p:sldId id="594" r:id="rId18"/>
    <p:sldId id="488" r:id="rId19"/>
    <p:sldId id="595" r:id="rId20"/>
    <p:sldId id="561" r:id="rId21"/>
    <p:sldId id="340" r:id="rId22"/>
    <p:sldId id="596" r:id="rId23"/>
    <p:sldId id="339" r:id="rId24"/>
    <p:sldId id="352" r:id="rId25"/>
    <p:sldId id="341" r:id="rId26"/>
    <p:sldId id="451" r:id="rId27"/>
    <p:sldId id="597" r:id="rId28"/>
    <p:sldId id="598" r:id="rId29"/>
    <p:sldId id="562" r:id="rId30"/>
    <p:sldId id="564" r:id="rId31"/>
    <p:sldId id="453" r:id="rId32"/>
    <p:sldId id="347" r:id="rId33"/>
    <p:sldId id="456" r:id="rId34"/>
    <p:sldId id="342" r:id="rId35"/>
    <p:sldId id="353" r:id="rId36"/>
    <p:sldId id="563" r:id="rId37"/>
    <p:sldId id="354" r:id="rId38"/>
    <p:sldId id="348" r:id="rId39"/>
    <p:sldId id="599" r:id="rId40"/>
    <p:sldId id="457" r:id="rId41"/>
    <p:sldId id="350" r:id="rId42"/>
    <p:sldId id="355" r:id="rId43"/>
    <p:sldId id="601" r:id="rId44"/>
    <p:sldId id="356" r:id="rId45"/>
    <p:sldId id="357" r:id="rId46"/>
    <p:sldId id="358" r:id="rId47"/>
    <p:sldId id="359" r:id="rId48"/>
    <p:sldId id="360" r:id="rId49"/>
    <p:sldId id="362" r:id="rId50"/>
    <p:sldId id="540" r:id="rId51"/>
    <p:sldId id="549" r:id="rId52"/>
    <p:sldId id="551" r:id="rId53"/>
    <p:sldId id="363" r:id="rId54"/>
    <p:sldId id="602" r:id="rId55"/>
    <p:sldId id="461" r:id="rId56"/>
    <p:sldId id="365" r:id="rId57"/>
    <p:sldId id="367" r:id="rId58"/>
    <p:sldId id="368" r:id="rId59"/>
    <p:sldId id="603" r:id="rId60"/>
    <p:sldId id="376" r:id="rId61"/>
    <p:sldId id="370" r:id="rId62"/>
    <p:sldId id="463" r:id="rId63"/>
    <p:sldId id="378" r:id="rId64"/>
    <p:sldId id="379" r:id="rId65"/>
    <p:sldId id="374" r:id="rId66"/>
    <p:sldId id="545" r:id="rId67"/>
    <p:sldId id="556" r:id="rId68"/>
    <p:sldId id="380" r:id="rId69"/>
    <p:sldId id="604" r:id="rId70"/>
    <p:sldId id="381" r:id="rId71"/>
    <p:sldId id="382" r:id="rId72"/>
    <p:sldId id="464" r:id="rId73"/>
    <p:sldId id="600" r:id="rId74"/>
    <p:sldId id="383" r:id="rId75"/>
    <p:sldId id="384" r:id="rId76"/>
    <p:sldId id="385" r:id="rId77"/>
    <p:sldId id="465" r:id="rId78"/>
    <p:sldId id="605" r:id="rId79"/>
    <p:sldId id="606" r:id="rId80"/>
    <p:sldId id="607" r:id="rId81"/>
    <p:sldId id="390" r:id="rId82"/>
    <p:sldId id="608" r:id="rId83"/>
    <p:sldId id="391" r:id="rId84"/>
    <p:sldId id="609" r:id="rId85"/>
    <p:sldId id="610" r:id="rId86"/>
    <p:sldId id="611" r:id="rId87"/>
    <p:sldId id="612" r:id="rId88"/>
    <p:sldId id="387" r:id="rId89"/>
    <p:sldId id="613" r:id="rId90"/>
    <p:sldId id="388" r:id="rId91"/>
    <p:sldId id="389" r:id="rId92"/>
    <p:sldId id="393" r:id="rId93"/>
    <p:sldId id="394" r:id="rId94"/>
    <p:sldId id="395" r:id="rId95"/>
    <p:sldId id="469" r:id="rId96"/>
    <p:sldId id="614" r:id="rId97"/>
    <p:sldId id="518" r:id="rId98"/>
    <p:sldId id="470" r:id="rId99"/>
    <p:sldId id="479" r:id="rId100"/>
    <p:sldId id="490" r:id="rId101"/>
    <p:sldId id="491" r:id="rId102"/>
    <p:sldId id="492" r:id="rId103"/>
    <p:sldId id="471" r:id="rId104"/>
    <p:sldId id="493" r:id="rId105"/>
    <p:sldId id="494" r:id="rId106"/>
    <p:sldId id="472" r:id="rId107"/>
    <p:sldId id="481" r:id="rId108"/>
    <p:sldId id="495" r:id="rId109"/>
    <p:sldId id="496" r:id="rId110"/>
    <p:sldId id="497" r:id="rId111"/>
    <p:sldId id="473" r:id="rId112"/>
    <p:sldId id="482" r:id="rId113"/>
    <p:sldId id="498" r:id="rId114"/>
    <p:sldId id="499" r:id="rId115"/>
    <p:sldId id="500" r:id="rId116"/>
    <p:sldId id="474" r:id="rId117"/>
    <p:sldId id="501" r:id="rId118"/>
    <p:sldId id="475" r:id="rId119"/>
    <p:sldId id="484" r:id="rId120"/>
    <p:sldId id="502" r:id="rId121"/>
    <p:sldId id="503" r:id="rId122"/>
    <p:sldId id="504" r:id="rId123"/>
    <p:sldId id="505" r:id="rId124"/>
    <p:sldId id="476" r:id="rId125"/>
    <p:sldId id="507" r:id="rId126"/>
    <p:sldId id="506" r:id="rId127"/>
    <p:sldId id="508" r:id="rId128"/>
    <p:sldId id="509" r:id="rId129"/>
    <p:sldId id="510" r:id="rId130"/>
    <p:sldId id="511" r:id="rId131"/>
    <p:sldId id="512" r:id="rId132"/>
    <p:sldId id="477" r:id="rId133"/>
    <p:sldId id="486" r:id="rId134"/>
    <p:sldId id="513" r:id="rId135"/>
    <p:sldId id="514" r:id="rId136"/>
    <p:sldId id="516" r:id="rId137"/>
    <p:sldId id="515" r:id="rId138"/>
    <p:sldId id="517" r:id="rId139"/>
    <p:sldId id="401" r:id="rId140"/>
    <p:sldId id="615" r:id="rId141"/>
    <p:sldId id="616" r:id="rId142"/>
    <p:sldId id="617" r:id="rId143"/>
    <p:sldId id="618" r:id="rId144"/>
    <p:sldId id="403" r:id="rId145"/>
    <p:sldId id="404" r:id="rId146"/>
    <p:sldId id="405" r:id="rId147"/>
    <p:sldId id="406" r:id="rId148"/>
    <p:sldId id="407" r:id="rId149"/>
    <p:sldId id="408" r:id="rId150"/>
    <p:sldId id="619" r:id="rId151"/>
    <p:sldId id="409" r:id="rId152"/>
    <p:sldId id="620" r:id="rId153"/>
    <p:sldId id="541" r:id="rId154"/>
    <p:sldId id="553" r:id="rId155"/>
    <p:sldId id="555" r:id="rId156"/>
    <p:sldId id="413" r:id="rId157"/>
    <p:sldId id="414" r:id="rId158"/>
    <p:sldId id="415" r:id="rId159"/>
    <p:sldId id="416" r:id="rId160"/>
    <p:sldId id="417" r:id="rId161"/>
    <p:sldId id="418" r:id="rId162"/>
    <p:sldId id="419" r:id="rId163"/>
    <p:sldId id="421" r:id="rId164"/>
    <p:sldId id="422" r:id="rId165"/>
    <p:sldId id="423" r:id="rId166"/>
    <p:sldId id="424" r:id="rId167"/>
    <p:sldId id="557" r:id="rId168"/>
    <p:sldId id="546" r:id="rId169"/>
    <p:sldId id="558" r:id="rId170"/>
    <p:sldId id="559" r:id="rId171"/>
    <p:sldId id="402" r:id="rId172"/>
    <p:sldId id="519" r:id="rId173"/>
    <p:sldId id="520" r:id="rId174"/>
    <p:sldId id="521" r:id="rId175"/>
    <p:sldId id="522" r:id="rId176"/>
    <p:sldId id="525" r:id="rId177"/>
    <p:sldId id="543" r:id="rId178"/>
    <p:sldId id="544" r:id="rId179"/>
    <p:sldId id="526" r:id="rId180"/>
    <p:sldId id="560" r:id="rId181"/>
    <p:sldId id="527" r:id="rId182"/>
    <p:sldId id="528" r:id="rId183"/>
    <p:sldId id="529" r:id="rId184"/>
    <p:sldId id="530" r:id="rId185"/>
    <p:sldId id="531" r:id="rId186"/>
    <p:sldId id="532" r:id="rId187"/>
    <p:sldId id="533" r:id="rId188"/>
    <p:sldId id="534" r:id="rId189"/>
    <p:sldId id="535" r:id="rId190"/>
    <p:sldId id="548" r:id="rId191"/>
    <p:sldId id="547" r:id="rId192"/>
    <p:sldId id="536" r:id="rId193"/>
    <p:sldId id="537" r:id="rId194"/>
    <p:sldId id="538" r:id="rId195"/>
    <p:sldId id="539" r:id="rId196"/>
    <p:sldId id="591" r:id="rId197"/>
    <p:sldId id="590" r:id="rId198"/>
    <p:sldId id="593" r:id="rId199"/>
    <p:sldId id="576" r:id="rId200"/>
    <p:sldId id="577" r:id="rId201"/>
    <p:sldId id="578" r:id="rId202"/>
    <p:sldId id="579" r:id="rId203"/>
    <p:sldId id="580" r:id="rId204"/>
    <p:sldId id="581" r:id="rId205"/>
    <p:sldId id="582" r:id="rId206"/>
    <p:sldId id="583" r:id="rId207"/>
    <p:sldId id="584" r:id="rId208"/>
    <p:sldId id="565" r:id="rId209"/>
    <p:sldId id="567" r:id="rId210"/>
    <p:sldId id="570" r:id="rId211"/>
    <p:sldId id="571" r:id="rId212"/>
    <p:sldId id="573" r:id="rId213"/>
    <p:sldId id="574" r:id="rId214"/>
    <p:sldId id="575" r:id="rId215"/>
    <p:sldId id="585" r:id="rId216"/>
    <p:sldId id="586" r:id="rId217"/>
    <p:sldId id="587" r:id="rId218"/>
    <p:sldId id="588" r:id="rId219"/>
    <p:sldId id="589" r:id="rId220"/>
    <p:sldId id="425" r:id="rId221"/>
    <p:sldId id="338" r:id="rId2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224" Type="http://schemas.openxmlformats.org/officeDocument/2006/relationships/viewProps" Target="viewProp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22-08-2018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22-08-2018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22-08-2018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9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22-08-2018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6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22-08-2018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22-08-2018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22-08-2018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2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22-08-2018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4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22-08-2018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22-08-2018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9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22-08-2018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2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2B6-9F57-4BEA-85B8-88D24CCD4274}" type="datetimeFigureOut">
              <a:rPr lang="da-DK" smtClean="0"/>
              <a:t>22-08-2018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5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erl-easj/MVVMStarterLibrar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titel 2"/>
          <p:cNvSpPr txBox="1">
            <a:spLocks/>
          </p:cNvSpPr>
          <p:nvPr/>
        </p:nvSpPr>
        <p:spPr>
          <a:xfrm>
            <a:off x="1471246" y="5340817"/>
            <a:ext cx="9144000" cy="792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600" smtClean="0">
                <a:solidFill>
                  <a:schemeClr val="bg1">
                    <a:lumMod val="50000"/>
                  </a:schemeClr>
                </a:solidFill>
              </a:rPr>
              <a:t>(2018)</a:t>
            </a:r>
            <a:endParaRPr lang="da-DK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39329"/>
          </a:xfrm>
        </p:spPr>
        <p:txBody>
          <a:bodyPr>
            <a:normAutofit/>
          </a:bodyPr>
          <a:lstStyle/>
          <a:p>
            <a:r>
              <a:rPr lang="da-DK" sz="9600" smtClean="0"/>
              <a:t>The </a:t>
            </a:r>
            <a:r>
              <a:rPr lang="da-DK" sz="9600" b="1" smtClean="0"/>
              <a:t>MVVM</a:t>
            </a:r>
            <a:r>
              <a:rPr lang="da-DK" sz="9600" b="1" smtClean="0">
                <a:solidFill>
                  <a:srgbClr val="FF0000"/>
                </a:solidFill>
              </a:rPr>
              <a:t>Go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9600" smtClean="0"/>
              <a:t>class library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834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MutableType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Mutable, Immutable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ControlStateType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latin typeface="Consolas" panose="020B0609020204030204" pitchFamily="49" charset="0"/>
              </a:rPr>
              <a:t>Enabled, Disabled, Collapsed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ControlStateType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MutableType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049215"/>
            <a:ext cx="4372705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ID</a:t>
            </a:r>
            <a:r>
              <a:rPr lang="da-DK" sz="1600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z="160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Description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</a:t>
            </a:r>
            <a:r>
              <a:rPr lang="da-DK" sz="1600" smtClean="0">
                <a:solidFill>
                  <a:schemeClr val="bg1"/>
                </a:solidFill>
              </a:rPr>
              <a:t>set; }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bool </a:t>
            </a:r>
            <a:r>
              <a:rPr lang="da-DK" sz="1600" smtClean="0">
                <a:solidFill>
                  <a:srgbClr val="FFFF00"/>
                </a:solidFill>
              </a:rPr>
              <a:t>Enabled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</a:t>
            </a:r>
            <a:r>
              <a:rPr lang="da-DK" sz="1600" smtClean="0">
                <a:solidFill>
                  <a:schemeClr val="bg1"/>
                </a:solidFill>
              </a:rPr>
              <a:t>}</a:t>
            </a:r>
          </a:p>
          <a:p>
            <a:r>
              <a:rPr lang="da-DK" sz="1600">
                <a:solidFill>
                  <a:schemeClr val="bg1"/>
                </a:solidFill>
              </a:rPr>
              <a:t>Visibility </a:t>
            </a:r>
            <a:r>
              <a:rPr lang="da-DK" sz="1600" smtClean="0">
                <a:solidFill>
                  <a:srgbClr val="FFFF00"/>
                </a:solidFill>
              </a:rPr>
              <a:t>VisibilityState</a:t>
            </a:r>
            <a:r>
              <a:rPr lang="da-DK" sz="1600">
                <a:solidFill>
                  <a:schemeClr val="bg1"/>
                </a:solidFill>
              </a:rPr>
              <a:t> 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IControlState/GUIControlState</a:t>
            </a:r>
          </a:p>
          <a:p>
            <a:r>
              <a:rPr lang="da-DK" sz="2400" smtClean="0"/>
              <a:t>Implementation contains several con-structors, to enable easy creation of specific control state objects.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Used in GUI for e.g. a </a:t>
            </a:r>
            <a:r>
              <a:rPr lang="da-DK" sz="2400" b="1" smtClean="0"/>
              <a:t>TextBlock</a:t>
            </a:r>
            <a:r>
              <a:rPr lang="da-DK" sz="2400" smtClean="0"/>
              <a:t> control</a:t>
            </a:r>
          </a:p>
          <a:p>
            <a:r>
              <a:rPr lang="da-DK" sz="2400" b="1" smtClean="0"/>
              <a:t>Enabled</a:t>
            </a:r>
            <a:r>
              <a:rPr lang="da-DK" sz="2400" smtClean="0"/>
              <a:t>: Is control enabled</a:t>
            </a:r>
          </a:p>
          <a:p>
            <a:r>
              <a:rPr lang="da-DK" sz="2400" b="1" smtClean="0"/>
              <a:t>VisibilityState</a:t>
            </a:r>
            <a:r>
              <a:rPr lang="da-DK" sz="2400" smtClean="0"/>
              <a:t>: Visibility of control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GUIControlState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2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87308" y="1049215"/>
            <a:ext cx="4999890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GetControlStates</a:t>
            </a:r>
            <a:r>
              <a:rPr lang="da-DK" sz="1400" smtClean="0">
                <a:solidFill>
                  <a:schemeClr val="bg1"/>
                </a:solidFill>
              </a:rPr>
              <a:t>(string state)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(IControlState controlState)</a:t>
            </a:r>
          </a:p>
          <a:p>
            <a:r>
              <a:rPr lang="da-DK" sz="140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(string state, IControlState </a:t>
            </a:r>
            <a:r>
              <a:rPr lang="da-DK" sz="1400">
                <a:solidFill>
                  <a:schemeClr val="bg1"/>
                </a:solidFill>
              </a:rPr>
              <a:t>controlState)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44311" cy="5644661"/>
          </a:xfrm>
        </p:spPr>
        <p:txBody>
          <a:bodyPr>
            <a:normAutofit/>
          </a:bodyPr>
          <a:lstStyle/>
          <a:p>
            <a:r>
              <a:rPr lang="da-DK" sz="2400" b="1"/>
              <a:t>IControlStateService/ControlStateService</a:t>
            </a:r>
            <a:endParaRPr lang="da-DK" sz="2400" b="1" smtClean="0"/>
          </a:p>
          <a:p>
            <a:r>
              <a:rPr lang="da-DK" sz="2400" smtClean="0"/>
              <a:t>Enables association of control state defi-nitions with (view) states</a:t>
            </a:r>
          </a:p>
          <a:p>
            <a:r>
              <a:rPr lang="da-DK" sz="2400" smtClean="0"/>
              <a:t>A set of valid states is specified at creation of a </a:t>
            </a:r>
            <a:r>
              <a:rPr lang="da-DK" sz="2400" b="1" smtClean="0"/>
              <a:t>ControlStateService</a:t>
            </a:r>
            <a:r>
              <a:rPr lang="da-DK" sz="2400" smtClean="0"/>
              <a:t> object</a:t>
            </a:r>
          </a:p>
          <a:p>
            <a:r>
              <a:rPr lang="da-DK" sz="2400" smtClean="0"/>
              <a:t>Specific control state / view state relations can then be added to the state service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87308" y="3540368"/>
            <a:ext cx="49998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(List&lt;string&gt; validStates)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69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ViewState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40991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4067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IViewStateService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event Action&lt;string&gt; </a:t>
            </a:r>
            <a:r>
              <a:rPr lang="da-DK" sz="1600" smtClean="0">
                <a:solidFill>
                  <a:srgbClr val="FFFF00"/>
                </a:solidFill>
              </a:rPr>
              <a:t>ViewStateChanged</a:t>
            </a:r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/>
              <a:t>IViewStateService/ViewStateService</a:t>
            </a:r>
            <a:endParaRPr lang="da-DK" sz="2400" b="1" smtClean="0"/>
          </a:p>
          <a:p>
            <a:r>
              <a:rPr lang="da-DK" sz="2400" smtClean="0"/>
              <a:t>Any class for which a ”view state” is meaningful can implement the interface, typically a MasterDetailViewModel class</a:t>
            </a:r>
          </a:p>
          <a:p>
            <a:r>
              <a:rPr lang="da-DK" sz="2400" smtClean="0"/>
              <a:t>A </a:t>
            </a:r>
            <a:r>
              <a:rPr lang="da-DK" sz="2400"/>
              <a:t>set of valid </a:t>
            </a:r>
            <a:r>
              <a:rPr lang="da-DK" sz="2400" smtClean="0"/>
              <a:t>view states </a:t>
            </a:r>
            <a:r>
              <a:rPr lang="da-DK" sz="2400"/>
              <a:t>is specified at creation </a:t>
            </a:r>
            <a:r>
              <a:rPr lang="da-DK" sz="2400" smtClean="0"/>
              <a:t>of a </a:t>
            </a:r>
            <a:r>
              <a:rPr lang="da-DK" sz="2400" b="1" smtClean="0"/>
              <a:t>ViewStateService</a:t>
            </a:r>
            <a:r>
              <a:rPr lang="da-DK" sz="2400" smtClean="0"/>
              <a:t> </a:t>
            </a:r>
            <a:r>
              <a:rPr lang="da-DK" sz="2400"/>
              <a:t>object</a:t>
            </a:r>
          </a:p>
          <a:p>
            <a:r>
              <a:rPr lang="da-DK" sz="2400" smtClean="0"/>
              <a:t>The view state can then be updated through the </a:t>
            </a:r>
            <a:r>
              <a:rPr lang="da-DK" sz="2400" b="1" smtClean="0"/>
              <a:t>ViewState</a:t>
            </a:r>
            <a:r>
              <a:rPr lang="da-DK" sz="2400" smtClean="0"/>
              <a:t> property</a:t>
            </a:r>
          </a:p>
          <a:p>
            <a:r>
              <a:rPr lang="da-DK" sz="2400" smtClean="0"/>
              <a:t>Anyone interested in being informed about view state updates can subscribe to the </a:t>
            </a:r>
            <a:r>
              <a:rPr lang="da-DK" sz="2400" b="1" smtClean="0"/>
              <a:t>ViewStateChanged</a:t>
            </a:r>
            <a:r>
              <a:rPr lang="da-DK" sz="2400" smtClean="0"/>
              <a:t> event</a:t>
            </a:r>
            <a:endParaRPr lang="da-DK" sz="240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92108" y="3540368"/>
            <a:ext cx="469508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ViewStateService</a:t>
            </a:r>
            <a:r>
              <a:rPr lang="da-DK" sz="1600" smtClean="0"/>
              <a:t>(List&lt;string</a:t>
            </a:r>
            <a:r>
              <a:rPr lang="da-DK" sz="1600"/>
              <a:t>&gt; </a:t>
            </a:r>
            <a:r>
              <a:rPr lang="da-DK" sz="1600" smtClean="0"/>
              <a:t>validViewStates</a:t>
            </a:r>
            <a:r>
              <a:rPr lang="da-DK" sz="1600"/>
              <a:t>)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155722" y="2808440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40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3071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IHasViewState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</a:t>
            </a:r>
            <a:r>
              <a:rPr lang="da-DK" sz="1600" smtClean="0">
                <a:solidFill>
                  <a:schemeClr val="bg1"/>
                </a:solidFill>
              </a:rPr>
              <a:t>; }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IHasViewState</a:t>
            </a:r>
          </a:p>
          <a:p>
            <a:r>
              <a:rPr lang="da-DK" sz="2400" smtClean="0"/>
              <a:t>Can be implemented by any class that has a view state, but only want to expose the current view state as read-only</a:t>
            </a:r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8394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PropertyDependency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5210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PropertyDependency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59108" cy="4351338"/>
          </a:xfrm>
        </p:spPr>
        <p:txBody>
          <a:bodyPr/>
          <a:lstStyle/>
          <a:p>
            <a:r>
              <a:rPr lang="da-DK" smtClean="0"/>
              <a:t>If a property value is aggregated from other properties – or in any other way depends on changes of other property values – it becomes necessary to set of dependencies between properties</a:t>
            </a:r>
          </a:p>
          <a:p>
            <a:r>
              <a:rPr lang="da-DK" b="1" smtClean="0"/>
              <a:t>Property source</a:t>
            </a:r>
            <a:r>
              <a:rPr lang="da-DK" smtClean="0"/>
              <a:t>: A property on which other properties depend</a:t>
            </a:r>
          </a:p>
          <a:p>
            <a:r>
              <a:rPr lang="da-DK" b="1" smtClean="0"/>
              <a:t>Property sink</a:t>
            </a:r>
            <a:r>
              <a:rPr lang="da-DK" smtClean="0"/>
              <a:t>: A property depending on other properties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7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949462" y="1049215"/>
            <a:ext cx="5937736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IPropertySource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>
                <a:solidFill>
                  <a:srgbClr val="FFFF00"/>
                </a:solidFill>
              </a:rPr>
              <a:t>SetPropertyChangedHandler</a:t>
            </a:r>
            <a:r>
              <a:rPr lang="da-DK" sz="1400"/>
              <a:t>(PropertyChangedEventHandler handler</a:t>
            </a:r>
            <a:r>
              <a:rPr lang="da-DK" sz="1400" smtClean="0"/>
              <a:t>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IPropertySource/PropertySource</a:t>
            </a:r>
          </a:p>
          <a:p>
            <a:r>
              <a:rPr lang="da-DK" sz="2400" smtClean="0"/>
              <a:t>Interface and implementation for property sources</a:t>
            </a:r>
          </a:p>
          <a:p>
            <a:r>
              <a:rPr lang="da-DK" sz="2400" smtClean="0"/>
              <a:t>Implementation also implements </a:t>
            </a:r>
            <a:r>
              <a:rPr lang="da-DK" sz="2400" b="1" smtClean="0"/>
              <a:t>INotifyPropertyChanged</a:t>
            </a:r>
            <a:r>
              <a:rPr lang="da-DK" sz="2400" smtClean="0"/>
              <a:t> 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49463" y="3540368"/>
            <a:ext cx="593773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event PropertyChangedEventHandler </a:t>
            </a:r>
            <a:r>
              <a:rPr lang="da-DK" sz="1400">
                <a:solidFill>
                  <a:srgbClr val="FFFF00"/>
                </a:solidFill>
              </a:rPr>
              <a:t>PropertyChanged</a:t>
            </a:r>
            <a:r>
              <a:rPr lang="da-DK" sz="1400" smtClean="0"/>
              <a:t>;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OnPropertyChanged</a:t>
            </a:r>
            <a:r>
              <a:rPr lang="da-DK" sz="1400" smtClean="0">
                <a:solidFill>
                  <a:schemeClr val="bg1"/>
                </a:solidFill>
              </a:rPr>
              <a:t>(…)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0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75584" y="1049215"/>
            <a:ext cx="501161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IPropertySink</a:t>
            </a:r>
          </a:p>
          <a:p>
            <a:endParaRPr lang="da-DK" sz="1400" smtClean="0"/>
          </a:p>
          <a:p>
            <a:r>
              <a:rPr lang="en-US" sz="1400" smtClean="0"/>
              <a:t>void </a:t>
            </a:r>
            <a:r>
              <a:rPr lang="en-US" sz="1400">
                <a:solidFill>
                  <a:srgbClr val="FFFF00"/>
                </a:solidFill>
              </a:rPr>
              <a:t>AddCommandDependency</a:t>
            </a:r>
            <a:r>
              <a:rPr lang="en-US" sz="1400"/>
              <a:t>(string propertyName, </a:t>
            </a:r>
            <a:endParaRPr lang="en-US" sz="1400" smtClean="0"/>
          </a:p>
          <a:p>
            <a:r>
              <a:rPr lang="en-US" sz="1400"/>
              <a:t> </a:t>
            </a:r>
            <a:r>
              <a:rPr lang="en-US" sz="1400" smtClean="0"/>
              <a:t>  INotifiableCommand </a:t>
            </a:r>
            <a:r>
              <a:rPr lang="en-US" sz="1400"/>
              <a:t>dependentCommand)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en-US" sz="1400"/>
              <a:t>void </a:t>
            </a:r>
            <a:r>
              <a:rPr lang="en-US" sz="1400" smtClean="0">
                <a:solidFill>
                  <a:srgbClr val="FFFF00"/>
                </a:solidFill>
              </a:rPr>
              <a:t>AddPropertyDependency</a:t>
            </a:r>
            <a:r>
              <a:rPr lang="en-US" sz="1400" smtClean="0"/>
              <a:t>(string </a:t>
            </a:r>
            <a:r>
              <a:rPr lang="en-US" sz="1400"/>
              <a:t>propertyName, </a:t>
            </a:r>
          </a:p>
          <a:p>
            <a:r>
              <a:rPr lang="en-US" sz="1400"/>
              <a:t>   </a:t>
            </a:r>
            <a:r>
              <a:rPr lang="en-US" sz="1400" smtClean="0"/>
              <a:t>string dependentProperty)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IPropertySink/PropertySink</a:t>
            </a:r>
          </a:p>
          <a:p>
            <a:r>
              <a:rPr lang="da-DK" sz="2400" smtClean="0"/>
              <a:t>Interface and implementation for property sinks</a:t>
            </a:r>
          </a:p>
          <a:p>
            <a:r>
              <a:rPr lang="da-DK" sz="2400" smtClean="0"/>
              <a:t>A property sink can be dependent both on commands and on other properties</a:t>
            </a:r>
          </a:p>
          <a:p>
            <a:r>
              <a:rPr lang="da-DK" sz="2400" smtClean="0"/>
              <a:t>A list of properties on which the property depends is specified at object creation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3991698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PropertySink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PropertySink</a:t>
            </a:r>
            <a:r>
              <a:rPr lang="da-DK" sz="1400" smtClean="0">
                <a:solidFill>
                  <a:schemeClr val="bg1"/>
                </a:solidFill>
              </a:rPr>
              <a:t>(List&lt;IPropertySource&gt; propertySources)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997460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91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Main principles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Centered around </a:t>
            </a:r>
            <a:r>
              <a:rPr lang="da-DK" b="1" smtClean="0"/>
              <a:t>domain classes</a:t>
            </a:r>
          </a:p>
          <a:p>
            <a:r>
              <a:rPr lang="da-DK" smtClean="0"/>
              <a:t>Domain objects maintained in an </a:t>
            </a:r>
            <a:r>
              <a:rPr lang="da-DK" b="1" smtClean="0"/>
              <a:t>in-memory collection</a:t>
            </a:r>
          </a:p>
          <a:p>
            <a:r>
              <a:rPr lang="da-DK" smtClean="0"/>
              <a:t>The in-memory collection is part of a </a:t>
            </a:r>
            <a:r>
              <a:rPr lang="da-DK" b="1" smtClean="0"/>
              <a:t>catalog</a:t>
            </a:r>
          </a:p>
          <a:p>
            <a:r>
              <a:rPr lang="da-DK" smtClean="0"/>
              <a:t>The catalog</a:t>
            </a:r>
          </a:p>
          <a:p>
            <a:pPr lvl="1"/>
            <a:r>
              <a:rPr lang="da-DK" smtClean="0"/>
              <a:t>Is part of the Model layer</a:t>
            </a:r>
          </a:p>
          <a:p>
            <a:pPr lvl="1"/>
            <a:r>
              <a:rPr lang="da-DK" smtClean="0"/>
              <a:t>Bridges the gap between ViewModel and Persistence</a:t>
            </a:r>
          </a:p>
          <a:p>
            <a:pPr lvl="1"/>
            <a:r>
              <a:rPr lang="da-DK" smtClean="0"/>
              <a:t>Is associated with a specific data source through an interface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33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PropertySourceSink</a:t>
            </a:r>
          </a:p>
          <a:p>
            <a:r>
              <a:rPr lang="da-DK" sz="2400" smtClean="0"/>
              <a:t>Implementation for properties which act both as source and sink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PropertySink</a:t>
            </a:r>
            <a:r>
              <a:rPr lang="da-DK" sz="2400" smtClean="0"/>
              <a:t> and </a:t>
            </a:r>
            <a:r>
              <a:rPr lang="da-DK" sz="2400" b="1" smtClean="0"/>
              <a:t>IPropertySource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05953" y="902667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PropertySourceSink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Validation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2937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Validation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Validation is so far only implemented in a simplistic way</a:t>
            </a:r>
          </a:p>
          <a:p>
            <a:r>
              <a:rPr lang="da-DK" smtClean="0"/>
              <a:t>Simple validation of </a:t>
            </a:r>
            <a:r>
              <a:rPr lang="da-DK" b="1" smtClean="0"/>
              <a:t>string</a:t>
            </a:r>
            <a:r>
              <a:rPr lang="da-DK" smtClean="0"/>
              <a:t> and </a:t>
            </a:r>
            <a:r>
              <a:rPr lang="da-DK" b="1" smtClean="0"/>
              <a:t>int</a:t>
            </a:r>
            <a:r>
              <a:rPr lang="da-DK" smtClean="0"/>
              <a:t> values</a:t>
            </a:r>
          </a:p>
          <a:p>
            <a:r>
              <a:rPr lang="da-DK" smtClean="0"/>
              <a:t>Only one error per validation</a:t>
            </a:r>
          </a:p>
          <a:p>
            <a:r>
              <a:rPr lang="da-DK" smtClean="0"/>
              <a:t>Validation </a:t>
            </a:r>
            <a:r>
              <a:rPr lang="da-DK"/>
              <a:t>c</a:t>
            </a:r>
            <a:r>
              <a:rPr lang="da-DK" smtClean="0"/>
              <a:t>an be extended</a:t>
            </a:r>
          </a:p>
          <a:p>
            <a:r>
              <a:rPr lang="da-DK" smtClean="0">
                <a:solidFill>
                  <a:srgbClr val="FF0000"/>
                </a:solidFill>
              </a:rPr>
              <a:t>NB</a:t>
            </a:r>
            <a:r>
              <a:rPr lang="da-DK" smtClean="0"/>
              <a:t>: Avoid business-rule validation in ViewModel objects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87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ValidationException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ArgumentException</a:t>
            </a:r>
          </a:p>
          <a:p>
            <a:r>
              <a:rPr lang="da-DK" sz="2400" smtClean="0"/>
              <a:t>Thrown whenever a validation finds an error</a:t>
            </a:r>
          </a:p>
          <a:p>
            <a:r>
              <a:rPr lang="da-DK" sz="2400" smtClean="0"/>
              <a:t>Not trivial to figure out who should catch this exception…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ValidationException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ValidationOutcome</a:t>
            </a:r>
          </a:p>
          <a:p>
            <a:r>
              <a:rPr lang="da-DK" sz="2400" smtClean="0"/>
              <a:t>Any validation will produce a ValidationOutcome object</a:t>
            </a:r>
          </a:p>
          <a:p>
            <a:r>
              <a:rPr lang="da-DK" sz="2400" smtClean="0"/>
              <a:t>Properties contain information about the specific outcome of the validation</a:t>
            </a:r>
          </a:p>
          <a:p>
            <a:r>
              <a:rPr lang="da-DK" sz="2400" b="1" smtClean="0"/>
              <a:t>Valid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errors were found, otherwise </a:t>
            </a:r>
            <a:r>
              <a:rPr lang="da-DK" sz="2400" i="1" smtClean="0"/>
              <a:t>false</a:t>
            </a:r>
          </a:p>
          <a:p>
            <a:r>
              <a:rPr lang="da-DK" sz="2400" b="1" smtClean="0"/>
              <a:t>Message</a:t>
            </a:r>
            <a:r>
              <a:rPr lang="da-DK" sz="2400" smtClean="0"/>
              <a:t>: error message in case of a validation error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2409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ValidationOutcome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()</a:t>
            </a: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(string message)</a:t>
            </a:r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bool </a:t>
            </a:r>
            <a:r>
              <a:rPr lang="da-DK" smtClean="0">
                <a:solidFill>
                  <a:srgbClr val="FFFF00"/>
                </a:solidFill>
              </a:rPr>
              <a:t>Valid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mtClean="0">
                <a:solidFill>
                  <a:schemeClr val="bg1"/>
                </a:solidFill>
              </a:rPr>
              <a:t>string </a:t>
            </a:r>
            <a:r>
              <a:rPr lang="da-DK" smtClean="0">
                <a:solidFill>
                  <a:srgbClr val="FFFF00"/>
                </a:solidFill>
              </a:rPr>
              <a:t>Message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59523" y="404448"/>
            <a:ext cx="9384321" cy="22742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ValidationService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ThrowOnInvalid</a:t>
            </a:r>
            <a:r>
              <a:rPr lang="da-DK"/>
              <a:t>&lt;TValue&gt;(Func&lt;TValue, ValidationOutcome&gt; validator, TValue value)</a:t>
            </a:r>
            <a:endParaRPr lang="da-DK" smtClean="0">
              <a:solidFill>
                <a:schemeClr val="bg1"/>
              </a:solidFill>
            </a:endParaRPr>
          </a:p>
          <a:p>
            <a:r>
              <a:rPr lang="en-US"/>
              <a:t>ValidationOutcome </a:t>
            </a:r>
            <a:r>
              <a:rPr lang="en-US">
                <a:solidFill>
                  <a:srgbClr val="FFFF00"/>
                </a:solidFill>
              </a:rPr>
              <a:t>ValidateStringMinLength</a:t>
            </a:r>
            <a:r>
              <a:rPr lang="en-US"/>
              <a:t>(string value, int minLength, string message</a:t>
            </a:r>
            <a:r>
              <a:rPr lang="en-US" smtClean="0"/>
              <a:t>)</a:t>
            </a:r>
          </a:p>
          <a:p>
            <a:r>
              <a:rPr lang="en-US" smtClean="0">
                <a:solidFill>
                  <a:schemeClr val="bg1"/>
                </a:solidFill>
              </a:rPr>
              <a:t>…</a:t>
            </a:r>
          </a:p>
          <a:p>
            <a:r>
              <a:rPr lang="da-DK"/>
              <a:t>ValidationOutcome </a:t>
            </a:r>
            <a:r>
              <a:rPr lang="da-DK">
                <a:solidFill>
                  <a:srgbClr val="FFFF00"/>
                </a:solidFill>
              </a:rPr>
              <a:t>Validate</a:t>
            </a:r>
            <a:r>
              <a:rPr lang="da-DK"/>
              <a:t>&lt;TValue&gt;(TValue value, Func&lt;TValue, bool&gt; isValid, string message)</a:t>
            </a:r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1459522" y="3305908"/>
            <a:ext cx="9384321" cy="30538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1400" b="1" smtClean="0">
                <a:latin typeface="Consolas" panose="020B0609020204030204" pitchFamily="49" charset="0"/>
              </a:rPr>
              <a:t>ThrowOnInvalid&lt;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&gt;(Func&lt;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,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en-US" sz="1400" b="1" smtClean="0">
                <a:latin typeface="Consolas" panose="020B0609020204030204" pitchFamily="49" charset="0"/>
              </a:rPr>
              <a:t>&gt; validator,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 value)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ValidationOutcome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vo = validator(value);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if (!vo.Valid)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throw new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ValidationException</a:t>
            </a:r>
            <a:r>
              <a:rPr lang="da-DK" sz="1400" b="1" smtClean="0">
                <a:latin typeface="Consolas" panose="020B0609020204030204" pitchFamily="49" charset="0"/>
              </a:rPr>
              <a:t>(vo.Message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 </a:t>
            </a:r>
            <a:r>
              <a:rPr lang="en-US" sz="1400" b="1">
                <a:latin typeface="Consolas" panose="020B0609020204030204" pitchFamily="49" charset="0"/>
              </a:rPr>
              <a:t>Validate&lt;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>
                <a:latin typeface="Consolas" panose="020B0609020204030204" pitchFamily="49" charset="0"/>
              </a:rPr>
              <a:t>&gt;(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 </a:t>
            </a:r>
            <a:r>
              <a:rPr lang="en-US" sz="1400" b="1">
                <a:latin typeface="Consolas" panose="020B0609020204030204" pitchFamily="49" charset="0"/>
              </a:rPr>
              <a:t>value, </a:t>
            </a:r>
            <a:r>
              <a:rPr lang="en-US" sz="1400" b="1" smtClean="0">
                <a:latin typeface="Consolas" panose="020B0609020204030204" pitchFamily="49" charset="0"/>
              </a:rPr>
              <a:t>Func&lt;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1400" b="1">
                <a:latin typeface="Consolas" panose="020B0609020204030204" pitchFamily="49" charset="0"/>
              </a:rPr>
              <a:t>&gt; isValid,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latin typeface="Consolas" panose="020B0609020204030204" pitchFamily="49" charset="0"/>
              </a:rPr>
              <a:t> message)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>
                <a:latin typeface="Consolas" panose="020B0609020204030204" pitchFamily="49" charset="0"/>
              </a:rPr>
              <a:t> isValid(value) ?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400" b="1" smtClean="0">
                <a:latin typeface="Consolas" panose="020B0609020204030204" pitchFamily="49" charset="0"/>
              </a:rPr>
              <a:t>(message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200" smtClean="0"/>
          </a:p>
        </p:txBody>
      </p:sp>
    </p:spTree>
    <p:extLst>
      <p:ext uri="{BB962C8B-B14F-4D97-AF65-F5344CB8AC3E}">
        <p14:creationId xmlns:p14="http://schemas.microsoft.com/office/powerpoint/2010/main" val="9097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UI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8038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74198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UIService</a:t>
            </a:r>
          </a:p>
          <a:p>
            <a:r>
              <a:rPr lang="da-DK" sz="2400" smtClean="0"/>
              <a:t>Various static methods for pre-senting information to the user, and give the user options for reacting to the information</a:t>
            </a:r>
          </a:p>
          <a:p>
            <a:r>
              <a:rPr lang="da-DK" sz="2400" smtClean="0"/>
              <a:t>All methods can be called using </a:t>
            </a:r>
            <a:r>
              <a:rPr lang="da-DK" sz="2400" b="1" smtClean="0"/>
              <a:t>async</a:t>
            </a:r>
            <a:r>
              <a:rPr lang="da-DK" sz="2400" smtClean="0"/>
              <a:t>/</a:t>
            </a:r>
            <a:r>
              <a:rPr lang="da-DK" sz="2400" b="1" smtClean="0"/>
              <a:t>await</a:t>
            </a:r>
          </a:p>
          <a:p>
            <a:r>
              <a:rPr lang="da-DK" sz="2400" smtClean="0"/>
              <a:t>Uses internal class </a:t>
            </a:r>
            <a:r>
              <a:rPr lang="da-DK" sz="2400" b="1" smtClean="0"/>
              <a:t>ActionWrapper </a:t>
            </a:r>
            <a:r>
              <a:rPr lang="da-DK" sz="2400" smtClean="0"/>
              <a:t>to wrap a given </a:t>
            </a:r>
            <a:r>
              <a:rPr lang="da-DK" sz="2400" b="1" smtClean="0"/>
              <a:t>Action</a:t>
            </a:r>
            <a:r>
              <a:rPr lang="da-DK" sz="2400" smtClean="0"/>
              <a:t> object into a </a:t>
            </a:r>
            <a:r>
              <a:rPr lang="da-DK" sz="2400" b="1" smtClean="0"/>
              <a:t>UICommand</a:t>
            </a:r>
            <a:r>
              <a:rPr lang="da-DK" sz="2400" smtClean="0"/>
              <a:t> object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31877" y="1066801"/>
            <a:ext cx="5949458" cy="29483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UIService</a:t>
            </a: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PresentMessageWithUndo</a:t>
            </a:r>
            <a:r>
              <a:rPr lang="en-US" sz="1400"/>
              <a:t>(string message, Action undo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PresentMessageNoAction</a:t>
            </a:r>
            <a:r>
              <a:rPr lang="en-US" sz="1400"/>
              <a:t>(string message, string commandText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</a:t>
            </a:r>
            <a:r>
              <a:rPr lang="en-US" sz="1400"/>
              <a:t>(string message, Action userAction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</a:t>
            </a:r>
            <a:r>
              <a:rPr lang="en-US" sz="1400" smtClean="0"/>
              <a:t>(</a:t>
            </a:r>
          </a:p>
          <a:p>
            <a:r>
              <a:rPr lang="en-US" sz="1400"/>
              <a:t> </a:t>
            </a:r>
            <a:r>
              <a:rPr lang="en-US" sz="1400" smtClean="0"/>
              <a:t>  string </a:t>
            </a:r>
            <a:r>
              <a:rPr lang="en-US" sz="1400"/>
              <a:t>message, string commandText, ActionWrapper aw</a:t>
            </a:r>
            <a:r>
              <a:rPr lang="en-US" sz="1400" smtClean="0"/>
              <a:t>)</a:t>
            </a:r>
          </a:p>
          <a:p>
            <a:r>
              <a:rPr lang="en-US" sz="1400"/>
              <a:t>async Task </a:t>
            </a:r>
            <a:r>
              <a:rPr lang="en-US" sz="1400">
                <a:solidFill>
                  <a:srgbClr val="FFFF00"/>
                </a:solidFill>
              </a:rPr>
              <a:t>PresentMessageSingleActionCancel</a:t>
            </a:r>
            <a:r>
              <a:rPr lang="en-US" sz="1400" smtClean="0"/>
              <a:t>(</a:t>
            </a:r>
          </a:p>
          <a:p>
            <a:r>
              <a:rPr lang="en-US" sz="1400"/>
              <a:t> </a:t>
            </a:r>
            <a:r>
              <a:rPr lang="en-US" sz="1400" smtClean="0"/>
              <a:t>  string </a:t>
            </a:r>
            <a:r>
              <a:rPr lang="en-US" sz="1400"/>
              <a:t>message, string commandText, ICommand userAction)</a:t>
            </a:r>
            <a:endParaRPr lang="en-US" sz="1400" smtClean="0"/>
          </a:p>
          <a:p>
            <a:endParaRPr lang="da-DK" sz="14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Filtering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7737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Filtering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601200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b="1" smtClean="0"/>
              <a:t>Filter</a:t>
            </a:r>
            <a:r>
              <a:rPr lang="da-DK" smtClean="0"/>
              <a:t> is here essentially a wrapper around a </a:t>
            </a:r>
            <a:r>
              <a:rPr lang="da-DK" b="1" smtClean="0"/>
              <a:t>Func&lt;T, bool&gt;</a:t>
            </a:r>
          </a:p>
          <a:p>
            <a:r>
              <a:rPr lang="da-DK" smtClean="0"/>
              <a:t>A filter has a unique identifier</a:t>
            </a:r>
          </a:p>
          <a:p>
            <a:r>
              <a:rPr lang="da-DK" smtClean="0"/>
              <a:t>A filter can be turned on and off</a:t>
            </a:r>
          </a:p>
          <a:p>
            <a:r>
              <a:rPr lang="da-DK" smtClean="0"/>
              <a:t>A </a:t>
            </a:r>
            <a:r>
              <a:rPr lang="da-DK" b="1" smtClean="0"/>
              <a:t>FilterCollection</a:t>
            </a:r>
            <a:r>
              <a:rPr lang="da-DK" smtClean="0"/>
              <a:t> is a collection of filters (of same type), which can be applied to an object. Object must ”pass” all filters</a:t>
            </a:r>
          </a:p>
          <a:p>
            <a:r>
              <a:rPr lang="da-DK" smtClean="0"/>
              <a:t>A set of </a:t>
            </a:r>
            <a:r>
              <a:rPr lang="da-DK" b="1" smtClean="0"/>
              <a:t>FilterCollection</a:t>
            </a:r>
            <a:r>
              <a:rPr lang="da-DK" smtClean="0"/>
              <a:t> objects can be managed by a </a:t>
            </a:r>
            <a:r>
              <a:rPr lang="da-DK" b="1" smtClean="0"/>
              <a:t>FilterService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6226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57199" y="1732351"/>
            <a:ext cx="1124989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bg1"/>
                </a:solidFill>
              </a:rPr>
              <a:t>Catalog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4858859" y="1047014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500845" y="198234"/>
            <a:ext cx="3260174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ViewModel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500845" y="2204880"/>
            <a:ext cx="3260173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Collection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7712627" y="5323994"/>
            <a:ext cx="326017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4167051" y="2952206"/>
            <a:ext cx="2289168" cy="75542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Domain class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9070641" y="4627321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7712626" y="2232225"/>
            <a:ext cx="3260174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DataSource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1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101969" y="685800"/>
            <a:ext cx="7977554" cy="46540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FilterService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354014" y="1852246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3631221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035059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6438897" y="2031021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354014" y="3426068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3631221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5035059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ID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On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Toggle</a:t>
            </a:r>
            <a:r>
              <a:rPr lang="da-DK" smtClean="0"/>
              <a:t>()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Condition</a:t>
            </a:r>
            <a:r>
              <a:rPr lang="da-DK"/>
              <a:t>(T obj</a:t>
            </a:r>
            <a:r>
              <a:rPr lang="da-DK" smtClean="0"/>
              <a:t>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IFilter/Filter</a:t>
            </a:r>
          </a:p>
          <a:p>
            <a:r>
              <a:rPr lang="da-DK" sz="2400" smtClean="0"/>
              <a:t>Interface and implementation for a single filtering condition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On</a:t>
            </a:r>
            <a:r>
              <a:rPr lang="da-DK" sz="2400" smtClean="0"/>
              <a:t>: Is condition ”on”</a:t>
            </a:r>
          </a:p>
          <a:p>
            <a:r>
              <a:rPr lang="da-DK" sz="2400" b="1" smtClean="0"/>
              <a:t>Toggle</a:t>
            </a:r>
            <a:r>
              <a:rPr lang="da-DK" sz="2400" smtClean="0"/>
              <a:t>: toggle state of filter</a:t>
            </a:r>
          </a:p>
          <a:p>
            <a:r>
              <a:rPr lang="da-DK" sz="2400" b="1" smtClean="0"/>
              <a:t>Condition</a:t>
            </a:r>
            <a:r>
              <a:rPr lang="da-DK" sz="2400" smtClean="0"/>
              <a:t>: apply the filter condition to an object of type </a:t>
            </a:r>
            <a:r>
              <a:rPr lang="da-DK" sz="2400" b="1" smtClean="0"/>
              <a:t>T</a:t>
            </a:r>
            <a:r>
              <a:rPr lang="da-DK" sz="2400" smtClean="0"/>
              <a:t>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>
                <a:solidFill>
                  <a:srgbClr val="FFFF00"/>
                </a:solidFill>
              </a:rPr>
              <a:t>Filter</a:t>
            </a:r>
            <a:r>
              <a:rPr lang="da-DK"/>
              <a:t>(string id, Func&lt;T, bool&gt; filter)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52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IFilterCollection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(IFilter&lt;T&gt; filter)</a:t>
            </a:r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IFilter&lt;T&gt;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Apply</a:t>
            </a:r>
            <a:r>
              <a:rPr lang="da-DK"/>
              <a:t>(List&lt;T&gt; list</a:t>
            </a:r>
            <a:r>
              <a:rPr lang="da-DK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IFilterCollection/Filter</a:t>
            </a:r>
            <a:r>
              <a:rPr lang="da-DK" sz="2400" b="1"/>
              <a:t>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filters of the same type</a:t>
            </a:r>
          </a:p>
          <a:p>
            <a:r>
              <a:rPr lang="da-DK" sz="2400" smtClean="0"/>
              <a:t>Individual filters can be added and removed</a:t>
            </a:r>
          </a:p>
          <a:p>
            <a:r>
              <a:rPr lang="da-DK" sz="2400" smtClean="0"/>
              <a:t>The collection of filters can be applied to a list of objects of type </a:t>
            </a:r>
            <a:r>
              <a:rPr lang="da-DK" sz="2400" b="1" smtClean="0"/>
              <a:t>T</a:t>
            </a:r>
            <a:r>
              <a:rPr lang="da-DK" sz="2400" smtClean="0"/>
              <a:t>. Only objects passing all active filters are returned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2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96554" y="1049215"/>
            <a:ext cx="429064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IFilterService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(string </a:t>
            </a:r>
            <a:r>
              <a:rPr lang="da-DK" smtClean="0"/>
              <a:t>filterCollId)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Remove</a:t>
            </a:r>
            <a:r>
              <a:rPr lang="da-DK" smtClean="0"/>
              <a:t>(string </a:t>
            </a:r>
            <a:r>
              <a:rPr lang="da-DK"/>
              <a:t>filterCollId</a:t>
            </a:r>
            <a:r>
              <a:rPr lang="da-DK" smtClean="0"/>
              <a:t>)</a:t>
            </a:r>
          </a:p>
          <a:p>
            <a:r>
              <a:rPr lang="da-DK"/>
              <a:t>IFilterCollection&lt;T&gt;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filterCollId)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IFilterService/Filter</a:t>
            </a:r>
            <a:r>
              <a:rPr lang="da-DK" sz="2400" b="1"/>
              <a:t>Service</a:t>
            </a:r>
            <a:endParaRPr lang="da-DK" sz="2400" b="1" smtClean="0"/>
          </a:p>
          <a:p>
            <a:r>
              <a:rPr lang="da-DK" sz="2400" smtClean="0"/>
              <a:t>Interface and implementation for a filter collection service</a:t>
            </a:r>
          </a:p>
          <a:p>
            <a:r>
              <a:rPr lang="da-DK" sz="2400" smtClean="0"/>
              <a:t>Can maintain multiple collections of filters</a:t>
            </a:r>
          </a:p>
          <a:p>
            <a:r>
              <a:rPr lang="da-DK" sz="2400" smtClean="0"/>
              <a:t>Filter collections can be added, retrieved and removed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96554" y="3991698"/>
            <a:ext cx="429064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57945" y="325977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05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Images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096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Images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48246" cy="4351338"/>
          </a:xfrm>
        </p:spPr>
        <p:txBody>
          <a:bodyPr/>
          <a:lstStyle/>
          <a:p>
            <a:r>
              <a:rPr lang="da-DK" smtClean="0"/>
              <a:t>Images are in general handled in an application-specific manner</a:t>
            </a:r>
          </a:p>
          <a:p>
            <a:r>
              <a:rPr lang="da-DK" smtClean="0"/>
              <a:t>If a simple setup with ”hard-coded” images is all that is needed, the </a:t>
            </a:r>
            <a:r>
              <a:rPr lang="da-DK" b="1" smtClean="0"/>
              <a:t>Images</a:t>
            </a:r>
            <a:r>
              <a:rPr lang="da-DK" smtClean="0"/>
              <a:t> service can be used</a:t>
            </a:r>
          </a:p>
          <a:p>
            <a:r>
              <a:rPr lang="da-DK" smtClean="0"/>
              <a:t>The service also manages assignment of specific image files to application navigation items, e.g. in the main view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6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AppImageType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Load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Save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Quit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Login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Image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Logo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NotFound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AppImageType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  <a:p>
            <a:endParaRPr lang="da-DK" sz="1400" smtClean="0"/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}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</a:t>
            </a:r>
          </a:p>
          <a:p>
            <a:r>
              <a:rPr lang="da-DK" sz="2400" smtClean="0"/>
              <a:t>Interface for representing a single image</a:t>
            </a:r>
          </a:p>
          <a:p>
            <a:r>
              <a:rPr lang="da-DK" sz="2400" b="1" smtClean="0"/>
              <a:t>Key</a:t>
            </a:r>
            <a:r>
              <a:rPr lang="da-DK" sz="2400" smtClean="0"/>
              <a:t>: Unique key for image</a:t>
            </a:r>
          </a:p>
          <a:p>
            <a:r>
              <a:rPr lang="da-DK" sz="2400" b="1" smtClean="0"/>
              <a:t>Source</a:t>
            </a:r>
            <a:r>
              <a:rPr lang="da-DK" sz="2400" smtClean="0"/>
              <a:t>: Image source. Can be a file name or URL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Text description which need not be unique</a:t>
            </a:r>
          </a:p>
        </p:txBody>
      </p:sp>
    </p:spTree>
    <p:extLst>
      <p:ext uri="{BB962C8B-B14F-4D97-AF65-F5344CB8AC3E}">
        <p14:creationId xmlns:p14="http://schemas.microsoft.com/office/powerpoint/2010/main" val="20971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2098433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</a:t>
            </a:r>
          </a:p>
          <a:p>
            <a:endParaRPr lang="da-DK" sz="1400" smtClean="0"/>
          </a:p>
          <a:p>
            <a:r>
              <a:rPr lang="da-DK" sz="1600"/>
              <a:t>List&lt;string&gt; Tags { get; </a:t>
            </a:r>
            <a:r>
              <a:rPr lang="da-DK" sz="1600" smtClean="0"/>
              <a:t>}</a:t>
            </a:r>
          </a:p>
          <a:p>
            <a:r>
              <a:rPr lang="da-DK" sz="1600"/>
              <a:t>void AddTag(string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ContainsAnyTag(List&lt;string&gt; tags</a:t>
            </a:r>
            <a:r>
              <a:rPr lang="da-DK" sz="1600" smtClean="0"/>
              <a:t>);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508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ITaggedImage/TaggedImage</a:t>
            </a:r>
          </a:p>
          <a:p>
            <a:r>
              <a:rPr lang="da-DK" sz="2400" smtClean="0"/>
              <a:t>Extends </a:t>
            </a:r>
            <a:r>
              <a:rPr lang="da-DK" sz="2400" b="1" smtClean="0"/>
              <a:t>IImage</a:t>
            </a:r>
            <a:r>
              <a:rPr lang="da-DK" sz="2400" smtClean="0"/>
              <a:t> with functionality for adding tags to images</a:t>
            </a:r>
          </a:p>
          <a:p>
            <a:r>
              <a:rPr lang="da-DK" sz="2400" b="1" smtClean="0"/>
              <a:t>Tags</a:t>
            </a:r>
            <a:r>
              <a:rPr lang="da-DK" sz="2400" smtClean="0"/>
              <a:t>: Tags added to image</a:t>
            </a:r>
          </a:p>
          <a:p>
            <a:r>
              <a:rPr lang="da-DK" sz="2400" b="1" smtClean="0"/>
              <a:t>AddTag</a:t>
            </a:r>
            <a:r>
              <a:rPr lang="da-DK" sz="2400" smtClean="0"/>
              <a:t>: Add single new tag</a:t>
            </a:r>
          </a:p>
          <a:p>
            <a:r>
              <a:rPr lang="da-DK" sz="2400" b="1" smtClean="0"/>
              <a:t>ContainsTag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the given tag is in the tag list for the image</a:t>
            </a:r>
          </a:p>
          <a:p>
            <a:r>
              <a:rPr lang="da-DK" sz="2400" b="1" smtClean="0"/>
              <a:t>ContainsAnyTag</a:t>
            </a:r>
            <a:r>
              <a:rPr lang="da-DK" sz="2400"/>
              <a:t>: Returns </a:t>
            </a:r>
            <a:r>
              <a:rPr lang="da-DK" sz="2400" i="1"/>
              <a:t>true</a:t>
            </a:r>
            <a:r>
              <a:rPr lang="da-DK" sz="2400"/>
              <a:t> if </a:t>
            </a:r>
            <a:r>
              <a:rPr lang="da-DK" sz="2400" smtClean="0"/>
              <a:t>just one of the provided tags is </a:t>
            </a:r>
            <a:r>
              <a:rPr lang="da-DK" sz="2400"/>
              <a:t>in the tag list for the </a:t>
            </a:r>
            <a:r>
              <a:rPr lang="da-DK" sz="2400" smtClean="0"/>
              <a:t>image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8106508" y="5029203"/>
            <a:ext cx="3780689" cy="7737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429727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8106507" y="677010"/>
            <a:ext cx="3780689" cy="679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</p:txBody>
      </p:sp>
      <p:sp>
        <p:nvSpPr>
          <p:cNvPr id="8" name="Højrepil 7"/>
          <p:cNvSpPr/>
          <p:nvPr/>
        </p:nvSpPr>
        <p:spPr>
          <a:xfrm rot="16200000">
            <a:off x="9626111" y="1379694"/>
            <a:ext cx="74148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89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IImageCollection</a:t>
            </a:r>
          </a:p>
          <a:p>
            <a:endParaRPr lang="da-DK" sz="1400" smtClean="0"/>
          </a:p>
          <a:p>
            <a:r>
              <a:rPr lang="da-DK" sz="1600"/>
              <a:t>int </a:t>
            </a:r>
            <a:r>
              <a:rPr lang="da-DK" sz="1600">
                <a:solidFill>
                  <a:srgbClr val="FFFF00"/>
                </a:solidFill>
              </a:rPr>
              <a:t>AddImage</a:t>
            </a:r>
            <a:r>
              <a:rPr lang="da-DK" sz="1600"/>
              <a:t>(IImage image</a:t>
            </a:r>
            <a:r>
              <a:rPr lang="da-DK" sz="1600" smtClean="0"/>
              <a:t>)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SetImages</a:t>
            </a:r>
            <a:r>
              <a:rPr lang="da-DK" sz="1600"/>
              <a:t>(List&lt;IImage&gt; imageList</a:t>
            </a:r>
            <a:r>
              <a:rPr lang="da-DK" sz="1600" smtClean="0"/>
              <a:t>)</a:t>
            </a:r>
          </a:p>
          <a:p>
            <a:r>
              <a:rPr lang="da-DK" sz="1600"/>
              <a:t>List&lt;IImage&gt; </a:t>
            </a:r>
            <a:r>
              <a:rPr lang="da-DK" sz="1600">
                <a:solidFill>
                  <a:srgbClr val="FFFF00"/>
                </a:solidFill>
              </a:rPr>
              <a:t>All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en-US" sz="1600"/>
              <a:t>IImage </a:t>
            </a:r>
            <a:r>
              <a:rPr lang="en-US" sz="1600">
                <a:solidFill>
                  <a:srgbClr val="FFFF00"/>
                </a:solidFill>
              </a:rPr>
              <a:t>Read</a:t>
            </a:r>
            <a:r>
              <a:rPr lang="en-US" sz="1600"/>
              <a:t>(int key, IImage defaultImage = null)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IImageCollection/</a:t>
            </a:r>
            <a:r>
              <a:rPr lang="da-DK" sz="2400" b="1"/>
              <a:t>ImageCollection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images</a:t>
            </a:r>
          </a:p>
          <a:p>
            <a:r>
              <a:rPr lang="da-DK" sz="2400" smtClean="0"/>
              <a:t>Functionality for adding and retrieving image objects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83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smtClean="0"/>
              <a:t>Domain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TDomainData</a:t>
            </a:r>
            <a:r>
              <a:rPr lang="da-DK" smtClean="0"/>
              <a:t>). Classic domain object, without any consideration for user interaction or transport/persistency</a:t>
            </a:r>
          </a:p>
          <a:p>
            <a:r>
              <a:rPr lang="da-DK" b="1" smtClean="0"/>
              <a:t>Domain ViewModel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TViewData</a:t>
            </a:r>
            <a:r>
              <a:rPr lang="da-DK" smtClean="0"/>
              <a:t>). Transformation of domain object, aimed at being interacted with by ViewModel classes</a:t>
            </a:r>
            <a:r>
              <a:rPr lang="da-DK"/>
              <a:t>.</a:t>
            </a:r>
            <a:endParaRPr lang="da-DK" smtClean="0"/>
          </a:p>
          <a:p>
            <a:r>
              <a:rPr lang="da-DK" b="1" smtClean="0"/>
              <a:t>Persistent data objects</a:t>
            </a:r>
            <a:r>
              <a:rPr lang="da-DK" smtClean="0"/>
              <a:t> </a:t>
            </a:r>
            <a:r>
              <a:rPr lang="da-DK"/>
              <a:t>(type </a:t>
            </a:r>
            <a:r>
              <a:rPr lang="da-DK" b="1" smtClean="0">
                <a:solidFill>
                  <a:srgbClr val="FF0000"/>
                </a:solidFill>
              </a:rPr>
              <a:t>TPersistentData</a:t>
            </a:r>
            <a:r>
              <a:rPr lang="da-DK" smtClean="0"/>
              <a:t>). </a:t>
            </a:r>
            <a:r>
              <a:rPr lang="da-DK"/>
              <a:t>Transformation of domain object, aimed at </a:t>
            </a:r>
            <a:r>
              <a:rPr lang="da-DK" smtClean="0"/>
              <a:t>being transported/persisted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53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ITaggedImageCollection</a:t>
            </a:r>
          </a:p>
          <a:p>
            <a:endParaRPr lang="da-DK" sz="1400" smtClean="0"/>
          </a:p>
          <a:p>
            <a:r>
              <a:rPr lang="da-DK"/>
              <a:t>List&lt;IImage&gt; </a:t>
            </a:r>
            <a:r>
              <a:rPr lang="da-DK">
                <a:solidFill>
                  <a:srgbClr val="FFFF00"/>
                </a:solidFill>
              </a:rPr>
              <a:t>AllWithTag</a:t>
            </a:r>
            <a:r>
              <a:rPr lang="da-DK"/>
              <a:t>(string tag</a:t>
            </a:r>
            <a:r>
              <a:rPr lang="da-DK" smtClean="0"/>
              <a:t>)</a:t>
            </a:r>
          </a:p>
          <a:p>
            <a:r>
              <a:rPr lang="da-DK"/>
              <a:t>List&lt;string&gt; </a:t>
            </a:r>
            <a:r>
              <a:rPr lang="da-DK">
                <a:solidFill>
                  <a:srgbClr val="FFFF00"/>
                </a:solidFill>
              </a:rPr>
              <a:t>AllTags</a:t>
            </a:r>
            <a:r>
              <a:rPr lang="da-DK"/>
              <a:t> { get; }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ITaggedImageCollection/ TaggedImageCollection</a:t>
            </a:r>
          </a:p>
          <a:p>
            <a:r>
              <a:rPr lang="da-DK" sz="2400" smtClean="0"/>
              <a:t>Extends image collection interface and implementation with tagged-related functionality</a:t>
            </a:r>
          </a:p>
          <a:p>
            <a:r>
              <a:rPr lang="da-DK" sz="2400" b="1" smtClean="0"/>
              <a:t>AllWithTag</a:t>
            </a:r>
            <a:r>
              <a:rPr lang="da-DK" sz="2400" smtClean="0"/>
              <a:t>: Returns all image objects with the given tag</a:t>
            </a:r>
          </a:p>
          <a:p>
            <a:r>
              <a:rPr lang="da-DK" sz="2400" b="1" smtClean="0"/>
              <a:t>AllTags</a:t>
            </a:r>
            <a:r>
              <a:rPr lang="da-DK" sz="2400" smtClean="0"/>
              <a:t>: Returns the union of all tags for images in the 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85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42892" y="1049215"/>
            <a:ext cx="5744306" cy="17467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IImageService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SetAppImageSource</a:t>
            </a:r>
            <a:r>
              <a:rPr lang="da-DK" sz="1400" smtClean="0"/>
              <a:t>(AppImageType </a:t>
            </a:r>
            <a:r>
              <a:rPr lang="da-DK" sz="1400"/>
              <a:t>imageType, string source</a:t>
            </a:r>
            <a:r>
              <a:rPr lang="da-DK" sz="1400" smtClean="0"/>
              <a:t>)</a:t>
            </a:r>
          </a:p>
          <a:p>
            <a:r>
              <a:rPr lang="da-DK" sz="1400"/>
              <a:t>string </a:t>
            </a:r>
            <a:r>
              <a:rPr lang="da-DK" sz="1400">
                <a:solidFill>
                  <a:srgbClr val="FFFF00"/>
                </a:solidFill>
              </a:rPr>
              <a:t>GetAppImageSource</a:t>
            </a:r>
            <a:r>
              <a:rPr lang="da-DK" sz="1400"/>
              <a:t>(AppImageType imageType</a:t>
            </a:r>
            <a:r>
              <a:rPr lang="da-DK" sz="1400" smtClean="0"/>
              <a:t>)</a:t>
            </a:r>
          </a:p>
          <a:p>
            <a:r>
              <a:rPr lang="da-DK" sz="1400"/>
              <a:t>ObservableCollection&lt;IImage&gt; </a:t>
            </a:r>
            <a:r>
              <a:rPr lang="da-DK" sz="1400">
                <a:solidFill>
                  <a:srgbClr val="FFFF00"/>
                </a:solidFill>
              </a:rPr>
              <a:t>GetObservableImageCollection</a:t>
            </a:r>
            <a:r>
              <a:rPr lang="da-DK" sz="1400"/>
              <a:t>(string tag</a:t>
            </a:r>
            <a:r>
              <a:rPr lang="da-DK" sz="1400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475371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IImageService/ImageService</a:t>
            </a:r>
          </a:p>
          <a:p>
            <a:r>
              <a:rPr lang="en-US" sz="2400" smtClean="0"/>
              <a:t>The interface </a:t>
            </a:r>
            <a:r>
              <a:rPr lang="en-US" sz="2400"/>
              <a:t>extends the </a:t>
            </a:r>
            <a:r>
              <a:rPr lang="en-US" sz="2400" b="1" smtClean="0"/>
              <a:t>ITagged-ImageCollection</a:t>
            </a:r>
            <a:r>
              <a:rPr lang="en-US" sz="2400" smtClean="0"/>
              <a:t> interface </a:t>
            </a:r>
            <a:r>
              <a:rPr lang="en-US" sz="2400"/>
              <a:t>with functionality related to </a:t>
            </a:r>
            <a:r>
              <a:rPr lang="en-US" sz="2400" smtClean="0"/>
              <a:t>applica-tion-wide </a:t>
            </a:r>
            <a:r>
              <a:rPr lang="en-US" sz="2400"/>
              <a:t>images</a:t>
            </a:r>
            <a:r>
              <a:rPr lang="en-US" sz="2400" smtClean="0"/>
              <a:t>.</a:t>
            </a:r>
          </a:p>
          <a:p>
            <a:r>
              <a:rPr lang="en-US" sz="2400" smtClean="0"/>
              <a:t>Associates image types (e.g. Quit) with specific image sources.</a:t>
            </a:r>
          </a:p>
          <a:p>
            <a:r>
              <a:rPr lang="en-US" sz="2400" smtClean="0"/>
              <a:t>Can be used for implementing a ViewModel class, to which a main view can bind properties.</a:t>
            </a:r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6142892" y="3979984"/>
            <a:ext cx="574430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423030" y="3039972"/>
            <a:ext cx="11840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54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Security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35661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Security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26215" cy="4351338"/>
          </a:xfrm>
        </p:spPr>
        <p:txBody>
          <a:bodyPr/>
          <a:lstStyle/>
          <a:p>
            <a:r>
              <a:rPr lang="da-DK" smtClean="0"/>
              <a:t>In a real application, there might be restrictions on available functionality depending on the user category</a:t>
            </a:r>
          </a:p>
          <a:p>
            <a:r>
              <a:rPr lang="da-DK" smtClean="0"/>
              <a:t>Can ”wrap” access to various functionalities into check of user access rights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84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AccessType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Create,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Read,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Update,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Delete,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CRUD,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Admin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AccessType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751278" y="1049215"/>
            <a:ext cx="3135920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Name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Password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UserType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  <a:endParaRPr lang="da-DK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IUser/User</a:t>
            </a:r>
          </a:p>
          <a:p>
            <a:r>
              <a:rPr lang="da-DK" sz="2400" smtClean="0"/>
              <a:t>Simple interface and implementation for defining an application user.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751278" y="3979984"/>
            <a:ext cx="3135919" cy="2022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</a:t>
            </a:r>
          </a:p>
          <a:p>
            <a:endParaRPr lang="da-DK" smtClean="0"/>
          </a:p>
          <a:p>
            <a:r>
              <a:rPr lang="da-DK" smtClean="0">
                <a:solidFill>
                  <a:srgbClr val="FFFF00"/>
                </a:solidFill>
              </a:rPr>
              <a:t>User</a:t>
            </a:r>
            <a:r>
              <a:rPr lang="da-DK" smtClean="0"/>
              <a:t>(string </a:t>
            </a:r>
            <a:r>
              <a:rPr lang="da-DK"/>
              <a:t>name,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password,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userType)</a:t>
            </a:r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935307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97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21215" y="1049215"/>
            <a:ext cx="626598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IUserType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AddUserType</a:t>
            </a:r>
            <a:r>
              <a:rPr lang="da-DK" sz="1400"/>
              <a:t>(string userType</a:t>
            </a:r>
            <a:r>
              <a:rPr lang="da-DK" sz="1400" smtClean="0"/>
              <a:t>)</a:t>
            </a:r>
          </a:p>
          <a:p>
            <a:r>
              <a:rPr lang="en-US" sz="1400"/>
              <a:t>void </a:t>
            </a:r>
            <a:r>
              <a:rPr lang="en-US" sz="1400">
                <a:solidFill>
                  <a:srgbClr val="FFFF00"/>
                </a:solidFill>
              </a:rPr>
              <a:t>AddAccessRight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r>
              <a:rPr lang="en-US" sz="1400"/>
              <a:t>List&lt;AccessType&gt; </a:t>
            </a:r>
            <a:r>
              <a:rPr lang="en-US" sz="1400">
                <a:solidFill>
                  <a:srgbClr val="FFFF00"/>
                </a:solidFill>
              </a:rPr>
              <a:t>GetAccessRights</a:t>
            </a:r>
            <a:r>
              <a:rPr lang="en-US" sz="1400"/>
              <a:t>(string userType, string itemName</a:t>
            </a:r>
            <a:r>
              <a:rPr lang="en-US" sz="1400" smtClean="0"/>
              <a:t>)</a:t>
            </a:r>
          </a:p>
          <a:p>
            <a:r>
              <a:rPr lang="en-US" sz="1400"/>
              <a:t>bool </a:t>
            </a:r>
            <a:r>
              <a:rPr lang="en-US" sz="1400">
                <a:solidFill>
                  <a:srgbClr val="FFFF00"/>
                </a:solidFill>
              </a:rPr>
              <a:t>HasAccessRight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519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IUserType/UserType</a:t>
            </a:r>
          </a:p>
          <a:p>
            <a:r>
              <a:rPr lang="da-DK" sz="2400" smtClean="0"/>
              <a:t>Interface and implementation for defining a user type.</a:t>
            </a:r>
          </a:p>
          <a:p>
            <a:r>
              <a:rPr lang="da-DK" sz="2400" smtClean="0"/>
              <a:t>Access rights can be added to each user type.</a:t>
            </a:r>
          </a:p>
          <a:p>
            <a:r>
              <a:rPr lang="da-DK" sz="2400" smtClean="0"/>
              <a:t>It can be checked if a given user has a given access right to a given application element.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621216" y="3979984"/>
            <a:ext cx="6265982" cy="10081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UserType</a:t>
            </a: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370276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6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28692" y="1049215"/>
            <a:ext cx="5058506" cy="1441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IItemAccess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AddAccessType</a:t>
            </a:r>
            <a:r>
              <a:rPr lang="da-DK" sz="1400"/>
              <a:t>(string itemName, AccessType accessType</a:t>
            </a:r>
            <a:r>
              <a:rPr lang="da-DK" sz="1400" smtClean="0"/>
              <a:t>)</a:t>
            </a:r>
          </a:p>
          <a:p>
            <a:r>
              <a:rPr lang="da-DK" sz="1400"/>
              <a:t>List&lt;AccessType&gt; </a:t>
            </a:r>
            <a:r>
              <a:rPr lang="da-DK" sz="1400">
                <a:solidFill>
                  <a:srgbClr val="FFFF00"/>
                </a:solidFill>
              </a:rPr>
              <a:t>GetAccessTypes</a:t>
            </a:r>
            <a:r>
              <a:rPr lang="da-DK" sz="1400"/>
              <a:t>(string itemName)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08195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IItemAccess/</a:t>
            </a:r>
            <a:r>
              <a:rPr lang="da-DK" sz="2400" b="1"/>
              <a:t>ItemAccess</a:t>
            </a:r>
            <a:endParaRPr lang="da-DK" sz="2400" b="1" smtClean="0"/>
          </a:p>
          <a:p>
            <a:r>
              <a:rPr lang="da-DK" sz="2400" smtClean="0"/>
              <a:t>Interface and implementation for defining access types to an appli-cation item.</a:t>
            </a:r>
          </a:p>
          <a:p>
            <a:r>
              <a:rPr lang="da-DK" sz="2400" smtClean="0"/>
              <a:t>If a user has an access type which is in the list of access types for the application item, then the user has access to the application item.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8692" y="3259015"/>
            <a:ext cx="5058505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ItemAccess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974014" y="2527088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4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562600" y="539263"/>
            <a:ext cx="6324598" cy="28604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ISecurityService</a:t>
            </a:r>
          </a:p>
          <a:p>
            <a:endParaRPr lang="da-DK" sz="1400" smtClean="0"/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UseLogin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string </a:t>
            </a:r>
            <a:r>
              <a:rPr lang="da-DK" sz="1200">
                <a:solidFill>
                  <a:srgbClr val="FFFF00"/>
                </a:solidFill>
              </a:rPr>
              <a:t>CurrentUserName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</a:t>
            </a:r>
            <a:r>
              <a:rPr lang="da-DK" sz="1200"/>
              <a:t>(string userName, string password, string userType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CheckPassword</a:t>
            </a:r>
            <a:r>
              <a:rPr lang="en-US" sz="1200"/>
              <a:t>(string userName, string password</a:t>
            </a:r>
            <a:r>
              <a:rPr lang="en-US" sz="1200" smtClean="0"/>
              <a:t>)</a:t>
            </a:r>
          </a:p>
          <a:p>
            <a:r>
              <a:rPr lang="en-US" sz="1200"/>
              <a:t>void </a:t>
            </a:r>
            <a:r>
              <a:rPr lang="en-US" sz="1200">
                <a:solidFill>
                  <a:srgbClr val="FFFF00"/>
                </a:solidFill>
              </a:rPr>
              <a:t>AddItemAccessType</a:t>
            </a:r>
            <a:r>
              <a:rPr lang="en-US" sz="1200"/>
              <a:t>(string itemName, AccessType accessType</a:t>
            </a:r>
            <a:r>
              <a:rPr lang="en-US" sz="1200" smtClean="0"/>
              <a:t>)</a:t>
            </a:r>
          </a:p>
          <a:p>
            <a:r>
              <a:rPr lang="da-DK" sz="1200" smtClean="0"/>
              <a:t>void </a:t>
            </a:r>
            <a:r>
              <a:rPr lang="da-DK" sz="1200" smtClean="0">
                <a:solidFill>
                  <a:srgbClr val="FFFF00"/>
                </a:solidFill>
              </a:rPr>
              <a:t>AddItemAccessTypes</a:t>
            </a:r>
            <a:r>
              <a:rPr lang="da-DK" sz="1200" smtClean="0"/>
              <a:t>(string </a:t>
            </a:r>
            <a:r>
              <a:rPr lang="da-DK" sz="1200"/>
              <a:t>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</a:t>
            </a:r>
            <a:r>
              <a:rPr lang="da-DK" sz="1200"/>
              <a:t>(string userType, string itemName, AccessType accessType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AddUserAccessRights</a:t>
            </a:r>
            <a:r>
              <a:rPr lang="da-DK" sz="1200"/>
              <a:t>(string userType, string 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IsActionAllowedForCurrentUser</a:t>
            </a:r>
            <a:r>
              <a:rPr lang="da-DK" sz="1200"/>
              <a:t>(string itemName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IsActionAllowed</a:t>
            </a:r>
            <a:r>
              <a:rPr lang="en-US" sz="1200"/>
              <a:t>(string userName, string itemName)</a:t>
            </a:r>
            <a:endParaRPr lang="da-DK" sz="1200" smtClean="0"/>
          </a:p>
          <a:p>
            <a:endParaRPr lang="da-DK" smtClean="0"/>
          </a:p>
          <a:p>
            <a:endParaRPr lang="da-DK" sz="1200" smtClean="0"/>
          </a:p>
          <a:p>
            <a:endParaRPr lang="da-DK" sz="1200" smtClean="0"/>
          </a:p>
          <a:p>
            <a:endParaRPr lang="da-DK" sz="140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1851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ISecurityService/ SecurityService</a:t>
            </a:r>
          </a:p>
          <a:p>
            <a:r>
              <a:rPr lang="da-DK" sz="2400" smtClean="0"/>
              <a:t>Interface and implementation for a general-purpose security service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Not used and tested to any significant extent…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62599" y="4167553"/>
            <a:ext cx="6324597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340968" y="343562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56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Extensions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5106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20554" cy="1140313"/>
          </a:xfrm>
        </p:spPr>
        <p:txBody>
          <a:bodyPr/>
          <a:lstStyle/>
          <a:p>
            <a:r>
              <a:rPr lang="da-DK" smtClean="0"/>
              <a:t>Note that the three data stereotypes need not be mapped to three individual classes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24598"/>
              </p:ext>
            </p:extLst>
          </p:nvPr>
        </p:nvGraphicFramePr>
        <p:xfrm>
          <a:off x="838200" y="3100875"/>
          <a:ext cx="9120556" cy="293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262">
                  <a:extLst>
                    <a:ext uri="{9D8B030D-6E8A-4147-A177-3AD203B41FA5}">
                      <a16:colId xmlns:a16="http://schemas.microsoft.com/office/drawing/2014/main" val="1715324691"/>
                    </a:ext>
                  </a:extLst>
                </a:gridCol>
                <a:gridCol w="2203938">
                  <a:extLst>
                    <a:ext uri="{9D8B030D-6E8A-4147-A177-3AD203B41FA5}">
                      <a16:colId xmlns:a16="http://schemas.microsoft.com/office/drawing/2014/main" val="796981776"/>
                    </a:ext>
                  </a:extLst>
                </a:gridCol>
                <a:gridCol w="2954217">
                  <a:extLst>
                    <a:ext uri="{9D8B030D-6E8A-4147-A177-3AD203B41FA5}">
                      <a16:colId xmlns:a16="http://schemas.microsoft.com/office/drawing/2014/main" val="3051887209"/>
                    </a:ext>
                  </a:extLst>
                </a:gridCol>
                <a:gridCol w="2280139">
                  <a:extLst>
                    <a:ext uri="{9D8B030D-6E8A-4147-A177-3AD203B41FA5}">
                      <a16:colId xmlns:a16="http://schemas.microsoft.com/office/drawing/2014/main" val="3095526099"/>
                    </a:ext>
                  </a:extLst>
                </a:gridCol>
              </a:tblGrid>
              <a:tr h="734128">
                <a:tc>
                  <a:txBody>
                    <a:bodyPr/>
                    <a:lstStyle/>
                    <a:p>
                      <a:pPr algn="ctr"/>
                      <a:endParaRPr lang="da-DK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TDomainData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TViewData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TPersistentData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9230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Full</a:t>
                      </a:r>
                      <a:endParaRPr lang="da-DK" sz="24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CarViewData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CarPersistentData</a:t>
                      </a:r>
                      <a:endParaRPr lang="da-DK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452585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Partial</a:t>
                      </a:r>
                      <a:endParaRPr lang="da-DK" sz="24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CarViewData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051044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Simple</a:t>
                      </a:r>
                      <a:endParaRPr lang="da-DK" sz="24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28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2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399817" y="5284122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3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27252"/>
          </a:xfrm>
        </p:spPr>
        <p:txBody>
          <a:bodyPr>
            <a:normAutofit/>
          </a:bodyPr>
          <a:lstStyle/>
          <a:p>
            <a:r>
              <a:rPr lang="da-DK" sz="7200" smtClean="0"/>
              <a:t>Extensions</a:t>
            </a:r>
            <a:br>
              <a:rPr lang="da-DK" sz="7200" smtClean="0"/>
            </a:br>
            <a:r>
              <a:rPr lang="da-DK" sz="7200" smtClean="0"/>
              <a:t>AddOns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5531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9377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 extenstion classes</a:t>
            </a:r>
            <a:endParaRPr lang="da-DK" sz="2400" b="1"/>
          </a:p>
          <a:p>
            <a:r>
              <a:rPr lang="da-DK" sz="2400" b="1" smtClean="0"/>
              <a:t>ImageViewModel</a:t>
            </a:r>
            <a:r>
              <a:rPr lang="da-DK" sz="2400" smtClean="0"/>
              <a:t> </a:t>
            </a:r>
            <a:r>
              <a:rPr lang="en-US" sz="2400" smtClean="0"/>
              <a:t>class </a:t>
            </a:r>
            <a:r>
              <a:rPr lang="en-US" sz="2400"/>
              <a:t>is a ViewModel class for the </a:t>
            </a:r>
            <a:r>
              <a:rPr lang="en-US" sz="2400" b="1"/>
              <a:t>Image</a:t>
            </a:r>
            <a:r>
              <a:rPr lang="en-US" sz="2400"/>
              <a:t> service. </a:t>
            </a:r>
          </a:p>
          <a:p>
            <a:r>
              <a:rPr lang="en-US" sz="2400" smtClean="0"/>
              <a:t>If </a:t>
            </a:r>
            <a:r>
              <a:rPr lang="en-US" sz="2400"/>
              <a:t>you </a:t>
            </a:r>
            <a:r>
              <a:rPr lang="en-US" sz="2400" smtClean="0"/>
              <a:t>want </a:t>
            </a:r>
            <a:r>
              <a:rPr lang="en-US" sz="2400"/>
              <a:t>to include a GUI for the </a:t>
            </a:r>
            <a:r>
              <a:rPr lang="en-US" sz="2400" b="1"/>
              <a:t>Image</a:t>
            </a:r>
            <a:r>
              <a:rPr lang="en-US" sz="2400"/>
              <a:t> service </a:t>
            </a:r>
            <a:r>
              <a:rPr lang="en-US" sz="2400" smtClean="0"/>
              <a:t>in </a:t>
            </a:r>
            <a:r>
              <a:rPr lang="en-US" sz="2400"/>
              <a:t>an application, </a:t>
            </a:r>
            <a:r>
              <a:rPr lang="en-US" sz="2400" smtClean="0"/>
              <a:t>the GUI can </a:t>
            </a:r>
            <a:r>
              <a:rPr lang="en-US" sz="2400"/>
              <a:t>bind the view controls to </a:t>
            </a:r>
            <a:r>
              <a:rPr lang="da-DK" sz="2400" smtClean="0"/>
              <a:t>properties </a:t>
            </a:r>
            <a:r>
              <a:rPr lang="da-DK" sz="2400"/>
              <a:t>in this </a:t>
            </a:r>
            <a:r>
              <a:rPr lang="da-DK" sz="2400" smtClean="0"/>
              <a:t>class.</a:t>
            </a:r>
          </a:p>
          <a:p>
            <a:pPr marL="0" indent="0">
              <a:buNone/>
            </a:pPr>
            <a:endParaRPr lang="da-DK" sz="2400" smtClean="0"/>
          </a:p>
          <a:p>
            <a:r>
              <a:rPr lang="da-DK" sz="2400" b="1" smtClean="0"/>
              <a:t>SecurityViewModel</a:t>
            </a:r>
            <a:r>
              <a:rPr lang="da-DK" sz="2400" smtClean="0"/>
              <a:t> </a:t>
            </a:r>
            <a:r>
              <a:rPr lang="en-US" sz="2400"/>
              <a:t>class is a </a:t>
            </a:r>
            <a:r>
              <a:rPr lang="en-US" sz="2400" smtClean="0"/>
              <a:t>ViewModel </a:t>
            </a:r>
            <a:r>
              <a:rPr lang="en-US" sz="2400"/>
              <a:t>class for the </a:t>
            </a:r>
            <a:r>
              <a:rPr lang="da-DK" sz="2400" b="1"/>
              <a:t>Security</a:t>
            </a:r>
            <a:r>
              <a:rPr lang="en-US" sz="2400" smtClean="0"/>
              <a:t> </a:t>
            </a:r>
            <a:r>
              <a:rPr lang="en-US" sz="2400"/>
              <a:t>service. </a:t>
            </a:r>
          </a:p>
          <a:p>
            <a:r>
              <a:rPr lang="en-US" sz="2400"/>
              <a:t>If you want to include a GUI for the </a:t>
            </a:r>
            <a:r>
              <a:rPr lang="da-DK" sz="2400" b="1" smtClean="0"/>
              <a:t>Security </a:t>
            </a:r>
            <a:r>
              <a:rPr lang="en-US" sz="2400" smtClean="0"/>
              <a:t>service </a:t>
            </a:r>
            <a:r>
              <a:rPr lang="en-US" sz="2400"/>
              <a:t>in an application, the GUI can bind the view controls to </a:t>
            </a:r>
            <a:r>
              <a:rPr lang="da-DK" sz="2400"/>
              <a:t>properties in this class</a:t>
            </a:r>
            <a:r>
              <a:rPr lang="da-DK" sz="2400" smtClean="0"/>
              <a:t>.</a:t>
            </a:r>
            <a:endParaRPr lang="da-DK" sz="2400" b="1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831015" y="2965938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35158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ServiceProvider</a:t>
            </a:r>
            <a:endParaRPr lang="da-DK" sz="2400" b="1"/>
          </a:p>
          <a:p>
            <a:r>
              <a:rPr lang="da-DK" sz="2400" b="1" smtClean="0"/>
              <a:t>ServiceProvider</a:t>
            </a:r>
            <a:r>
              <a:rPr lang="da-DK" sz="2400" smtClean="0"/>
              <a:t> </a:t>
            </a:r>
            <a:r>
              <a:rPr lang="en-US" sz="2400" smtClean="0"/>
              <a:t>class is intended to be the access point for services offered in an application</a:t>
            </a:r>
          </a:p>
          <a:p>
            <a:r>
              <a:rPr lang="en-US" sz="2400" smtClean="0"/>
              <a:t>Class currently only includes </a:t>
            </a:r>
            <a:r>
              <a:rPr lang="en-US" sz="2400" b="1" smtClean="0"/>
              <a:t>Image</a:t>
            </a:r>
            <a:r>
              <a:rPr lang="en-US" sz="2400" smtClean="0"/>
              <a:t> and </a:t>
            </a:r>
            <a:r>
              <a:rPr lang="en-US" sz="2400" b="1" smtClean="0"/>
              <a:t>Security</a:t>
            </a:r>
            <a:r>
              <a:rPr lang="en-US" sz="2400" smtClean="0"/>
              <a:t> services, but can be extended</a:t>
            </a:r>
            <a:endParaRPr lang="da-DK" sz="2400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16705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ServiceProvider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static IImageService </a:t>
            </a:r>
            <a:r>
              <a:rPr lang="da-DK" smtClean="0">
                <a:solidFill>
                  <a:srgbClr val="FFFF00"/>
                </a:solidFill>
              </a:rPr>
              <a:t>Images</a:t>
            </a:r>
          </a:p>
          <a:p>
            <a:r>
              <a:rPr lang="da-DK"/>
              <a:t>static ISecurityService </a:t>
            </a:r>
            <a:r>
              <a:rPr lang="da-DK">
                <a:solidFill>
                  <a:srgbClr val="FFFF00"/>
                </a:solidFill>
              </a:rPr>
              <a:t>Security</a:t>
            </a:r>
            <a:endParaRPr lang="da-DK" smtClean="0">
              <a:solidFill>
                <a:srgbClr val="FFFF00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97591"/>
          </a:xfrm>
        </p:spPr>
        <p:txBody>
          <a:bodyPr>
            <a:normAutofit/>
          </a:bodyPr>
          <a:lstStyle/>
          <a:p>
            <a:r>
              <a:rPr lang="da-DK" sz="7200" smtClean="0"/>
              <a:t>Extensions</a:t>
            </a:r>
            <a:br>
              <a:rPr lang="da-DK" sz="7200" smtClean="0"/>
            </a:br>
            <a:r>
              <a:rPr lang="da-DK" sz="7200" smtClean="0"/>
              <a:t>Commands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1631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CreateState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"CreateState";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ReadState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"ReadState"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UpdateState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"UpdateState"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>
                <a:latin typeface="Consolas" panose="020B0609020204030204" pitchFamily="49" charset="0"/>
              </a:rPr>
              <a:t>DeleteState 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"DeleteState"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CRUDStateCommands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CreateStateCommand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CreateStateCommand";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CRUDStateCommands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implements a command manager, specifically for selecting a ”view state”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class is </a:t>
            </a:r>
            <a:r>
              <a:rPr lang="da-DK" sz="2400" u="sng" smtClean="0"/>
              <a:t>not</a:t>
            </a:r>
            <a:r>
              <a:rPr lang="da-DK" sz="2400" smtClean="0"/>
              <a:t> related to exe-cution of a CRUD command, but to selecting a view </a:t>
            </a:r>
            <a:r>
              <a:rPr lang="da-DK" sz="2400" u="sng" smtClean="0"/>
              <a:t>state</a:t>
            </a:r>
          </a:p>
          <a:p>
            <a:r>
              <a:rPr lang="da-DK" sz="2400" smtClean="0"/>
              <a:t>Can be useful if a single View can be in several ”states”, depending on the CRUD operation the user wishes to perform</a:t>
            </a:r>
          </a:p>
          <a:p>
            <a:r>
              <a:rPr lang="da-DK" sz="2400" smtClean="0"/>
              <a:t>Commands can then be bound to e.g. a </a:t>
            </a:r>
            <a:r>
              <a:rPr lang="da-DK" sz="2400" b="1" smtClean="0"/>
              <a:t>RadioButton</a:t>
            </a:r>
            <a:r>
              <a:rPr lang="da-DK" sz="2400" smtClean="0"/>
              <a:t> in the View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1" y="3308839"/>
            <a:ext cx="5064364" cy="16441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CRUDViewStateSelectCommandManager</a:t>
            </a:r>
            <a:endParaRPr lang="da-DK" sz="2000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private IViewStateService </a:t>
            </a:r>
            <a:r>
              <a:rPr lang="da-DK">
                <a:solidFill>
                  <a:srgbClr val="FFFF00"/>
                </a:solidFill>
              </a:rPr>
              <a:t>_stateService</a:t>
            </a:r>
            <a:r>
              <a:rPr lang="da-DK"/>
              <a:t>;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963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4542692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adds further conditions to the predicates deciding if a CRUD command can be executed</a:t>
            </a:r>
          </a:p>
          <a:p>
            <a:r>
              <a:rPr lang="da-DK" sz="2400" smtClean="0"/>
              <a:t>A CRUD command can now only be executed, if the view is in the corresponding view state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447692" y="3308839"/>
            <a:ext cx="5445365" cy="21834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CRUDCommandManagerViewStateDependent&lt;TViewData&gt;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IHasViewState </a:t>
            </a:r>
            <a:r>
              <a:rPr lang="da-DK">
                <a:solidFill>
                  <a:srgbClr val="FFFF00"/>
                </a:solidFill>
              </a:rPr>
              <a:t>_viewStateObject</a:t>
            </a:r>
            <a:r>
              <a:rPr lang="da-DK" smtClean="0"/>
              <a:t>;</a:t>
            </a:r>
          </a:p>
          <a:p>
            <a:r>
              <a:rPr lang="da-DK"/>
              <a:t>override 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FurtherConditionUpdate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708780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447692" y="1412631"/>
            <a:ext cx="5439505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CRUDCommandManager&lt;TViewData&gt;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68283"/>
          </a:xfrm>
        </p:spPr>
        <p:txBody>
          <a:bodyPr>
            <a:normAutofit/>
          </a:bodyPr>
          <a:lstStyle/>
          <a:p>
            <a:r>
              <a:rPr lang="da-DK" sz="7200" smtClean="0"/>
              <a:t>Extensions</a:t>
            </a:r>
            <a:br>
              <a:rPr lang="da-DK" sz="7200" smtClean="0"/>
            </a:br>
            <a:r>
              <a:rPr lang="da-DK" sz="7200" smtClean="0"/>
              <a:t>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325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file-based persistency</a:t>
            </a:r>
          </a:p>
          <a:p>
            <a:r>
              <a:rPr lang="da-DK" sz="2400" smtClean="0"/>
              <a:t>Specific dependencies:</a:t>
            </a:r>
          </a:p>
          <a:p>
            <a:pPr lvl="1"/>
            <a:r>
              <a:rPr lang="da-DK" sz="2000" b="1" smtClean="0"/>
              <a:t>InMemoryCollection&lt;TDomainData&gt;</a:t>
            </a:r>
          </a:p>
          <a:p>
            <a:pPr lvl="1"/>
            <a:r>
              <a:rPr lang="da-DK" sz="2000" b="1" smtClean="0"/>
              <a:t>FileSource&lt;TPersistentData&gt;, </a:t>
            </a:r>
            <a:r>
              <a:rPr lang="da-DK" sz="2000" smtClean="0"/>
              <a:t>using</a:t>
            </a:r>
          </a:p>
          <a:p>
            <a:pPr lvl="2"/>
            <a:r>
              <a:rPr lang="da-DK" sz="1600" b="1" smtClean="0"/>
              <a:t>FileStringPersistence</a:t>
            </a:r>
          </a:p>
          <a:p>
            <a:pPr lvl="2"/>
            <a:r>
              <a:rPr lang="da-DK" sz="1600" b="1" smtClean="0"/>
              <a:t>JSONConverter&lt;TPersistentData&gt;</a:t>
            </a:r>
          </a:p>
          <a:p>
            <a:r>
              <a:rPr lang="da-DK" sz="2400" smtClean="0"/>
              <a:t>Catalog </a:t>
            </a:r>
            <a:r>
              <a:rPr lang="da-DK" sz="2400" u="sng" smtClean="0"/>
              <a:t>only</a:t>
            </a:r>
            <a:r>
              <a:rPr lang="da-DK" sz="2400" smtClean="0"/>
              <a:t> supports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FilePersistableCatalog&lt;TDD, TVD, TPD&gt;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PersistableCatalog&lt;TDD, TVD, TPD&gt;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TDomainData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07609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FilePersistableCatalogWithout-Transformation</a:t>
            </a:r>
            <a:endParaRPr lang="da-DK" sz="2400" b="1"/>
          </a:p>
          <a:p>
            <a:r>
              <a:rPr lang="da-DK" sz="2400" smtClean="0"/>
              <a:t>Same as </a:t>
            </a:r>
            <a:r>
              <a:rPr lang="da-DK" sz="2400" b="1"/>
              <a:t>FilePersistableCatalog</a:t>
            </a:r>
            <a:r>
              <a:rPr lang="da-DK" sz="2400" smtClean="0"/>
              <a:t>, but domain data class also takes the role of the transformed data types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160477" y="3308839"/>
            <a:ext cx="5726718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FilePersistableCatalogWithoutTransformation&lt;TDD&gt;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565172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160477" y="1412631"/>
            <a:ext cx="5726720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PersistableCatalog&lt;TDD, TDD, TDD&gt;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5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RestAPIPersistableCatalog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</a:t>
            </a:r>
            <a:r>
              <a:rPr lang="da-DK" sz="2400" smtClean="0"/>
              <a:t> class, making it a catalog using persistency based on calls to a RESTful web service (catalog acts as a web service client)</a:t>
            </a:r>
          </a:p>
          <a:p>
            <a:r>
              <a:rPr lang="da-DK" sz="2400" smtClean="0"/>
              <a:t>Specific dependencies</a:t>
            </a:r>
          </a:p>
          <a:p>
            <a:pPr lvl="1"/>
            <a:r>
              <a:rPr lang="da-DK" sz="2000" b="1" smtClean="0"/>
              <a:t>InMemoryCollection&lt;TDomainData&gt;</a:t>
            </a:r>
          </a:p>
          <a:p>
            <a:pPr lvl="1"/>
            <a:r>
              <a:rPr lang="da-DK" sz="2000" b="1" smtClean="0"/>
              <a:t>RestAPISource&lt;TPersistentData&gt;</a:t>
            </a:r>
            <a:endParaRPr lang="da-DK" sz="1600" b="1" smtClean="0"/>
          </a:p>
          <a:p>
            <a:r>
              <a:rPr lang="da-DK" sz="2400" smtClean="0"/>
              <a:t>Catalog supports all persistency opera-tions </a:t>
            </a:r>
            <a:r>
              <a:rPr lang="da-DK" sz="2400" u="sng" smtClean="0"/>
              <a:t>except</a:t>
            </a:r>
            <a:r>
              <a:rPr lang="da-DK" sz="2400" smtClean="0"/>
              <a:t>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RestAPIPersistableCatalog&lt;TDD, TVD, TPD&gt;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PersistableCatalog&lt;TDD, TVD, TPD&gt;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19" y="19595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90256" y="1959544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878719" y="3561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V="1">
            <a:off x="2276695" y="1010506"/>
            <a:ext cx="0" cy="9490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stCxn id="21" idx="0"/>
          </p:cNvCxnSpPr>
          <p:nvPr/>
        </p:nvCxnSpPr>
        <p:spPr>
          <a:xfrm flipH="1" flipV="1">
            <a:off x="2274427" y="2612074"/>
            <a:ext cx="2268" cy="9490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endCxn id="16" idx="2"/>
          </p:cNvCxnSpPr>
          <p:nvPr/>
        </p:nvCxnSpPr>
        <p:spPr>
          <a:xfrm flipV="1">
            <a:off x="3672403" y="2612073"/>
            <a:ext cx="2315829" cy="1316337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9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03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FilePersistableCatalog constructor (zero parameters)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FilePersistableCatalog</a:t>
            </a:r>
            <a:r>
              <a:rPr lang="da-DK" sz="1400" b="1" smtClean="0">
                <a:latin typeface="Consolas" panose="020B0609020204030204" pitchFamily="49" charset="0"/>
              </a:rPr>
              <a:t>() 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: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14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400" b="1">
                <a:latin typeface="Consolas" panose="020B0609020204030204" pitchFamily="49" charset="0"/>
              </a:rPr>
              <a:t>&gt;(), 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 smtClean="0">
                <a:latin typeface="Consolas" panose="020B0609020204030204" pitchFamily="49" charset="0"/>
              </a:rPr>
              <a:t> 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ConfiguredFileSource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en-US" sz="1400" b="1">
                <a:latin typeface="Consolas" panose="020B0609020204030204" pitchFamily="49" charset="0"/>
              </a:rPr>
              <a:t>&gt;(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FileStringPersistence</a:t>
            </a:r>
            <a:r>
              <a:rPr lang="en-US" sz="1400" b="1">
                <a:latin typeface="Consolas" panose="020B0609020204030204" pitchFamily="49" charset="0"/>
              </a:rPr>
              <a:t>(),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JSONConverter</a:t>
            </a:r>
            <a:r>
              <a:rPr lang="en-US" sz="1400" b="1">
                <a:latin typeface="Consolas" panose="020B0609020204030204" pitchFamily="49" charset="0"/>
              </a:rPr>
              <a:t>&lt;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en-US" sz="1400" b="1">
                <a:latin typeface="Consolas" panose="020B0609020204030204" pitchFamily="49" charset="0"/>
              </a:rPr>
              <a:t>&gt;()),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new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&gt; {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.Load,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400" b="1">
                <a:latin typeface="Consolas" panose="020B0609020204030204" pitchFamily="49" charset="0"/>
              </a:rPr>
              <a:t>.Save})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WebAPIPersistableCatalog constructor (2 parameters)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latin typeface="Consolas" panose="020B0609020204030204" pitchFamily="49" charset="0"/>
              </a:rPr>
              <a:t> WebAPIPersistableCatalog(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600" b="1" smtClean="0">
                <a:latin typeface="Consolas" panose="020B0609020204030204" pitchFamily="49" charset="0"/>
              </a:rPr>
              <a:t> url,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600" b="1" smtClean="0">
                <a:latin typeface="Consolas" panose="020B0609020204030204" pitchFamily="49" charset="0"/>
              </a:rPr>
              <a:t> apiID) 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smtClean="0">
                <a:latin typeface="Consolas" panose="020B0609020204030204" pitchFamily="49" charset="0"/>
              </a:rPr>
              <a:t>   :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1600" b="1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InMemoryCollection</a:t>
            </a:r>
            <a:r>
              <a:rPr lang="en-US" sz="1600" b="1">
                <a:latin typeface="Consolas" panose="020B0609020204030204" pitchFamily="49" charset="0"/>
              </a:rPr>
              <a:t>&lt;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1600" b="1">
                <a:latin typeface="Consolas" panose="020B0609020204030204" pitchFamily="49" charset="0"/>
              </a:rPr>
              <a:t>&gt;(), </a:t>
            </a:r>
            <a:endParaRPr lang="en-US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 smtClean="0">
                <a:latin typeface="Consolas" panose="020B0609020204030204" pitchFamily="49" charset="0"/>
              </a:rPr>
              <a:t>  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smtClean="0">
                <a:latin typeface="Consolas" panose="020B0609020204030204" pitchFamily="49" charset="0"/>
              </a:rPr>
              <a:t> 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ConfiguredWebAPISource</a:t>
            </a:r>
            <a:r>
              <a:rPr lang="en-US" sz="1600" b="1" smtClean="0">
                <a:latin typeface="Consolas" panose="020B0609020204030204" pitchFamily="49" charset="0"/>
              </a:rPr>
              <a:t>&lt;</a:t>
            </a:r>
            <a:r>
              <a:rPr lang="en-US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en-US" sz="1600" b="1" smtClean="0">
                <a:latin typeface="Consolas" panose="020B0609020204030204" pitchFamily="49" charset="0"/>
              </a:rPr>
              <a:t>&gt;(url, apiID),</a:t>
            </a: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1600" b="1">
                <a:latin typeface="Consolas" panose="020B0609020204030204" pitchFamily="49" charset="0"/>
              </a:rPr>
              <a:t>&gt; </a:t>
            </a:r>
            <a:r>
              <a:rPr lang="da-DK" sz="1600" b="1" smtClean="0">
                <a:latin typeface="Consolas" panose="020B0609020204030204" pitchFamily="49" charset="0"/>
              </a:rPr>
              <a:t>{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da-DK" sz="1600" b="1" smtClean="0">
                <a:latin typeface="Consolas" panose="020B0609020204030204" pitchFamily="49" charset="0"/>
              </a:rPr>
              <a:t>})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0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ExtensionsViewModel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40405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</a:t>
            </a:r>
            <a:r>
              <a:rPr lang="da-DK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en-US" sz="1400" b="1" smtClean="0">
                <a:latin typeface="Consolas" panose="020B0609020204030204" pitchFamily="49" charset="0"/>
              </a:rPr>
              <a:t>Update</a:t>
            </a:r>
            <a:r>
              <a:rPr lang="da-DK" sz="1400" b="1" smtClean="0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da-DK" sz="1400" b="1" smtClean="0">
                <a:latin typeface="Consolas" panose="020B0609020204030204" pitchFamily="49" charset="0"/>
              </a:rPr>
              <a:t>ItemSelectorControl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”ItemSelector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CreateStateControl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CRUDStateControls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15910" y="1465383"/>
            <a:ext cx="4771287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ICRUDControlStateService</a:t>
            </a:r>
          </a:p>
          <a:p>
            <a:r>
              <a:rPr lang="da-DK" sz="2400" smtClean="0"/>
              <a:t>Interface contains methods for setting default behaviors for controls, for an entire set of controls in one call</a:t>
            </a:r>
          </a:p>
          <a:p>
            <a:r>
              <a:rPr lang="da-DK" sz="2400" smtClean="0"/>
              <a:t>Useful if most/all controls in a View have the same behavior with regards to visibility, enable/disable, etc..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15910" y="3540369"/>
            <a:ext cx="4771287" cy="22742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/>
          </a:p>
          <a:p>
            <a:r>
              <a:rPr lang="da-DK" sz="1400" smtClean="0"/>
              <a:t>void AddImmutableControlsDefaultStates(List&lt;string</a:t>
            </a:r>
            <a:r>
              <a:rPr lang="da-DK" sz="1400"/>
              <a:t>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AddMutableControlsDefaultStates(List&lt;string&gt;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AddCRUDInvokerDefaultStates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AddStateSelectorDefaultStates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AddItemSelectorDefaultStates();</a:t>
            </a:r>
            <a:endParaRPr lang="da-DK" sz="1400" smtClean="0"/>
          </a:p>
          <a:p>
            <a:endParaRPr lang="da-DK" sz="1400" smtClean="0"/>
          </a:p>
          <a:p>
            <a:endParaRPr lang="da-DK" sz="1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CRUDControlStateService</a:t>
            </a:r>
            <a:endParaRPr lang="da-DK" sz="2400" b="1"/>
          </a:p>
          <a:p>
            <a:r>
              <a:rPr lang="da-DK" sz="2400" smtClean="0"/>
              <a:t>Class provides a default implementation of control state setup for a CRUD view</a:t>
            </a:r>
          </a:p>
          <a:p>
            <a:r>
              <a:rPr lang="da-DK" sz="2400" smtClean="0"/>
              <a:t>Will typically be used in the Details part of a Master/Details view</a:t>
            </a:r>
          </a:p>
          <a:p>
            <a:r>
              <a:rPr lang="da-DK" sz="2400" smtClean="0"/>
              <a:t>A typical control could be a </a:t>
            </a:r>
            <a:r>
              <a:rPr lang="da-DK" sz="2400" b="1" smtClean="0"/>
              <a:t>TextBox</a:t>
            </a:r>
            <a:r>
              <a:rPr lang="da-DK" sz="2400" smtClean="0"/>
              <a:t>, but also </a:t>
            </a:r>
            <a:r>
              <a:rPr lang="da-DK" sz="2400" b="1" smtClean="0"/>
              <a:t>ListBox</a:t>
            </a:r>
            <a:r>
              <a:rPr lang="da-DK" sz="2400" smtClean="0"/>
              <a:t>, etc..</a:t>
            </a:r>
          </a:p>
          <a:p>
            <a:r>
              <a:rPr lang="da-DK" sz="2400" smtClean="0"/>
              <a:t>Default behaviors are:</a:t>
            </a:r>
          </a:p>
          <a:p>
            <a:pPr lvl="1"/>
            <a:r>
              <a:rPr lang="da-DK" sz="2000" b="1" smtClean="0"/>
              <a:t>Create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</a:rPr>
              <a:t>enabled</a:t>
            </a:r>
          </a:p>
          <a:p>
            <a:pPr lvl="1"/>
            <a:r>
              <a:rPr lang="da-DK" sz="2000" b="1" smtClean="0"/>
              <a:t>Read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  <a:p>
            <a:pPr lvl="1"/>
            <a:r>
              <a:rPr lang="da-DK" sz="2000" b="1" smtClean="0"/>
              <a:t>Update</a:t>
            </a:r>
            <a:r>
              <a:rPr lang="da-DK" sz="2000" smtClean="0"/>
              <a:t> state: Control state as </a:t>
            </a:r>
            <a:r>
              <a:rPr lang="da-DK" sz="2000" b="1" smtClean="0"/>
              <a:t>specified by control ”mutability”</a:t>
            </a:r>
          </a:p>
          <a:p>
            <a:pPr lvl="1"/>
            <a:r>
              <a:rPr lang="da-DK" sz="2000" b="1" smtClean="0"/>
              <a:t>Delete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CRUDControlStateService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7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TDomainData</a:t>
            </a:r>
            <a:r>
              <a:rPr lang="da-DK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View Model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TViewData</a:t>
            </a:r>
            <a:r>
              <a:rPr lang="da-DK" smtClean="0">
                <a:solidFill>
                  <a:schemeClr val="bg1"/>
                </a:solidFill>
              </a:rPr>
              <a:t>)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Persistent data classes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TPersistentData</a:t>
            </a:r>
            <a:r>
              <a:rPr lang="da-DK" smtClean="0">
                <a:solidFill>
                  <a:schemeClr val="bg1"/>
                </a:solidFill>
              </a:rPr>
              <a:t>)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ViewStateService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400" b="1">
                <a:latin typeface="Consolas" panose="020B0609020204030204" pitchFamily="49" charset="0"/>
              </a:rPr>
              <a:t>(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CRUDStates.CreateState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CRUDStates.ReadState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CRUDStates.UpdateState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CRUDStates.DeleteState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})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CRUDViewStateService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Højrepil 4"/>
          <p:cNvSpPr/>
          <p:nvPr/>
        </p:nvSpPr>
        <p:spPr>
          <a:xfrm rot="16200000">
            <a:off x="9932373" y="2726381"/>
            <a:ext cx="60374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04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ItemViewModelWithImage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</a:t>
            </a:r>
            <a:r>
              <a:rPr lang="en-US" sz="2400"/>
              <a:t>an </a:t>
            </a:r>
            <a:r>
              <a:rPr lang="en-US" sz="2400" b="1"/>
              <a:t>Item</a:t>
            </a:r>
            <a:r>
              <a:rPr lang="en-US" sz="2400"/>
              <a:t> ViewModel class </a:t>
            </a:r>
            <a:r>
              <a:rPr lang="en-US" sz="2400" smtClean="0"/>
              <a:t>containing </a:t>
            </a:r>
            <a:r>
              <a:rPr lang="en-US" sz="2400"/>
              <a:t>a image, provided by 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614138" y="3540368"/>
            <a:ext cx="42730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ItemViewModelWithImage&lt;TVMO&gt;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/>
              <a:t>private IImage </a:t>
            </a:r>
            <a:r>
              <a:rPr lang="da-DK">
                <a:solidFill>
                  <a:srgbClr val="FFFF00"/>
                </a:solidFill>
              </a:rPr>
              <a:t>_notFoundImage</a:t>
            </a:r>
            <a:r>
              <a:rPr lang="da-DK" smtClean="0">
                <a:solidFill>
                  <a:schemeClr val="bg1"/>
                </a:solidFill>
              </a:rPr>
              <a:t>;</a:t>
            </a:r>
          </a:p>
          <a:p>
            <a:r>
              <a:rPr lang="da-DK"/>
              <a:t>override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{ get{…} }</a:t>
            </a:r>
          </a:p>
          <a:p>
            <a:r>
              <a:rPr lang="da-DK" smtClean="0"/>
              <a:t>abstract int </a:t>
            </a:r>
            <a:r>
              <a:rPr lang="da-DK" smtClean="0">
                <a:solidFill>
                  <a:srgbClr val="FFFF00"/>
                </a:solidFill>
              </a:rPr>
              <a:t>ImageKey</a:t>
            </a:r>
            <a:r>
              <a:rPr lang="da-DK" smtClean="0"/>
              <a:t> { get; }</a:t>
            </a:r>
            <a:endParaRPr lang="da-DK" sz="20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614138" y="1512273"/>
            <a:ext cx="42730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89438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DetailsViewModelWith…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a </a:t>
            </a:r>
            <a:r>
              <a:rPr lang="en-US" sz="2400" b="1" smtClean="0"/>
              <a:t>Details</a:t>
            </a:r>
            <a:r>
              <a:rPr lang="en-US" sz="2400" smtClean="0"/>
              <a:t> </a:t>
            </a:r>
            <a:r>
              <a:rPr lang="en-US" sz="2400"/>
              <a:t>ViewModel </a:t>
            </a:r>
            <a:r>
              <a:rPr lang="en-US" sz="2400" smtClean="0"/>
              <a:t>class, where an image can be selected</a:t>
            </a:r>
          </a:p>
          <a:p>
            <a:r>
              <a:rPr lang="en-US" sz="2400" smtClean="0"/>
              <a:t>The set of selectable image objects are provided by </a:t>
            </a:r>
            <a:r>
              <a:rPr lang="en-US" sz="2400"/>
              <a:t>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547338" y="3540368"/>
            <a:ext cx="53398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DetailsViewModelWithSelectableImage&lt;TVMO&gt;</a:t>
            </a: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 sz="1600" smtClean="0"/>
              <a:t>ObservableCollection&lt;IImage</a:t>
            </a:r>
            <a:r>
              <a:rPr lang="da-DK" sz="1600"/>
              <a:t>&gt; </a:t>
            </a:r>
            <a:r>
              <a:rPr lang="da-DK" sz="1600" smtClean="0">
                <a:solidFill>
                  <a:srgbClr val="FFFF00"/>
                </a:solidFill>
              </a:rPr>
              <a:t>ImageCollection </a:t>
            </a:r>
            <a:r>
              <a:rPr lang="da-DK" sz="1600"/>
              <a:t>{ get </a:t>
            </a:r>
            <a:r>
              <a:rPr lang="da-DK" sz="1600" smtClean="0"/>
              <a:t>{…}};</a:t>
            </a:r>
          </a:p>
          <a:p>
            <a:r>
              <a:rPr lang="da-DK" sz="1600"/>
              <a:t>IImage </a:t>
            </a:r>
            <a:r>
              <a:rPr lang="da-DK" sz="1600" smtClean="0">
                <a:solidFill>
                  <a:srgbClr val="FFFF00"/>
                </a:solidFill>
              </a:rPr>
              <a:t>ImageSelected</a:t>
            </a:r>
            <a:r>
              <a:rPr lang="da-DK" sz="1600" smtClean="0"/>
              <a:t> { get {…}  set {…}};</a:t>
            </a:r>
          </a:p>
          <a:p>
            <a:r>
              <a:rPr lang="da-DK" sz="1600" smtClean="0"/>
              <a:t>abstract int </a:t>
            </a:r>
            <a:r>
              <a:rPr lang="da-DK" sz="1600" smtClean="0">
                <a:solidFill>
                  <a:srgbClr val="FFFF00"/>
                </a:solidFill>
              </a:rPr>
              <a:t>ImageKey</a:t>
            </a:r>
            <a:r>
              <a:rPr lang="da-DK" sz="1600" smtClean="0"/>
              <a:t> { get; }</a:t>
            </a:r>
            <a:endParaRPr lang="da-DK" sz="16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833337" y="2808439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547338" y="1512273"/>
            <a:ext cx="53398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DetailsViewModelBase&lt;TVMO&gt;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Mediator implementation</a:t>
            </a:r>
          </a:p>
          <a:p>
            <a:r>
              <a:rPr lang="da-DK" sz="2400" smtClean="0"/>
              <a:t>Class implements a specific strategy for mediating between the elements in a Master/Details ViewModel with view state, when the view state changes.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406661" y="1430220"/>
            <a:ext cx="5480535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MasterDetailsViewModelMediatorBase&lt;TVMO&gt;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2977664"/>
            <a:ext cx="5480535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MasterDetailsViewModelCRUDMediator&lt;TVMO&gt;</a:t>
            </a: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 smtClean="0"/>
              <a:t>void </a:t>
            </a:r>
            <a:r>
              <a:rPr lang="da-DK" sz="1400">
                <a:solidFill>
                  <a:srgbClr val="FFFF00"/>
                </a:solidFill>
              </a:rPr>
              <a:t>OnViewStateChanged</a:t>
            </a:r>
            <a:r>
              <a:rPr lang="da-DK" sz="140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1" y="2187120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51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9003323" y="1430220"/>
            <a:ext cx="2883873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MDVMMB&lt;TVMO&gt;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9003323" y="2977664"/>
            <a:ext cx="2883874" cy="13129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MDVMCRUDM&lt;TVMO&gt;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OnViewStateChanged</a:t>
            </a:r>
            <a:r>
              <a:rPr lang="da-DK" sz="1400" smtClean="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10002712" y="21871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 smtClean="0">
                <a:latin typeface="Consolas" panose="020B0609020204030204" pitchFamily="49" charset="0"/>
              </a:rPr>
              <a:t>OnViewStateChanged</a:t>
            </a:r>
            <a:r>
              <a:rPr lang="da-DK" sz="12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Create state, set the Details to refer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 a fresh Details ViewModel object. This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will be populated with default values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in the Update state - and an Item is selected 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the Details ViewModel object will now refer to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clone of the selected 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VMO.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All commands are notified.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 states should be re-read,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since they may depend on view state</a:t>
            </a:r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98912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MDVMWithState</a:t>
            </a:r>
          </a:p>
          <a:p>
            <a:r>
              <a:rPr lang="da-DK" sz="2400" smtClean="0"/>
              <a:t>Class adds properties to the base Master/Details view model class</a:t>
            </a:r>
          </a:p>
          <a:p>
            <a:r>
              <a:rPr lang="da-DK" sz="2400" smtClean="0"/>
              <a:t>Added properties for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r>
              <a:rPr lang="da-DK" sz="2400" smtClean="0"/>
              <a:t>Class does </a:t>
            </a:r>
            <a:r>
              <a:rPr lang="da-DK" sz="2400" u="sng" smtClean="0"/>
              <a:t>not</a:t>
            </a:r>
            <a:r>
              <a:rPr lang="da-DK" sz="2400" smtClean="0"/>
              <a:t> assume any specific implementations of view states or data commands</a:t>
            </a:r>
          </a:p>
          <a:p>
            <a:endParaRPr lang="da-DK" sz="2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6406662" y="439616"/>
            <a:ext cx="5480535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MasterDetailsViewModelBase&lt;T, TVMO&gt;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6406662" y="1987060"/>
            <a:ext cx="5480535" cy="25673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1000">
              <a:solidFill>
                <a:schemeClr val="bg1"/>
              </a:solidFill>
            </a:endParaRPr>
          </a:p>
          <a:p>
            <a:r>
              <a:rPr lang="da-DK" sz="1400"/>
              <a:t>IControlStateService </a:t>
            </a:r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;</a:t>
            </a:r>
          </a:p>
          <a:p>
            <a:r>
              <a:rPr lang="da-DK" sz="1400"/>
              <a:t>IViewStateService </a:t>
            </a:r>
            <a:r>
              <a:rPr lang="da-DK" sz="1400" smtClean="0">
                <a:solidFill>
                  <a:srgbClr val="FFFF00"/>
                </a:solidFill>
              </a:rPr>
              <a:t>ViewStateService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DataCommandManager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StateCommandManager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StateCommand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DataCommand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ControlStates</a:t>
            </a:r>
            <a:r>
              <a:rPr lang="da-DK" sz="1400" smtClean="0"/>
              <a:t>;</a:t>
            </a:r>
          </a:p>
          <a:p>
            <a:r>
              <a:rPr lang="da-DK" sz="1400"/>
              <a:t>string </a:t>
            </a:r>
            <a:r>
              <a:rPr lang="da-DK" sz="1400" smtClean="0">
                <a:solidFill>
                  <a:srgbClr val="FFFF00"/>
                </a:solidFill>
              </a:rPr>
              <a:t>ViewState</a:t>
            </a:r>
            <a:r>
              <a:rPr lang="da-DK" sz="1400" smtClean="0"/>
              <a:t>;</a:t>
            </a:r>
            <a:endParaRPr lang="da-DK" smtClean="0"/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704382" y="1196516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59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8" cy="5251938"/>
          </a:xfrm>
        </p:spPr>
        <p:txBody>
          <a:bodyPr>
            <a:normAutofit/>
          </a:bodyPr>
          <a:lstStyle/>
          <a:p>
            <a:r>
              <a:rPr lang="da-DK" sz="2400" b="1" smtClean="0"/>
              <a:t>MDVMCRUD</a:t>
            </a:r>
          </a:p>
          <a:p>
            <a:r>
              <a:rPr lang="da-DK" sz="2400" smtClean="0"/>
              <a:t>Class adds specific dependencies of CRUD-specific implementations</a:t>
            </a:r>
          </a:p>
          <a:p>
            <a:r>
              <a:rPr lang="da-DK" sz="2400" smtClean="0"/>
              <a:t>Adds CRUD-specific implementations of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  <a:endParaRPr lang="da-DK" sz="2000"/>
          </a:p>
          <a:p>
            <a:r>
              <a:rPr lang="da-DK" sz="2400" smtClean="0"/>
              <a:t>Domain-specific Master/Details View Model classes should inherit from this class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86246" y="1354018"/>
            <a:ext cx="4700951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>
                <a:solidFill>
                  <a:schemeClr val="bg1"/>
                </a:solidFill>
              </a:rPr>
              <a:t>MasterDetailsViewModelWithState&lt;T, TVMO&gt;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7186246" y="2901463"/>
            <a:ext cx="4700951" cy="9144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MasterDetailsViewModelCRUD&lt;T, TVMO&gt;</a:t>
            </a:r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8818682" y="21109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82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4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MasterDetailsViewModelWithState constructor (2 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MasterDetailsViewModelWithState(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IViewModelFactory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2000" b="1" smtClean="0">
                <a:latin typeface="Consolas" panose="020B0609020204030204" pitchFamily="49" charset="0"/>
              </a:rPr>
              <a:t>&gt; vmFactory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PersistableCatalog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 smtClean="0">
                <a:latin typeface="Consolas" panose="020B0609020204030204" pitchFamily="49" charset="0"/>
              </a:rPr>
              <a:t>,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2000" b="1" smtClean="0">
                <a:latin typeface="Consolas" panose="020B0609020204030204" pitchFamily="49" charset="0"/>
              </a:rPr>
              <a:t>,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TDTO</a:t>
            </a:r>
            <a:r>
              <a:rPr lang="da-DK" sz="2000" b="1" smtClean="0">
                <a:latin typeface="Consolas" panose="020B0609020204030204" pitchFamily="49" charset="0"/>
              </a:rPr>
              <a:t>&gt;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: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(vmFactory,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…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TDomainData</a:t>
            </a:r>
            <a:r>
              <a:rPr lang="da-DK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View Model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TViewData</a:t>
            </a:r>
            <a:r>
              <a:rPr lang="da-DK" smtClean="0">
                <a:solidFill>
                  <a:schemeClr val="bg1"/>
                </a:solidFill>
              </a:rPr>
              <a:t>)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Persistent data classes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TPersistentData</a:t>
            </a:r>
            <a:r>
              <a:rPr lang="da-DK" smtClean="0">
                <a:solidFill>
                  <a:schemeClr val="bg1"/>
                </a:solidFill>
              </a:rPr>
              <a:t>)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842963" y="2974933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>
            <a:off x="4128910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Højrepil 8"/>
          <p:cNvSpPr/>
          <p:nvPr/>
        </p:nvSpPr>
        <p:spPr>
          <a:xfrm rot="10800000">
            <a:off x="2842963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7396319" y="2974932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2" name="Højrepil 11"/>
          <p:cNvSpPr/>
          <p:nvPr/>
        </p:nvSpPr>
        <p:spPr>
          <a:xfrm>
            <a:off x="8682265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Højrepil 12"/>
          <p:cNvSpPr/>
          <p:nvPr/>
        </p:nvSpPr>
        <p:spPr>
          <a:xfrm rot="10800000">
            <a:off x="7396318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04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//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MasterDetailsViewModelCRUD constructor (4 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MasterDetailsViewModelCRUD(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IViewModelFactory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2000" b="1" smtClean="0">
                <a:latin typeface="Consolas" panose="020B0609020204030204" pitchFamily="49" charset="0"/>
              </a:rPr>
              <a:t>&gt; vmFactory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ICatalog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TVMO</a:t>
            </a:r>
            <a:r>
              <a:rPr lang="da-DK" sz="2000" b="1" smtClean="0">
                <a:latin typeface="Consolas" panose="020B0609020204030204" pitchFamily="49" charset="0"/>
              </a:rPr>
              <a:t>&gt; catalog,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latin typeface="Consolas" panose="020B0609020204030204" pitchFamily="49" charset="0"/>
              </a:rPr>
              <a:t>&gt; immutableControls,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&gt; </a:t>
            </a:r>
            <a:r>
              <a:rPr lang="da-DK" sz="2000" b="1" smtClean="0">
                <a:latin typeface="Consolas" panose="020B0609020204030204" pitchFamily="49" charset="0"/>
              </a:rPr>
              <a:t>mutableControls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: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(vmFactory,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…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How-To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4294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01 – Create Domain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The domain class should – ideally – only contain properties and methods relating to business logic</a:t>
            </a:r>
          </a:p>
          <a:p>
            <a:r>
              <a:rPr lang="da-DK" sz="2400" smtClean="0"/>
              <a:t>Can be based on a database table definition, or based purely on design work</a:t>
            </a:r>
          </a:p>
          <a:p>
            <a:r>
              <a:rPr lang="da-DK" sz="2400" smtClean="0"/>
              <a:t>Consider how you want to refer to other objects, either of same type or a different domain type</a:t>
            </a:r>
          </a:p>
          <a:p>
            <a:r>
              <a:rPr lang="da-DK" sz="2400" smtClean="0"/>
              <a:t>Inherit from </a:t>
            </a:r>
            <a:r>
              <a:rPr lang="da-DK" sz="2400" b="1" smtClean="0"/>
              <a:t>StorableBase</a:t>
            </a:r>
            <a:r>
              <a:rPr lang="da-DK" sz="2400" smtClean="0"/>
              <a:t> to include key property</a:t>
            </a:r>
          </a:p>
          <a:p>
            <a:r>
              <a:rPr lang="da-DK" sz="2400" smtClean="0"/>
              <a:t>If class will also act as 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 or 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, you may need to inherit from </a:t>
            </a:r>
            <a:r>
              <a:rPr lang="da-DK" sz="2400" b="1" smtClean="0"/>
              <a:t>CopyableBase</a:t>
            </a:r>
            <a:r>
              <a:rPr lang="da-DK" sz="2400" smtClean="0"/>
              <a:t> or </a:t>
            </a:r>
            <a:r>
              <a:rPr lang="da-DK" sz="2400" b="1" smtClean="0"/>
              <a:t>CopyableWithDefaultValuesBase </a:t>
            </a:r>
            <a:r>
              <a:rPr lang="da-DK" sz="2400" smtClean="0"/>
              <a:t>instead</a:t>
            </a:r>
          </a:p>
          <a:p>
            <a:r>
              <a:rPr lang="da-DK" sz="2400" smtClean="0"/>
              <a:t>Place in folder 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116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StorableBase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800" b="1" smtClean="0">
                <a:latin typeface="Consolas" panose="020B0609020204030204" pitchFamily="49" charset="0"/>
              </a:rPr>
              <a:t>Year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02 – Create Domain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Objects of this class will typically be wrapped by Item and Details ViewModel classes, and should contain properties through which the View Model classes can deliver data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CopyableBase</a:t>
            </a:r>
            <a:r>
              <a:rPr lang="da-DK" sz="2400" smtClean="0"/>
              <a:t>, or </a:t>
            </a:r>
            <a:r>
              <a:rPr lang="da-DK" sz="2400" b="1"/>
              <a:t>CopyableWithDefaultValuesBase </a:t>
            </a:r>
            <a:r>
              <a:rPr lang="da-DK" sz="2400" smtClean="0"/>
              <a:t>if the class needs to contain default values</a:t>
            </a:r>
          </a:p>
          <a:p>
            <a:r>
              <a:rPr lang="da-DK" sz="2400" smtClean="0"/>
              <a:t>Place in folder Transformations\Domain\{name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0873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 </a:t>
            </a:r>
            <a:r>
              <a:rPr lang="da-DK" sz="2000" b="1" smtClean="0">
                <a:latin typeface="Consolas" panose="020B0609020204030204" pitchFamily="49" charset="0"/>
              </a:rPr>
              <a:t>: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CopyableWithDefaultValuesBase</a:t>
            </a: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2000" b="1" smtClean="0">
                <a:latin typeface="Consolas" panose="020B0609020204030204" pitchFamily="49" charset="0"/>
              </a:rPr>
              <a:t>Title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Year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{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2000" b="1">
                <a:latin typeface="Consolas" panose="020B0609020204030204" pitchFamily="49" charset="0"/>
              </a:rPr>
              <a:t>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2000" b="1">
                <a:latin typeface="Consolas" panose="020B0609020204030204" pitchFamily="49" charset="0"/>
              </a:rPr>
              <a:t>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2000" b="1" smtClean="0">
                <a:latin typeface="Consolas" panose="020B0609020204030204" pitchFamily="49" charset="0"/>
              </a:rPr>
              <a:t>SetDefaultValues()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Key = </a:t>
            </a:r>
            <a:r>
              <a:rPr lang="da-DK" sz="2000" b="1" smtClean="0">
                <a:latin typeface="Consolas" panose="020B0609020204030204" pitchFamily="49" charset="0"/>
              </a:rPr>
              <a:t>NullKey;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Title = </a:t>
            </a:r>
            <a:r>
              <a:rPr lang="da-DK" sz="2000" b="1">
                <a:solidFill>
                  <a:srgbClr val="C00000"/>
                </a:solidFill>
                <a:latin typeface="Consolas" panose="020B0609020204030204" pitchFamily="49" charset="0"/>
              </a:rPr>
              <a:t>"(title)"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Year = </a:t>
            </a:r>
            <a:r>
              <a:rPr lang="da-DK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"(year)"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04 – Create Domain Catalog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maintaining a collection of domain objects</a:t>
            </a:r>
          </a:p>
          <a:p>
            <a:r>
              <a:rPr lang="da-DK" sz="2400" smtClean="0"/>
              <a:t>Implementation should follow Singleton pattern</a:t>
            </a:r>
          </a:p>
          <a:p>
            <a:r>
              <a:rPr lang="da-DK" sz="2400"/>
              <a:t>Inherit </a:t>
            </a:r>
            <a:r>
              <a:rPr lang="da-DK" sz="2400" smtClean="0"/>
              <a:t>directly from </a:t>
            </a:r>
            <a:r>
              <a:rPr lang="da-DK" sz="2400" b="1" smtClean="0"/>
              <a:t>Catalog</a:t>
            </a:r>
            <a:r>
              <a:rPr lang="da-DK" sz="2400" smtClean="0"/>
              <a:t>, or a catalog class corresponding to persistency needs</a:t>
            </a:r>
          </a:p>
          <a:p>
            <a:r>
              <a:rPr lang="da-DK" sz="2400" smtClean="0"/>
              <a:t>Must implement all data conversion methods – some implemen-tations may be trivial</a:t>
            </a:r>
            <a:endParaRPr lang="da-DK" sz="2400" b="1" smtClean="0"/>
          </a:p>
          <a:p>
            <a:r>
              <a:rPr lang="da-DK" sz="2400" smtClean="0"/>
              <a:t>Place in folder 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457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forbindelse 24"/>
          <p:cNvCxnSpPr/>
          <p:nvPr/>
        </p:nvCxnSpPr>
        <p:spPr>
          <a:xfrm>
            <a:off x="467068" y="4313944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4566801" y="4519867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catalog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29" name="Lige pilforbindelse 28"/>
          <p:cNvCxnSpPr>
            <a:stCxn id="28" idx="0"/>
          </p:cNvCxnSpPr>
          <p:nvPr/>
        </p:nvCxnSpPr>
        <p:spPr>
          <a:xfrm flipH="1" flipV="1">
            <a:off x="5964772" y="4083126"/>
            <a:ext cx="5" cy="4367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frundet rektangel 29"/>
          <p:cNvSpPr/>
          <p:nvPr/>
        </p:nvSpPr>
        <p:spPr>
          <a:xfrm>
            <a:off x="8254902" y="4520753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catalog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1" name="Lige pilforbindelse 30"/>
          <p:cNvCxnSpPr>
            <a:stCxn id="30" idx="0"/>
            <a:endCxn id="22" idx="2"/>
          </p:cNvCxnSpPr>
          <p:nvPr/>
        </p:nvCxnSpPr>
        <p:spPr>
          <a:xfrm flipV="1">
            <a:off x="9652878" y="4100710"/>
            <a:ext cx="0" cy="42004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 </a:t>
            </a:r>
            <a:r>
              <a:rPr lang="da-DK" sz="1600" b="1" smtClean="0">
                <a:latin typeface="Consolas" panose="020B0609020204030204" pitchFamily="49" charset="0"/>
              </a:rPr>
              <a:t>: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FilePersistableCatalog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,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MovieViewModel, Movie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Standard implementation of Singleton pattern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600" b="1" smtClean="0">
                <a:latin typeface="Consolas" panose="020B0609020204030204" pitchFamily="49" charset="0"/>
              </a:rPr>
              <a:t>MovieCatalog()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Implementation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of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 conversion methods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808648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CarViewData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3333842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CarPersistentData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4748047" y="916549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TDomainData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8" name="Tekstfelt 7"/>
          <p:cNvSpPr txBox="1"/>
          <p:nvPr/>
        </p:nvSpPr>
        <p:spPr>
          <a:xfrm>
            <a:off x="843612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TPersistentData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9" name="Tekstfelt 8"/>
          <p:cNvSpPr txBox="1"/>
          <p:nvPr/>
        </p:nvSpPr>
        <p:spPr>
          <a:xfrm>
            <a:off x="105996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b="1" smtClean="0"/>
              <a:t>&gt;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85720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 </a:t>
            </a:r>
            <a:r>
              <a:rPr lang="da-DK" sz="1600" b="1" smtClean="0">
                <a:latin typeface="Consolas" panose="020B0609020204030204" pitchFamily="49" charset="0"/>
              </a:rPr>
              <a:t>: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WebAPIPersistableCatalog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,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MovieViewModel, MovieDTO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Standard implementation of Singleton pattern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600" b="1" smtClean="0">
                <a:latin typeface="Consolas" panose="020B0609020204030204" pitchFamily="49" charset="0"/>
              </a:rPr>
              <a:t>MovieCatalog()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: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600" b="1" smtClean="0">
                <a:latin typeface="Consolas" panose="020B0609020204030204" pitchFamily="49" charset="0"/>
              </a:rPr>
              <a:t>(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AppConfig</a:t>
            </a:r>
            <a:r>
              <a:rPr lang="da-DK" sz="1600" b="1" smtClean="0">
                <a:latin typeface="Consolas" panose="020B0609020204030204" pitchFamily="49" charset="0"/>
              </a:rPr>
              <a:t>.ServerURL,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"Movies"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Implementation of data conversion methods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04 (Optional) – Create/Update ObjectProvider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62646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Provides a single point-of-contact for accessing catalog instances for all domain types</a:t>
            </a:r>
          </a:p>
          <a:p>
            <a:r>
              <a:rPr lang="da-DK" sz="2400" smtClean="0"/>
              <a:t>Only a convenience, not strictly needed</a:t>
            </a:r>
          </a:p>
          <a:p>
            <a:r>
              <a:rPr lang="da-DK" sz="2400" smtClean="0"/>
              <a:t>One static property per domain class</a:t>
            </a:r>
          </a:p>
          <a:p>
            <a:r>
              <a:rPr lang="da-DK" sz="2400" smtClean="0"/>
              <a:t>Needed if all catalogs should be loaded/saved in a single operation</a:t>
            </a:r>
          </a:p>
          <a:p>
            <a:r>
              <a:rPr lang="da-DK" sz="2400" smtClean="0"/>
              <a:t>Place in folder Models\App\{name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0052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ObjectProvider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static </a:t>
            </a:r>
            <a:r>
              <a:rPr lang="da-DK" sz="1800" b="1" smtClean="0">
                <a:latin typeface="Consolas" panose="020B0609020204030204" pitchFamily="49" charset="0"/>
              </a:rPr>
              <a:t>Domain.Movie.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MovieCatalog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Domain.Movie.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800" b="1" smtClean="0">
                <a:latin typeface="Consolas" panose="020B0609020204030204" pitchFamily="49" charset="0"/>
              </a:rPr>
              <a:t>.Instance;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05 – Create Details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This class should expose properties to which the Details part of a Master/Details view can bind GUI object properties</a:t>
            </a:r>
          </a:p>
          <a:p>
            <a:r>
              <a:rPr lang="da-DK" sz="2400" smtClean="0"/>
              <a:t>No need to implement </a:t>
            </a:r>
            <a:r>
              <a:rPr lang="da-DK" sz="2400" b="1" smtClean="0"/>
              <a:t>INotifyPropertyChanged</a:t>
            </a:r>
            <a:r>
              <a:rPr lang="da-DK" sz="2400" smtClean="0"/>
              <a:t>; is implemented by base class</a:t>
            </a:r>
          </a:p>
          <a:p>
            <a:r>
              <a:rPr lang="da-DK" sz="2400" smtClean="0"/>
              <a:t>Each property will usually follow a standard implementation</a:t>
            </a:r>
          </a:p>
          <a:p>
            <a:r>
              <a:rPr lang="da-DK" sz="2400" smtClean="0"/>
              <a:t>Consider how to handle aggregated properties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DetailsViewModelBase</a:t>
            </a:r>
            <a:endParaRPr lang="da-DK" sz="2400" smtClean="0"/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032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DetailsViewModelBase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DetailsViewModel(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 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DataObject.Title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OnPropertyChanged();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06 – Create Item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This class should expose properties to which the Data Template in e.g. a </a:t>
            </a:r>
            <a:r>
              <a:rPr lang="da-DK" sz="2400" b="1" smtClean="0"/>
              <a:t>ListView</a:t>
            </a:r>
            <a:r>
              <a:rPr lang="da-DK" sz="2400" smtClean="0"/>
              <a:t> control can bind GUI object properties</a:t>
            </a:r>
          </a:p>
          <a:p>
            <a:r>
              <a:rPr lang="da-DK" sz="2400" smtClean="0"/>
              <a:t>Each property will usually follow a standard implementation</a:t>
            </a:r>
          </a:p>
          <a:p>
            <a:r>
              <a:rPr lang="da-DK" sz="2400" smtClean="0"/>
              <a:t>Inherit </a:t>
            </a:r>
            <a:r>
              <a:rPr lang="da-DK" sz="2400"/>
              <a:t>from </a:t>
            </a:r>
            <a:r>
              <a:rPr lang="da-DK" sz="2400" b="1" smtClean="0"/>
              <a:t>DataWrapper</a:t>
            </a:r>
            <a:r>
              <a:rPr lang="da-DK" sz="2400" smtClean="0"/>
              <a:t>, or one of the Item ViewModel base classes available</a:t>
            </a:r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179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DataWrapper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ItemViewModel(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 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Description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07 – Create View Model Factory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wrapping domain view model objects into Details and Item view model objects</a:t>
            </a:r>
          </a:p>
          <a:p>
            <a:r>
              <a:rPr lang="da-DK" sz="2400" smtClean="0"/>
              <a:t>Implementation follows a standard pattern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ViewModelFactoryBase</a:t>
            </a:r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582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 </a:t>
            </a:r>
            <a:r>
              <a:rPr lang="da-DK" sz="1600" b="1">
                <a:latin typeface="Consolas" panose="020B0609020204030204" pitchFamily="49" charset="0"/>
              </a:rPr>
              <a:t>: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ViewModelFactoryBase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CreateDetailsViewModel(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</a:t>
            </a:r>
            <a:r>
              <a:rPr lang="da-DK" sz="1600" b="1" smtClean="0">
                <a:latin typeface="Consolas" panose="020B0609020204030204" pitchFamily="49" charset="0"/>
              </a:rPr>
              <a:t>(obj);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override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CreateItemViewModel(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600" b="1" smtClean="0">
                <a:latin typeface="Consolas" panose="020B0609020204030204" pitchFamily="49" charset="0"/>
              </a:rPr>
              <a:t>(obj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08 – Create MasterDetails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3820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Will typically become a Data Context for a domain-specific view</a:t>
            </a:r>
          </a:p>
          <a:p>
            <a:r>
              <a:rPr lang="da-DK" sz="2400" smtClean="0"/>
              <a:t>No actual implementation needed, if the view only supports CRUD operations</a:t>
            </a:r>
          </a:p>
          <a:p>
            <a:r>
              <a:rPr lang="da-DK" sz="2400"/>
              <a:t>Inherit </a:t>
            </a:r>
            <a:r>
              <a:rPr lang="da-DK" sz="2400" smtClean="0"/>
              <a:t>from one of the MasterDetailsViewModel base classes available, either in ViewModels or ExtensionsViewModels package</a:t>
            </a:r>
          </a:p>
          <a:p>
            <a:r>
              <a:rPr lang="da-DK" sz="2400" smtClean="0"/>
              <a:t>Part of parameter list is lists of mutable/immutable controls</a:t>
            </a:r>
            <a:endParaRPr lang="da-DK" sz="2400"/>
          </a:p>
          <a:p>
            <a:r>
              <a:rPr lang="da-DK" sz="2400"/>
              <a:t>Place in folder ViewModels\Domain\{name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7715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808648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CarViewData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3333842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CarPersistentData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da-DK" sz="1400" b="1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4748047" y="916549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TDomainData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8" name="Tekstfelt 7"/>
          <p:cNvSpPr txBox="1"/>
          <p:nvPr/>
        </p:nvSpPr>
        <p:spPr>
          <a:xfrm>
            <a:off x="843612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TPersistentData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9" name="Tekstfelt 8"/>
          <p:cNvSpPr txBox="1"/>
          <p:nvPr/>
        </p:nvSpPr>
        <p:spPr>
          <a:xfrm>
            <a:off x="105996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b="1" smtClean="0"/>
              <a:t>&gt;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6314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rundet rektangel 28"/>
          <p:cNvSpPr/>
          <p:nvPr/>
        </p:nvSpPr>
        <p:spPr>
          <a:xfrm>
            <a:off x="878718" y="4478249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MDVM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0" name="Lige pilforbindelse 29"/>
          <p:cNvCxnSpPr/>
          <p:nvPr/>
        </p:nvCxnSpPr>
        <p:spPr>
          <a:xfrm flipH="1" flipV="1">
            <a:off x="2276687" y="4100710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rundet rektangel 30"/>
          <p:cNvSpPr/>
          <p:nvPr/>
        </p:nvSpPr>
        <p:spPr>
          <a:xfrm>
            <a:off x="8254887" y="4478248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VMFactory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2" name="Lige pilforbindelse 31"/>
          <p:cNvCxnSpPr>
            <a:stCxn id="31" idx="0"/>
          </p:cNvCxnSpPr>
          <p:nvPr/>
        </p:nvCxnSpPr>
        <p:spPr>
          <a:xfrm flipV="1">
            <a:off x="9652863" y="2037831"/>
            <a:ext cx="0" cy="244041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/>
          <p:cNvCxnSpPr/>
          <p:nvPr/>
        </p:nvCxnSpPr>
        <p:spPr>
          <a:xfrm>
            <a:off x="467068" y="4289479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0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MasterDetailsViewModelCRUD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8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</a:t>
            </a:r>
            <a:r>
              <a:rPr lang="da-DK" sz="1800" b="1">
                <a:latin typeface="Consolas" panose="020B0609020204030204" pitchFamily="49" charset="0"/>
              </a:rPr>
              <a:t>(),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 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ObjectProvider</a:t>
            </a:r>
            <a:r>
              <a:rPr lang="da-DK" sz="1800" b="1" smtClean="0">
                <a:latin typeface="Consolas" panose="020B0609020204030204" pitchFamily="49" charset="0"/>
              </a:rPr>
              <a:t>.MovieCatalog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     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smtClean="0">
                <a:latin typeface="Consolas" panose="020B0609020204030204" pitchFamily="49" charset="0"/>
              </a:rPr>
              <a:t> </a:t>
            </a:r>
            <a:r>
              <a:rPr lang="en-US" sz="1800" b="1">
                <a:latin typeface="Consolas" panose="020B0609020204030204" pitchFamily="49" charset="0"/>
              </a:rPr>
              <a:t>List&lt;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>
                <a:latin typeface="Consolas" panose="020B0609020204030204" pitchFamily="49" charset="0"/>
              </a:rPr>
              <a:t>&gt; { 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"Title"</a:t>
            </a:r>
            <a:r>
              <a:rPr lang="en-US" sz="1800" b="1">
                <a:latin typeface="Consolas" panose="020B0609020204030204" pitchFamily="49" charset="0"/>
              </a:rPr>
              <a:t>,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 "Year"</a:t>
            </a:r>
            <a:r>
              <a:rPr lang="en-US" sz="1800" b="1">
                <a:latin typeface="Consolas" panose="020B0609020204030204" pitchFamily="49" charset="0"/>
              </a:rPr>
              <a:t>,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 "StudioId" </a:t>
            </a:r>
            <a:r>
              <a:rPr lang="en-US" sz="1800" b="1">
                <a:latin typeface="Consolas" panose="020B0609020204030204" pitchFamily="49" charset="0"/>
              </a:rPr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 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List&lt;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>
                <a:latin typeface="Consolas" panose="020B0609020204030204" pitchFamily="49" charset="0"/>
              </a:rPr>
              <a:t>&gt; { </a:t>
            </a:r>
            <a:r>
              <a:rPr lang="da-DK" sz="1800" b="1">
                <a:solidFill>
                  <a:srgbClr val="C00000"/>
                </a:solidFill>
                <a:latin typeface="Consolas" panose="020B0609020204030204" pitchFamily="49" charset="0"/>
              </a:rPr>
              <a:t>"Mins" </a:t>
            </a:r>
            <a:r>
              <a:rPr lang="da-DK" sz="1800" b="1">
                <a:latin typeface="Consolas" panose="020B06090202040302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09 – Create Domain-specific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92833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XAML code for View</a:t>
            </a:r>
          </a:p>
          <a:p>
            <a:r>
              <a:rPr lang="da-DK" sz="2400" smtClean="0"/>
              <a:t>View is specific for a single domain type</a:t>
            </a:r>
          </a:p>
          <a:p>
            <a:r>
              <a:rPr lang="da-DK" sz="2400" smtClean="0">
                <a:solidFill>
                  <a:srgbClr val="C00000"/>
                </a:solidFill>
              </a:rPr>
              <a:t>No help </a:t>
            </a:r>
            <a:r>
              <a:rPr lang="da-DK" sz="2400" smtClean="0"/>
              <a:t>in library for creating XAML-based Views!</a:t>
            </a:r>
          </a:p>
          <a:p>
            <a:r>
              <a:rPr lang="da-DK" sz="2400" smtClean="0"/>
              <a:t>Data context will typically be a MasterDetailsViewModel class</a:t>
            </a:r>
          </a:p>
          <a:p>
            <a:r>
              <a:rPr lang="da-DK" sz="2400" smtClean="0"/>
              <a:t>Views should bind control to properties in specified Data Context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Views\Domain</a:t>
            </a:r>
            <a:r>
              <a:rPr lang="da-DK" sz="2400"/>
              <a:t>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483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10 (Optional)  – Create Domain-specific graphic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310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Graphic can be used for navigation in GUI</a:t>
            </a:r>
          </a:p>
          <a:p>
            <a:r>
              <a:rPr lang="da-DK" sz="2400" smtClean="0"/>
              <a:t>Should open corresponding domain-specific View</a:t>
            </a:r>
          </a:p>
          <a:p>
            <a:r>
              <a:rPr lang="da-DK" sz="2400" smtClean="0"/>
              <a:t>Is </a:t>
            </a:r>
            <a:r>
              <a:rPr lang="da-DK" sz="2400" u="sng" smtClean="0"/>
              <a:t>not</a:t>
            </a:r>
            <a:r>
              <a:rPr lang="da-DK" sz="2400" smtClean="0"/>
              <a:t> mandatory – library does not assume any specific kind of top-level navigation</a:t>
            </a:r>
          </a:p>
          <a:p>
            <a:r>
              <a:rPr lang="da-DK" sz="2400" smtClean="0"/>
              <a:t>Name the graphic {name of class}.png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Assets\Domain</a:t>
            </a:r>
            <a:r>
              <a:rPr lang="da-DK" sz="2400"/>
              <a:t>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7892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11 – Create Top-level navigation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310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Top-level navigation is usually defined in MainPage.xaml and MainPage.xaml.cs</a:t>
            </a:r>
          </a:p>
          <a:p>
            <a:r>
              <a:rPr lang="da-DK" sz="2400" smtClean="0"/>
              <a:t>Library does not make any assumptions about specific implementation of top-level navigation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Views\App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9144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/>
              <a:t>M</a:t>
            </a:r>
            <a:r>
              <a:rPr lang="da-DK" sz="9600" b="1" smtClean="0"/>
              <a:t>ain flow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8023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952185" y="2711414"/>
            <a:ext cx="3679540" cy="10268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ViewModel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365299" y="1936763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952185" y="831276"/>
            <a:ext cx="3679539" cy="10268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3952185" y="4591552"/>
            <a:ext cx="3679539" cy="10268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1" name="Højrepil 10"/>
          <p:cNvSpPr/>
          <p:nvPr/>
        </p:nvSpPr>
        <p:spPr>
          <a:xfrm rot="5400000">
            <a:off x="5365299" y="3816901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76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858108" y="2729003"/>
            <a:ext cx="7872045" cy="10268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MasterDetailsViewModel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367475" y="1954352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858108" y="848865"/>
            <a:ext cx="7872045" cy="10268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858108" y="4609141"/>
            <a:ext cx="7872045" cy="10268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11" name="Højrepil 10"/>
          <p:cNvSpPr/>
          <p:nvPr/>
        </p:nvSpPr>
        <p:spPr>
          <a:xfrm rot="5400000">
            <a:off x="5367475" y="3834490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144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Domain classes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1486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0167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Color conventions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730261" cy="4351338"/>
          </a:xfrm>
        </p:spPr>
        <p:txBody>
          <a:bodyPr/>
          <a:lstStyle/>
          <a:p>
            <a:r>
              <a:rPr lang="da-DK" b="1" smtClean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da-DK" smtClean="0"/>
              <a:t>: Interface, part of library</a:t>
            </a: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da-DK" smtClean="0"/>
              <a:t>: Class, part of library</a:t>
            </a:r>
          </a:p>
          <a:p>
            <a:r>
              <a:rPr lang="da-DK" b="1" smtClean="0">
                <a:solidFill>
                  <a:srgbClr val="C00000"/>
                </a:solidFill>
              </a:rPr>
              <a:t>Red</a:t>
            </a:r>
            <a:r>
              <a:rPr lang="da-DK" smtClean="0"/>
              <a:t>: Domain-specific class, must be implemented by application programmer</a:t>
            </a:r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7121769" y="964716"/>
            <a:ext cx="3915507" cy="11688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(library)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8" y="2623531"/>
            <a:ext cx="3915507" cy="1168884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(library)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21767" y="4393716"/>
            <a:ext cx="3915507" cy="1168884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(domain-specific)</a:t>
            </a:r>
          </a:p>
        </p:txBody>
      </p:sp>
    </p:spTree>
    <p:extLst>
      <p:ext uri="{BB962C8B-B14F-4D97-AF65-F5344CB8AC3E}">
        <p14:creationId xmlns:p14="http://schemas.microsoft.com/office/powerpoint/2010/main" val="10847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IStorable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00038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InMemoryData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  <a:endParaRPr lang="da-DK" b="1" i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(interface)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7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StorableBase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71872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InMemoryData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IStorable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9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ICopyable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86801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InMemoryData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  <a:endParaRPr lang="da-DK" b="1" i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(interface)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03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CopyableBase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67468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InMemoryData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StorableBase, ICopyable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21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IDefaultValues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90546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TransformedData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  <a:endParaRPr lang="da-DK" b="1" i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(interface)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SetDefaultValues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16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23738" y="484571"/>
            <a:ext cx="366345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CopyableWith DefaultValuesBase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44775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TransformedData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StorableBase, ICopyable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94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Car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46454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project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StorableBase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46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23738" y="484571"/>
            <a:ext cx="366345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CarVMO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53051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project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CopyableWithDefaultValuesBase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48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Catalog classes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1143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&lt;T, TVMO, TDTO&gt;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85751"/>
              </p:ext>
            </p:extLst>
          </p:nvPr>
        </p:nvGraphicFramePr>
        <p:xfrm>
          <a:off x="918308" y="484571"/>
          <a:ext cx="680133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In-memory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0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5762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6492" y="484571"/>
            <a:ext cx="361070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PersistableCatalog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&lt;T, TVMO, TDTO&gt;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85071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Catalog&lt;T, TVMO, TDTO&gt;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Manage</a:t>
                      </a:r>
                      <a:r>
                        <a:rPr lang="da-DK" b="1" smtClean="0"/>
                        <a:t> method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08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61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6492" y="484571"/>
            <a:ext cx="361070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InMemoryCatalog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21358"/>
              </p:ext>
            </p:extLst>
          </p:nvPr>
        </p:nvGraphicFramePr>
        <p:xfrm>
          <a:off x="918308" y="484571"/>
          <a:ext cx="680133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ExtensionsModel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Catalog&lt;T, T, T&gt;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2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 (trivial)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84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6492" y="484571"/>
            <a:ext cx="361070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FilePersistableCatalog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&lt;T, TVMO, TDTO&gt;</a:t>
            </a: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02921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ExtensionsModel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PersistableCatalog&lt;T, TVMO, TDTO&gt;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 (file-based)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Manage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 (opt-in)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4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88215" y="484571"/>
            <a:ext cx="3598982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WebAPIPersistableCatalog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&lt;T, TVMO, TDTO&gt;</a:t>
            </a: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76190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ExtensionsModel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PersistableCatalog&lt;T, TVMO, TDTO&gt;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 (web service-based)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Manage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 (empty)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86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40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9542585" y="484571"/>
            <a:ext cx="2344612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CarCatalog</a:t>
            </a: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37791"/>
              </p:ext>
            </p:extLst>
          </p:nvPr>
        </p:nvGraphicFramePr>
        <p:xfrm>
          <a:off x="918308" y="484571"/>
          <a:ext cx="7633677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123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4548554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Client project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FilePersistableCatalog&lt;Car, CarVMO, Car&gt;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Singleton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  <a:endParaRPr lang="da-DK" sz="1800" b="1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Instance (file-based)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Manage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(opt-in)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5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43775"/>
          </a:xfrm>
        </p:spPr>
        <p:txBody>
          <a:bodyPr>
            <a:normAutofit/>
          </a:bodyPr>
          <a:lstStyle/>
          <a:p>
            <a:r>
              <a:rPr lang="da-DK" sz="9600" b="1" smtClean="0"/>
              <a:t>ViewModel  </a:t>
            </a:r>
            <a:br>
              <a:rPr lang="da-DK" sz="9600" b="1" smtClean="0"/>
            </a:br>
            <a:r>
              <a:rPr lang="da-DK" sz="9600" b="1" smtClean="0"/>
              <a:t>classes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78800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MasterDetails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ViewModelBase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&lt;TVMO&gt;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12006"/>
              </p:ext>
            </p:extLst>
          </p:nvPr>
        </p:nvGraphicFramePr>
        <p:xfrm>
          <a:off x="918308" y="484571"/>
          <a:ext cx="680133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ViewModel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6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ViewModel factory</a:t>
                      </a:r>
                      <a:r>
                        <a:rPr lang="da-DK" b="1" baseline="0" smtClean="0"/>
                        <a:t> reference</a:t>
                      </a:r>
                      <a:endParaRPr lang="da-DK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1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MasterDetails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ViewModelWithState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&lt;TVMO&gt;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6953"/>
              </p:ext>
            </p:extLst>
          </p:nvPr>
        </p:nvGraphicFramePr>
        <p:xfrm>
          <a:off x="918308" y="484571"/>
          <a:ext cx="680133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ExtensionsViewModel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MasterDetailsViewModelBase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0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ViewModel factory</a:t>
                      </a:r>
                      <a:r>
                        <a:rPr lang="da-DK" b="1" baseline="0" smtClean="0"/>
                        <a:t> reference</a:t>
                      </a:r>
                      <a:endParaRPr lang="da-DK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7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1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MasterDetails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ViewModelCRUD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&lt;TVMO&gt;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17797"/>
              </p:ext>
            </p:extLst>
          </p:nvPr>
        </p:nvGraphicFramePr>
        <p:xfrm>
          <a:off x="918308" y="484571"/>
          <a:ext cx="680133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ExtensionsViewModel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MasterDetailsViewModelWithState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4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ViewModel factory</a:t>
                      </a:r>
                      <a:r>
                        <a:rPr lang="da-DK" b="1" baseline="0" smtClean="0"/>
                        <a:t> reference</a:t>
                      </a:r>
                      <a:endParaRPr lang="da-DK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03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MasterDetails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ViewModel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(Car)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73243"/>
              </p:ext>
            </p:extLst>
          </p:nvPr>
        </p:nvGraphicFramePr>
        <p:xfrm>
          <a:off x="918308" y="484571"/>
          <a:ext cx="680133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Client project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MasterDetailsViewModelCRUD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4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ViewModel factory</a:t>
                      </a:r>
                      <a:r>
                        <a:rPr lang="da-DK" b="1" baseline="0" smtClean="0"/>
                        <a:t> reference</a:t>
                      </a:r>
                      <a:endParaRPr lang="da-DK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14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(CRUD-specific)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(CRUD-specific)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(CRUD-specific)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(CRUD-specific)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96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295291" y="166999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12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End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4998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182257" y="4823751"/>
            <a:ext cx="10181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smtClean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https://github.com/perl-easj/MVVMStarterLibrary</a:t>
            </a:r>
            <a:endParaRPr lang="da-DK" sz="3600"/>
          </a:p>
        </p:txBody>
      </p:sp>
      <p:pic>
        <p:nvPicPr>
          <p:cNvPr id="1026" name="Picture 2" descr="Billedresultat for github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1066374"/>
            <a:ext cx="9382466" cy="34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8809893" cy="5413147"/>
          </a:xfrm>
        </p:spPr>
        <p:txBody>
          <a:bodyPr>
            <a:normAutofit/>
          </a:bodyPr>
          <a:lstStyle/>
          <a:p>
            <a:r>
              <a:rPr lang="da-DK" sz="2400" smtClean="0"/>
              <a:t>Data representation</a:t>
            </a:r>
          </a:p>
          <a:p>
            <a:r>
              <a:rPr lang="da-DK" sz="2400" b="1" smtClean="0"/>
              <a:t>InMemory</a:t>
            </a:r>
            <a:r>
              <a:rPr lang="da-DK" sz="2400" smtClean="0"/>
              <a:t>: Classes supporting domain data (</a:t>
            </a:r>
            <a:r>
              <a:rPr lang="da-DK" sz="2400" b="1" smtClean="0">
                <a:solidFill>
                  <a:srgbClr val="FF0000"/>
                </a:solidFill>
              </a:rPr>
              <a:t>TDomainData</a:t>
            </a:r>
            <a:r>
              <a:rPr lang="da-DK" sz="2400" smtClean="0"/>
              <a:t>), constructed at run-time, stored in-memory</a:t>
            </a:r>
          </a:p>
          <a:p>
            <a:r>
              <a:rPr lang="da-DK" sz="2400" b="1" smtClean="0"/>
              <a:t>Transformed</a:t>
            </a:r>
            <a:r>
              <a:rPr lang="da-DK" sz="2400" smtClean="0"/>
              <a:t>: </a:t>
            </a:r>
            <a:r>
              <a:rPr lang="da-DK" sz="2400"/>
              <a:t>Classes supporting </a:t>
            </a:r>
            <a:r>
              <a:rPr lang="da-DK" sz="2400" smtClean="0"/>
              <a:t>run-time transformations between data representations (</a:t>
            </a:r>
            <a:r>
              <a:rPr lang="da-DK" sz="2400" b="1">
                <a:solidFill>
                  <a:srgbClr val="FF0000"/>
                </a:solidFill>
              </a:rPr>
              <a:t>TDomainData</a:t>
            </a:r>
            <a:r>
              <a:rPr lang="da-DK" sz="2400" smtClean="0"/>
              <a:t> to 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smtClean="0"/>
              <a:t>, </a:t>
            </a:r>
            <a:r>
              <a:rPr lang="da-DK" sz="2400" b="1" smtClean="0">
                <a:solidFill>
                  <a:srgbClr val="FF0000"/>
                </a:solidFill>
              </a:rPr>
              <a:t>TDomainData</a:t>
            </a:r>
            <a:r>
              <a:rPr lang="da-DK" sz="2400" smtClean="0"/>
              <a:t> to </a:t>
            </a:r>
            <a:r>
              <a:rPr lang="da-DK" sz="2400" b="1" smtClean="0">
                <a:solidFill>
                  <a:srgbClr val="FF0000"/>
                </a:solidFill>
              </a:rPr>
              <a:t>TPersistentData</a:t>
            </a:r>
            <a:r>
              <a:rPr lang="da-DK" sz="2400" smtClean="0"/>
              <a:t>)</a:t>
            </a:r>
          </a:p>
          <a:p>
            <a:r>
              <a:rPr lang="da-DK" sz="2400" b="1" smtClean="0"/>
              <a:t>Persistent</a:t>
            </a:r>
            <a:r>
              <a:rPr lang="da-DK" sz="2400" smtClean="0"/>
              <a:t>: </a:t>
            </a:r>
            <a:r>
              <a:rPr lang="da-DK" sz="2400"/>
              <a:t>Classes supporting </a:t>
            </a:r>
            <a:r>
              <a:rPr lang="da-DK" sz="2400" smtClean="0"/>
              <a:t>data in persisted form (</a:t>
            </a:r>
            <a:r>
              <a:rPr lang="da-DK" sz="2400" b="1">
                <a:solidFill>
                  <a:srgbClr val="FF0000"/>
                </a:solidFill>
              </a:rPr>
              <a:t>TPersistentData</a:t>
            </a:r>
            <a:r>
              <a:rPr lang="da-DK" sz="2400" smtClean="0"/>
              <a:t>), without any assumptions about specific media</a:t>
            </a: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7197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InMemory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8206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IStorable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62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8" y="3701333"/>
            <a:ext cx="3915507" cy="157919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smtClean="0"/>
              <a:t>/</a:t>
            </a:r>
            <a:r>
              <a:rPr lang="da-DK" sz="2400" b="1" smtClean="0">
                <a:solidFill>
                  <a:srgbClr val="FF0000"/>
                </a:solidFill>
              </a:rPr>
              <a:t>TPesistentData</a:t>
            </a:r>
            <a:r>
              <a:rPr lang="da-DK" sz="2400" smtClean="0"/>
              <a:t> classes should also implement </a:t>
            </a:r>
            <a:r>
              <a:rPr lang="da-DK" sz="2400" b="1" smtClean="0"/>
              <a:t>IStorable</a:t>
            </a:r>
            <a:r>
              <a:rPr lang="da-DK" sz="2400" smtClean="0"/>
              <a:t>, if such classes are party of your solution</a:t>
            </a:r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954198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04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ICopyable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ICopyable </a:t>
            </a:r>
            <a:r>
              <a:rPr lang="da-DK" smtClean="0">
                <a:solidFill>
                  <a:srgbClr val="FFFF00"/>
                </a:solidFill>
              </a:rPr>
              <a:t>Copy</a:t>
            </a:r>
            <a:r>
              <a:rPr lang="da-DK" smtClean="0"/>
              <a:t>();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413739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ICopyable </a:t>
            </a:r>
            <a:endParaRPr lang="da-DK" sz="2400" b="1"/>
          </a:p>
          <a:p>
            <a:r>
              <a:rPr lang="da-DK" sz="2400" smtClean="0"/>
              <a:t>Some types of objects need to be ”</a:t>
            </a:r>
            <a:r>
              <a:rPr lang="da-DK" sz="2400" smtClean="0"/>
              <a:t>copyable”; specific strategy for creating a copy may vary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9224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CopyableBase</a:t>
            </a:r>
          </a:p>
          <a:p>
            <a:r>
              <a:rPr lang="da-DK" sz="2400" smtClean="0"/>
              <a:t>Implements </a:t>
            </a:r>
            <a:r>
              <a:rPr lang="da-DK" sz="2400" b="1" smtClean="0"/>
              <a:t>Copy</a:t>
            </a:r>
            <a:r>
              <a:rPr lang="da-DK" sz="2400" smtClean="0"/>
              <a:t> as simple call of </a:t>
            </a:r>
            <a:r>
              <a:rPr lang="da-DK" sz="2400" b="1" smtClean="0"/>
              <a:t>MemberwiseClone</a:t>
            </a:r>
          </a:p>
          <a:p>
            <a:r>
              <a:rPr lang="da-DK" sz="2400" smtClean="0"/>
              <a:t>Also inherits from </a:t>
            </a:r>
            <a:r>
              <a:rPr lang="da-DK" sz="2400" b="1" smtClean="0"/>
              <a:t>StorableBase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35615" y="3690815"/>
            <a:ext cx="4501661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ICopyable </a:t>
            </a:r>
            <a:r>
              <a:rPr lang="da-DK">
                <a:solidFill>
                  <a:srgbClr val="FFFF00"/>
                </a:solidFill>
              </a:rPr>
              <a:t>Copy</a:t>
            </a:r>
            <a:r>
              <a:rPr lang="da-DK"/>
              <a:t>();</a:t>
            </a:r>
          </a:p>
        </p:txBody>
      </p:sp>
      <p:sp>
        <p:nvSpPr>
          <p:cNvPr id="7" name="Højrepil 6"/>
          <p:cNvSpPr/>
          <p:nvPr/>
        </p:nvSpPr>
        <p:spPr>
          <a:xfrm rot="16200000">
            <a:off x="701723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Afrundet rektangel 8"/>
          <p:cNvSpPr/>
          <p:nvPr/>
        </p:nvSpPr>
        <p:spPr>
          <a:xfrm>
            <a:off x="6535616" y="954198"/>
            <a:ext cx="211015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933547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8979877" y="964716"/>
            <a:ext cx="2057399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ICopyable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ICopyable </a:t>
            </a:r>
            <a:r>
              <a:rPr lang="da-DK" smtClean="0">
                <a:solidFill>
                  <a:srgbClr val="FFFF00"/>
                </a:solidFill>
              </a:rPr>
              <a:t>Copy</a:t>
            </a:r>
            <a:r>
              <a:rPr lang="da-DK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432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20863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IDefaultValues</a:t>
            </a:r>
          </a:p>
          <a:p>
            <a:r>
              <a:rPr lang="da-DK" sz="2400" smtClean="0"/>
              <a:t>Some types of objects need to contain well-defined default </a:t>
            </a:r>
            <a:r>
              <a:rPr lang="da-DK" sz="2400" smtClean="0"/>
              <a:t>values.</a:t>
            </a:r>
            <a:endParaRPr lang="da-DK" sz="2400"/>
          </a:p>
          <a:p>
            <a:r>
              <a:rPr lang="da-DK" sz="2400" smtClean="0"/>
              <a:t>These objects also need a parameterless constructor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21769" y="700953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IDefaultValues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181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A number of small </a:t>
            </a:r>
            <a:r>
              <a:rPr lang="da-DK" b="1" smtClean="0"/>
              <a:t>class libraies </a:t>
            </a:r>
            <a:r>
              <a:rPr lang="da-DK" smtClean="0"/>
              <a:t>(8-9)</a:t>
            </a:r>
          </a:p>
          <a:p>
            <a:r>
              <a:rPr lang="da-DK" b="1" smtClean="0"/>
              <a:t>C# code</a:t>
            </a:r>
            <a:r>
              <a:rPr lang="da-DK" smtClean="0"/>
              <a:t> only (no XAML/SQL)</a:t>
            </a:r>
          </a:p>
          <a:p>
            <a:r>
              <a:rPr lang="da-DK" smtClean="0"/>
              <a:t>A </a:t>
            </a:r>
            <a:r>
              <a:rPr lang="da-DK" b="1" smtClean="0"/>
              <a:t>toolbox</a:t>
            </a:r>
            <a:r>
              <a:rPr lang="da-DK" smtClean="0"/>
              <a:t> for students, specifically for 1. + 2.semester final projects</a:t>
            </a:r>
          </a:p>
          <a:p>
            <a:r>
              <a:rPr lang="da-DK" smtClean="0"/>
              <a:t>Can be used as-is, or for inspiration</a:t>
            </a:r>
          </a:p>
          <a:p>
            <a:r>
              <a:rPr lang="da-DK" smtClean="0"/>
              <a:t>Aimed at Apps following the </a:t>
            </a:r>
            <a:r>
              <a:rPr lang="da-DK" b="1" smtClean="0"/>
              <a:t>MVVM</a:t>
            </a:r>
            <a:r>
              <a:rPr lang="da-DK" smtClean="0"/>
              <a:t> architecture</a:t>
            </a:r>
          </a:p>
          <a:p>
            <a:r>
              <a:rPr lang="da-DK" smtClean="0"/>
              <a:t>Mostly aimed at the </a:t>
            </a:r>
            <a:r>
              <a:rPr lang="da-DK" b="1" smtClean="0"/>
              <a:t>Model</a:t>
            </a:r>
            <a:r>
              <a:rPr lang="da-DK" smtClean="0"/>
              <a:t> and </a:t>
            </a:r>
            <a:r>
              <a:rPr lang="da-DK" b="1" smtClean="0"/>
              <a:t>ViewModel</a:t>
            </a:r>
            <a:r>
              <a:rPr lang="da-DK" smtClean="0"/>
              <a:t> layer</a:t>
            </a:r>
          </a:p>
          <a:p>
            <a:r>
              <a:rPr lang="da-DK" smtClean="0"/>
              <a:t>Compatible with </a:t>
            </a:r>
            <a:r>
              <a:rPr lang="da-DK" b="1" smtClean="0"/>
              <a:t>UWP</a:t>
            </a:r>
            <a:r>
              <a:rPr lang="da-DK" smtClean="0"/>
              <a:t> Apps </a:t>
            </a:r>
            <a:r>
              <a:rPr lang="da-DK" u="sng" smtClean="0"/>
              <a:t>only</a:t>
            </a:r>
            <a:endParaRPr lang="da-DK" u="sng"/>
          </a:p>
        </p:txBody>
      </p:sp>
    </p:spTree>
    <p:extLst>
      <p:ext uri="{BB962C8B-B14F-4D97-AF65-F5344CB8AC3E}">
        <p14:creationId xmlns:p14="http://schemas.microsoft.com/office/powerpoint/2010/main" val="38936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CopyableWithDefaultValuesBase</a:t>
            </a:r>
          </a:p>
          <a:p>
            <a:r>
              <a:rPr lang="da-DK" sz="2400" smtClean="0"/>
              <a:t>Calls </a:t>
            </a:r>
            <a:r>
              <a:rPr lang="da-DK" sz="2400" b="1" smtClean="0"/>
              <a:t>SetDefaultValues</a:t>
            </a:r>
            <a:r>
              <a:rPr lang="da-DK" sz="2400" smtClean="0"/>
              <a:t> in constructor</a:t>
            </a:r>
          </a:p>
          <a:p>
            <a:r>
              <a:rPr lang="da-DK" sz="2400" smtClean="0"/>
              <a:t>Method is abstract, must be imple-mented in derived classes</a:t>
            </a:r>
          </a:p>
          <a:p>
            <a:r>
              <a:rPr lang="da-DK" sz="2400" smtClean="0"/>
              <a:t>Also inherits from </a:t>
            </a:r>
            <a:r>
              <a:rPr lang="da-DK" sz="2400" b="1" smtClean="0"/>
              <a:t>CopyableBase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35615" y="3690815"/>
            <a:ext cx="485921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CopyableWithDefaultValuesBase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abstract 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7" name="Højrepil 6"/>
          <p:cNvSpPr/>
          <p:nvPr/>
        </p:nvSpPr>
        <p:spPr>
          <a:xfrm rot="16200000">
            <a:off x="7020169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Afrundet rektangel 8"/>
          <p:cNvSpPr/>
          <p:nvPr/>
        </p:nvSpPr>
        <p:spPr>
          <a:xfrm>
            <a:off x="6535616" y="954198"/>
            <a:ext cx="211601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9514253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8780585" y="954197"/>
            <a:ext cx="2614245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IDefaultValues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6576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23894" y="3690814"/>
            <a:ext cx="4513382" cy="2604477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</a:t>
            </a:r>
          </a:p>
          <a:p>
            <a:r>
              <a:rPr lang="da-DK" smtClean="0">
                <a:solidFill>
                  <a:schemeClr val="bg1"/>
                </a:solidFill>
              </a:rPr>
              <a:t>{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LicensePlate = ”(not set)”;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…</a:t>
            </a:r>
          </a:p>
          <a:p>
            <a:r>
              <a:rPr lang="da-DK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/>
              <a:t>CopyableWithDefaultValuesBase</a:t>
            </a:r>
          </a:p>
          <a:p>
            <a:r>
              <a:rPr lang="da-DK" sz="2400" smtClean="0"/>
              <a:t>Your </a:t>
            </a:r>
            <a:r>
              <a:rPr lang="da-DK" sz="2400" smtClean="0"/>
              <a:t>domain classes </a:t>
            </a:r>
            <a:r>
              <a:rPr lang="da-DK" sz="2400" smtClean="0"/>
              <a:t>could inherit from </a:t>
            </a:r>
            <a:r>
              <a:rPr lang="da-DK" sz="2400" b="1" smtClean="0"/>
              <a:t>CopyableWithDefaultValuesBase</a:t>
            </a:r>
            <a:endParaRPr lang="da-DK" sz="2400" b="1"/>
          </a:p>
          <a:p>
            <a:r>
              <a:rPr lang="da-DK" sz="2400" smtClean="0"/>
              <a:t>The </a:t>
            </a:r>
            <a:r>
              <a:rPr lang="da-DK" sz="2400" smtClean="0"/>
              <a:t>domain class themselves should </a:t>
            </a:r>
            <a:r>
              <a:rPr lang="da-DK" sz="2400" smtClean="0"/>
              <a:t>then implement </a:t>
            </a:r>
            <a:r>
              <a:rPr lang="da-DK" sz="2400" b="1" smtClean="0"/>
              <a:t>SetDefaultValues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23893" y="973934"/>
            <a:ext cx="4513384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CopyableWithDefaultValuesBase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7" name="Højrepil 6"/>
          <p:cNvSpPr/>
          <p:nvPr/>
        </p:nvSpPr>
        <p:spPr>
          <a:xfrm rot="16200000">
            <a:off x="8207131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29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IDataWrapper&lt;TData&gt;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TData </a:t>
            </a:r>
            <a:r>
              <a:rPr lang="da-DK">
                <a:solidFill>
                  <a:srgbClr val="FFFF00"/>
                </a:solidFill>
              </a:rPr>
              <a:t>DataObject</a:t>
            </a:r>
            <a:r>
              <a:rPr lang="da-DK"/>
              <a:t> { get; }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9119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</a:t>
            </a:r>
            <a:r>
              <a:rPr lang="da-DK" sz="2400" smtClean="0"/>
              <a:t>data </a:t>
            </a:r>
            <a:r>
              <a:rPr lang="da-DK" sz="2400" smtClean="0"/>
              <a:t>object, e.g. a </a:t>
            </a:r>
            <a:r>
              <a:rPr lang="da-DK" sz="2400" smtClean="0"/>
              <a:t>domain model </a:t>
            </a:r>
            <a:r>
              <a:rPr lang="da-DK" sz="2400" smtClean="0"/>
              <a:t>object</a:t>
            </a:r>
          </a:p>
          <a:p>
            <a:r>
              <a:rPr lang="da-DK" sz="2400" smtClean="0"/>
              <a:t>Such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DataWrapper&lt;TData&gt;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02769" y="4212493"/>
            <a:ext cx="4384428" cy="142973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CarDataViewModel</a:t>
            </a:r>
            <a:endParaRPr lang="da-DK" sz="16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9530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/>
              <a:t>Some classes will ”wrap” around a </a:t>
            </a:r>
            <a:r>
              <a:rPr lang="da-DK" sz="2400" smtClean="0"/>
              <a:t>data </a:t>
            </a:r>
            <a:r>
              <a:rPr lang="da-DK" sz="2400"/>
              <a:t>object, e.g. a </a:t>
            </a:r>
            <a:r>
              <a:rPr lang="da-DK" sz="2400" smtClean="0"/>
              <a:t>domain model </a:t>
            </a:r>
            <a:r>
              <a:rPr lang="da-DK" sz="2400"/>
              <a:t>object</a:t>
            </a:r>
          </a:p>
          <a:p>
            <a:r>
              <a:rPr lang="da-DK" sz="2400" smtClean="0"/>
              <a:t>This is typically the </a:t>
            </a:r>
            <a:r>
              <a:rPr lang="da-DK" sz="2400" b="1" smtClean="0"/>
              <a:t>DataViewModel</a:t>
            </a:r>
            <a:r>
              <a:rPr lang="da-DK" sz="2400" smtClean="0"/>
              <a:t> classes</a:t>
            </a:r>
          </a:p>
          <a:p>
            <a:r>
              <a:rPr lang="da-DK" sz="2400" smtClean="0"/>
              <a:t>These 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02769" y="1481026"/>
            <a:ext cx="43844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DataWrapper&lt;Car&gt;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1215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8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79322" y="397124"/>
            <a:ext cx="3962401" cy="34480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IInMemoryCollection&lt;TDD</a:t>
            </a:r>
            <a:r>
              <a:rPr lang="da-DK" smtClean="0"/>
              <a:t>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List&lt;TDD&gt; </a:t>
            </a:r>
            <a:r>
              <a:rPr lang="da-DK">
                <a:solidFill>
                  <a:srgbClr val="FFFF00"/>
                </a:solidFill>
              </a:rPr>
              <a:t>All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en-US" smtClean="0"/>
              <a:t>int </a:t>
            </a:r>
            <a:r>
              <a:rPr lang="en-US" smtClean="0">
                <a:solidFill>
                  <a:srgbClr val="FFFF00"/>
                </a:solidFill>
              </a:rPr>
              <a:t>Insert(TDD</a:t>
            </a:r>
            <a:r>
              <a:rPr lang="en-US" smtClean="0"/>
              <a:t> obj);</a:t>
            </a:r>
          </a:p>
          <a:p>
            <a:r>
              <a:rPr lang="da-DK" smtClean="0"/>
              <a:t>TDD </a:t>
            </a:r>
            <a:r>
              <a:rPr lang="da-DK">
                <a:solidFill>
                  <a:srgbClr val="FFFF00"/>
                </a:solidFill>
              </a:rPr>
              <a:t>Get(int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InsertAll</a:t>
            </a:r>
            <a:r>
              <a:rPr lang="en-US" smtClean="0"/>
              <a:t>(List&lt;TDD&gt; objects);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ReplaceAll</a:t>
            </a:r>
            <a:r>
              <a:rPr lang="en-US" smtClean="0"/>
              <a:t>(List&lt;TDD&gt; object);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RemoveAll</a:t>
            </a:r>
            <a:r>
              <a:rPr lang="da-DK"/>
              <a:t>();</a:t>
            </a:r>
            <a:endParaRPr lang="da-DK" smtClean="0"/>
          </a:p>
          <a:p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6078416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InMemoryCollection</a:t>
            </a:r>
          </a:p>
          <a:p>
            <a:r>
              <a:rPr lang="da-DK" sz="2400" smtClean="0"/>
              <a:t>Domain </a:t>
            </a:r>
            <a:r>
              <a:rPr lang="da-DK" sz="2400" smtClean="0"/>
              <a:t>objects </a:t>
            </a:r>
            <a:r>
              <a:rPr lang="da-DK" sz="2400" smtClean="0"/>
              <a:t>of type </a:t>
            </a:r>
            <a:r>
              <a:rPr lang="da-DK" sz="2400" b="1" smtClean="0">
                <a:solidFill>
                  <a:srgbClr val="FF0000"/>
                </a:solidFill>
              </a:rPr>
              <a:t>TDomainData</a:t>
            </a:r>
            <a:r>
              <a:rPr lang="da-DK" sz="2400" smtClean="0"/>
              <a:t> (</a:t>
            </a:r>
            <a:r>
              <a:rPr lang="da-DK" sz="2400" smtClean="0">
                <a:solidFill>
                  <a:srgbClr val="FF0000"/>
                </a:solidFill>
              </a:rPr>
              <a:t>TDD</a:t>
            </a:r>
            <a:r>
              <a:rPr lang="da-DK" sz="2400" smtClean="0"/>
              <a:t>) is stored in-memory in collections of this type</a:t>
            </a:r>
          </a:p>
          <a:p>
            <a:r>
              <a:rPr lang="da-DK" sz="2400" smtClean="0"/>
              <a:t>Collection will per default manage key assignment to domain objects</a:t>
            </a:r>
          </a:p>
          <a:p>
            <a:r>
              <a:rPr lang="da-DK" sz="2400" smtClean="0"/>
              <a:t>Does not know anything about other (transformed) data representations</a:t>
            </a:r>
          </a:p>
          <a:p>
            <a:r>
              <a:rPr lang="da-DK" sz="2400" smtClean="0"/>
              <a:t>Does not know anything about persistency</a:t>
            </a:r>
          </a:p>
          <a:p>
            <a:r>
              <a:rPr lang="da-DK" sz="2400" smtClean="0"/>
              <a:t>Will typically be used when creating a type-specific </a:t>
            </a:r>
            <a:r>
              <a:rPr lang="da-DK" sz="2400" b="1" smtClean="0"/>
              <a:t>catalog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make any classes inherit from </a:t>
            </a:r>
            <a:r>
              <a:rPr lang="da-DK" sz="2400" b="1" smtClean="0"/>
              <a:t>InMemoryCollection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79322" y="4597772"/>
            <a:ext cx="3962401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InMemoryCollection&lt;TDD&gt;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082762" y="3872016"/>
            <a:ext cx="7555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15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Transformed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555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060831" y="964716"/>
            <a:ext cx="5216769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IPersistentTransform&lt;TDD, 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 </a:t>
            </a:r>
            <a:r>
              <a:rPr lang="da-DK" smtClean="0">
                <a:solidFill>
                  <a:srgbClr val="FFFF00"/>
                </a:solidFill>
              </a:rPr>
              <a:t>CreateDOFromPDO</a:t>
            </a:r>
            <a:r>
              <a:rPr lang="da-DK" smtClean="0"/>
              <a:t>(PDO pdObj);</a:t>
            </a:r>
            <a:endParaRPr lang="da-DK"/>
          </a:p>
          <a:p>
            <a:r>
              <a:rPr lang="da-DK" smtClean="0"/>
              <a:t>TPD </a:t>
            </a:r>
            <a:r>
              <a:rPr lang="da-DK" smtClean="0">
                <a:solidFill>
                  <a:srgbClr val="FFFF00"/>
                </a:solidFill>
              </a:rPr>
              <a:t>CreatePDO</a:t>
            </a:r>
            <a:r>
              <a:rPr lang="da-DK" smtClean="0"/>
              <a:t>(TDD obj);</a:t>
            </a:r>
            <a:endParaRPr lang="da-DK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454770" cy="6137030"/>
          </a:xfrm>
        </p:spPr>
        <p:txBody>
          <a:bodyPr>
            <a:normAutofit/>
          </a:bodyPr>
          <a:lstStyle/>
          <a:p>
            <a:r>
              <a:rPr lang="da-DK" sz="2400" b="1"/>
              <a:t>IPersistentDataTransform</a:t>
            </a:r>
          </a:p>
          <a:p>
            <a:r>
              <a:rPr lang="da-DK" sz="2400" b="1" smtClean="0"/>
              <a:t>IViewDataTransform</a:t>
            </a:r>
          </a:p>
          <a:p>
            <a:r>
              <a:rPr lang="da-DK" sz="2400" smtClean="0"/>
              <a:t>Contain methods for conversion between domain data types and </a:t>
            </a:r>
            <a:r>
              <a:rPr lang="da-DK" sz="2400" smtClean="0">
                <a:solidFill>
                  <a:srgbClr val="FF0000"/>
                </a:solidFill>
              </a:rPr>
              <a:t>TPersistentData </a:t>
            </a:r>
            <a:r>
              <a:rPr lang="da-DK" sz="2400" smtClean="0"/>
              <a:t>(</a:t>
            </a:r>
            <a:r>
              <a:rPr lang="da-DK" sz="2400" smtClean="0">
                <a:solidFill>
                  <a:srgbClr val="FF0000"/>
                </a:solidFill>
              </a:rPr>
              <a:t>TPD</a:t>
            </a:r>
            <a:r>
              <a:rPr lang="da-DK" sz="2400" smtClean="0"/>
              <a:t>) / </a:t>
            </a:r>
            <a:r>
              <a:rPr lang="da-DK" sz="2400" smtClean="0">
                <a:solidFill>
                  <a:srgbClr val="FF0000"/>
                </a:solidFill>
              </a:rPr>
              <a:t>TViewData</a:t>
            </a:r>
            <a:r>
              <a:rPr lang="da-DK" sz="2400"/>
              <a:t> (</a:t>
            </a:r>
            <a:r>
              <a:rPr lang="da-DK" sz="2400" smtClean="0">
                <a:solidFill>
                  <a:srgbClr val="FF0000"/>
                </a:solidFill>
              </a:rPr>
              <a:t>TVD</a:t>
            </a:r>
            <a:r>
              <a:rPr lang="da-DK" sz="2400"/>
              <a:t>) types</a:t>
            </a:r>
            <a:endParaRPr lang="da-DK" sz="2400" smtClean="0"/>
          </a:p>
          <a:p>
            <a:r>
              <a:rPr lang="da-DK" sz="2400" smtClean="0"/>
              <a:t>Will typically be implemented by a Catalog </a:t>
            </a:r>
            <a:r>
              <a:rPr lang="da-DK" sz="2400" smtClean="0"/>
              <a:t>class</a:t>
            </a:r>
          </a:p>
          <a:p>
            <a:r>
              <a:rPr lang="da-DK" sz="2400" smtClean="0"/>
              <a:t>You do not need to worry about these interfaces, if you do not perform any kind of data trans-formation</a:t>
            </a:r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6060832" y="3221408"/>
            <a:ext cx="5216768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IViewDataTransform&lt;TDD, TVD&gt;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 </a:t>
            </a:r>
            <a:r>
              <a:rPr lang="da-DK" smtClean="0">
                <a:solidFill>
                  <a:srgbClr val="FFFF00"/>
                </a:solidFill>
              </a:rPr>
              <a:t>CreateDOFromVDO</a:t>
            </a:r>
            <a:r>
              <a:rPr lang="da-DK" smtClean="0"/>
              <a:t>(TVD vdObj);</a:t>
            </a:r>
            <a:endParaRPr lang="da-DK"/>
          </a:p>
          <a:p>
            <a:r>
              <a:rPr lang="da-DK" smtClean="0"/>
              <a:t>TVD </a:t>
            </a:r>
            <a:r>
              <a:rPr lang="da-DK" smtClean="0">
                <a:solidFill>
                  <a:srgbClr val="FFFF00"/>
                </a:solidFill>
              </a:rPr>
              <a:t>CreateVDO</a:t>
            </a:r>
            <a:r>
              <a:rPr lang="da-DK" smtClean="0"/>
              <a:t>(TDD obj);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71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Persistent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04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23504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IDataSourceCRUD&lt;TPD&gt;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 smtClean="0"/>
              <a:t>Task&lt;int&gt; </a:t>
            </a:r>
            <a:r>
              <a:rPr lang="da-DK" sz="2000" smtClean="0">
                <a:solidFill>
                  <a:srgbClr val="FFFF00"/>
                </a:solidFill>
              </a:rPr>
              <a:t>Create</a:t>
            </a:r>
            <a:r>
              <a:rPr lang="da-DK" sz="2000" smtClean="0"/>
              <a:t>(TPD </a:t>
            </a:r>
            <a:r>
              <a:rPr lang="da-DK" sz="2000"/>
              <a:t>obj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Task&lt;TDPD&gt;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</a:t>
            </a:r>
            <a:r>
              <a:rPr lang="en-US" sz="2000" smtClean="0"/>
              <a:t>TPD </a:t>
            </a:r>
            <a:r>
              <a:rPr lang="en-US" sz="2000"/>
              <a:t>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7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IDataSourceCRUD</a:t>
            </a:r>
          </a:p>
          <a:p>
            <a:r>
              <a:rPr lang="da-DK" sz="2200" smtClean="0"/>
              <a:t>Interface for a persistent data source with CRUD (Create, Read, Update, Delete) func-tionality</a:t>
            </a:r>
          </a:p>
          <a:p>
            <a:r>
              <a:rPr lang="da-DK" sz="2200" smtClean="0"/>
              <a:t>All methods can be invoked </a:t>
            </a:r>
            <a:r>
              <a:rPr lang="da-DK" sz="2200" smtClean="0"/>
              <a:t>asynchronously</a:t>
            </a:r>
          </a:p>
          <a:p>
            <a:r>
              <a:rPr lang="da-DK" sz="2200" b="1" smtClean="0"/>
              <a:t>TPD</a:t>
            </a:r>
            <a:r>
              <a:rPr lang="da-DK" sz="2200" smtClean="0"/>
              <a:t>: A class type for persistent data. This may in practice just be a domain class.</a:t>
            </a:r>
            <a:endParaRPr lang="da-DK" sz="2200" smtClean="0"/>
          </a:p>
        </p:txBody>
      </p:sp>
    </p:spTree>
    <p:extLst>
      <p:ext uri="{BB962C8B-B14F-4D97-AF65-F5344CB8AC3E}">
        <p14:creationId xmlns:p14="http://schemas.microsoft.com/office/powerpoint/2010/main" val="13600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7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IDataSourceLoad/Save</a:t>
            </a:r>
          </a:p>
          <a:p>
            <a:r>
              <a:rPr lang="da-DK" sz="2200" smtClean="0"/>
              <a:t>Interface for a persistent data source with Load/Save functionality</a:t>
            </a:r>
          </a:p>
          <a:p>
            <a:r>
              <a:rPr lang="da-DK" sz="2200" smtClean="0"/>
              <a:t>Split into two interfaces, since some data sources may only support e.g. Load.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291754" y="720970"/>
            <a:ext cx="4595443" cy="17057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 smtClean="0"/>
              <a:t>Task&lt;List&lt;TPD&gt;&gt;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291753" y="3223847"/>
            <a:ext cx="4595443" cy="17057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IDataSourceSave&lt;TPD&gt;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 smtClean="0">
                <a:solidFill>
                  <a:srgbClr val="FFFF00"/>
                </a:solidFill>
              </a:rPr>
              <a:t>Save</a:t>
            </a:r>
            <a:r>
              <a:rPr lang="da-DK" sz="2000" smtClean="0"/>
              <a:t>(List&lt;TPD&gt; </a:t>
            </a:r>
            <a:r>
              <a:rPr lang="da-DK" sz="2000"/>
              <a:t>objects</a:t>
            </a:r>
            <a:r>
              <a:rPr lang="da-DK" sz="2000" smtClean="0"/>
              <a:t>);</a:t>
            </a:r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</a:t>
            </a:r>
            <a:r>
              <a:rPr lang="da-DK" sz="9600" b="1" u="sng" smtClean="0"/>
              <a:t>not</a:t>
            </a:r>
            <a:r>
              <a:rPr lang="da-DK" sz="9600" b="1" smtClean="0"/>
              <a:t>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4446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 smtClean="0">
                <a:solidFill>
                  <a:srgbClr val="FFFF00"/>
                </a:solidFill>
              </a:rPr>
              <a:t>Save</a:t>
            </a:r>
            <a:r>
              <a:rPr lang="da-DK" sz="2000" smtClean="0"/>
              <a:t>(List&lt;TPD&gt; </a:t>
            </a:r>
            <a:r>
              <a:rPr lang="da-DK" sz="2000"/>
              <a:t>objects</a:t>
            </a:r>
            <a:r>
              <a:rPr lang="da-DK" sz="2000" smtClean="0"/>
              <a:t>);</a:t>
            </a:r>
          </a:p>
          <a:p>
            <a:r>
              <a:rPr lang="da-DK" sz="2000"/>
              <a:t>Task&lt;List&lt;TPD&gt;&gt;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Task&lt;int&gt; </a:t>
            </a:r>
            <a:r>
              <a:rPr lang="da-DK" sz="2000" smtClean="0">
                <a:solidFill>
                  <a:srgbClr val="FFFF00"/>
                </a:solidFill>
              </a:rPr>
              <a:t>Create</a:t>
            </a:r>
            <a:r>
              <a:rPr lang="da-DK" sz="2000"/>
              <a:t>(TPD obj</a:t>
            </a:r>
            <a:r>
              <a:rPr lang="da-DK" sz="2000" smtClean="0"/>
              <a:t>);</a:t>
            </a:r>
          </a:p>
          <a:p>
            <a:r>
              <a:rPr lang="da-DK" sz="2000"/>
              <a:t>Task&lt;TPD&gt;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</a:t>
            </a:r>
            <a:r>
              <a:rPr lang="en-US" sz="2000" smtClean="0"/>
              <a:t>T</a:t>
            </a:r>
            <a:r>
              <a:rPr lang="da-DK" sz="2000"/>
              <a:t>PD</a:t>
            </a:r>
            <a:r>
              <a:rPr lang="en-US" sz="2000" smtClean="0"/>
              <a:t> </a:t>
            </a:r>
            <a:r>
              <a:rPr lang="en-US" sz="2000"/>
              <a:t>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814648" cy="5228492"/>
          </a:xfrm>
        </p:spPr>
        <p:txBody>
          <a:bodyPr>
            <a:normAutofit/>
          </a:bodyPr>
          <a:lstStyle/>
          <a:p>
            <a:r>
              <a:rPr lang="da-DK" sz="2200" b="1" smtClean="0"/>
              <a:t>IPersistentSource</a:t>
            </a:r>
          </a:p>
          <a:p>
            <a:r>
              <a:rPr lang="da-DK" sz="2200" smtClean="0"/>
              <a:t>Is just a convenient aggregation of the three previous interfaces</a:t>
            </a:r>
          </a:p>
        </p:txBody>
      </p:sp>
    </p:spTree>
    <p:extLst>
      <p:ext uri="{BB962C8B-B14F-4D97-AF65-F5344CB8AC3E}">
        <p14:creationId xmlns:p14="http://schemas.microsoft.com/office/powerpoint/2010/main" val="886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PersistentOperations</a:t>
            </a:r>
          </a:p>
          <a:p>
            <a:r>
              <a:rPr lang="da-DK" sz="2400" smtClean="0"/>
              <a:t>Enumeration of all well-defined operations relating to persistency</a:t>
            </a:r>
            <a:endParaRPr lang="da-DK" sz="2400" u="sng" smtClean="0"/>
          </a:p>
        </p:txBody>
      </p:sp>
      <p:sp>
        <p:nvSpPr>
          <p:cNvPr id="6" name="Afrundet rektangel 5"/>
          <p:cNvSpPr/>
          <p:nvPr/>
        </p:nvSpPr>
        <p:spPr>
          <a:xfrm>
            <a:off x="7766538" y="1070709"/>
            <a:ext cx="3956536" cy="3044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/>
              <a:t>public enum PersistencyOperations</a:t>
            </a:r>
            <a:endParaRPr lang="da-DK"/>
          </a:p>
          <a:p>
            <a:r>
              <a:rPr lang="da-DK" smtClean="0"/>
              <a:t>{</a:t>
            </a:r>
            <a:endParaRPr lang="da-DK"/>
          </a:p>
          <a:p>
            <a:r>
              <a:rPr lang="da-DK"/>
              <a:t>        Load,</a:t>
            </a:r>
          </a:p>
          <a:p>
            <a:r>
              <a:rPr lang="da-DK"/>
              <a:t>        Save,</a:t>
            </a:r>
          </a:p>
          <a:p>
            <a:r>
              <a:rPr lang="da-DK"/>
              <a:t>        Create,</a:t>
            </a:r>
          </a:p>
          <a:p>
            <a:r>
              <a:rPr lang="da-DK"/>
              <a:t>        Read,</a:t>
            </a:r>
          </a:p>
          <a:p>
            <a:r>
              <a:rPr lang="da-DK"/>
              <a:t>        Update,</a:t>
            </a:r>
          </a:p>
          <a:p>
            <a:r>
              <a:rPr lang="da-DK"/>
              <a:t>        Delete</a:t>
            </a:r>
          </a:p>
          <a:p>
            <a:r>
              <a:rPr lang="da-DK" smtClean="0"/>
              <a:t>}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987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173414" y="1175184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85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215176" y="1757045"/>
            <a:ext cx="869266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Catalog&lt;TDD, TVD, 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289437" y="1048025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729310" y="198234"/>
            <a:ext cx="5664412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Domain view </a:t>
            </a:r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odel classes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(TViewData)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826490" y="2954928"/>
            <a:ext cx="3470031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InMemoryCollection&lt;TDD&gt;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5965036" y="1211355"/>
            <a:ext cx="145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TViewData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0" name="Afrundet rektangel 9"/>
          <p:cNvSpPr/>
          <p:nvPr/>
        </p:nvSpPr>
        <p:spPr>
          <a:xfrm>
            <a:off x="2729309" y="5345571"/>
            <a:ext cx="566441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Persistent Data classes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(TPersistentData)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6009054" y="4813787"/>
            <a:ext cx="192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TPersistentData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4" name="Afrundet rektangel 13"/>
          <p:cNvSpPr/>
          <p:nvPr/>
        </p:nvSpPr>
        <p:spPr>
          <a:xfrm>
            <a:off x="4646462" y="1882605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4646460" y="4094876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5289437" y="465045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Højrepil 18"/>
          <p:cNvSpPr/>
          <p:nvPr/>
        </p:nvSpPr>
        <p:spPr>
          <a:xfrm rot="5400000">
            <a:off x="5328545" y="2292746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6009054" y="2456076"/>
            <a:ext cx="172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TDomainData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1" name="Højrepil 20"/>
          <p:cNvSpPr/>
          <p:nvPr/>
        </p:nvSpPr>
        <p:spPr>
          <a:xfrm rot="5400000">
            <a:off x="5328545" y="3441804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felt 21"/>
          <p:cNvSpPr txBox="1"/>
          <p:nvPr/>
        </p:nvSpPr>
        <p:spPr>
          <a:xfrm>
            <a:off x="6009054" y="3605134"/>
            <a:ext cx="172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TDomainData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List&lt;TVD&gt; </a:t>
            </a:r>
            <a:r>
              <a:rPr lang="da-DK">
                <a:solidFill>
                  <a:srgbClr val="FFFF00"/>
                </a:solidFill>
              </a:rPr>
              <a:t>All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Create</a:t>
            </a:r>
            <a:r>
              <a:rPr lang="en-US" smtClean="0"/>
              <a:t>(TVD obj);</a:t>
            </a:r>
          </a:p>
          <a:p>
            <a:r>
              <a:rPr lang="da-DK" smtClean="0"/>
              <a:t>TVD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Update</a:t>
            </a:r>
            <a:r>
              <a:rPr lang="en-US" smtClean="0"/>
              <a:t>(TVD </a:t>
            </a:r>
            <a:r>
              <a:rPr lang="en-US"/>
              <a:t>obj, int </a:t>
            </a:r>
            <a:r>
              <a:rPr lang="en-US" smtClean="0"/>
              <a:t>key);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826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ICatalog/Catalog</a:t>
            </a:r>
          </a:p>
          <a:p>
            <a:r>
              <a:rPr lang="da-DK" sz="2400" smtClean="0"/>
              <a:t>A </a:t>
            </a:r>
            <a:r>
              <a:rPr lang="da-DK" sz="2400" u="sng" smtClean="0"/>
              <a:t>catalog</a:t>
            </a:r>
            <a:r>
              <a:rPr lang="da-DK" sz="2400" smtClean="0"/>
              <a:t> is a pivotal class in an application based on the </a:t>
            </a:r>
            <a:r>
              <a:rPr lang="da-DK" sz="2400" b="1" smtClean="0"/>
              <a:t>MVVM</a:t>
            </a:r>
            <a:r>
              <a:rPr lang="da-DK" sz="2400" smtClean="0"/>
              <a:t> architecture</a:t>
            </a:r>
          </a:p>
          <a:p>
            <a:r>
              <a:rPr lang="da-DK" sz="2400" smtClean="0"/>
              <a:t>The catalog forms the bridge between Domain view </a:t>
            </a:r>
            <a:r>
              <a:rPr lang="da-DK" sz="2400"/>
              <a:t>m</a:t>
            </a:r>
            <a:r>
              <a:rPr lang="da-DK" sz="2400" smtClean="0"/>
              <a:t>odel classes and Persistency classes</a:t>
            </a:r>
          </a:p>
          <a:p>
            <a:r>
              <a:rPr lang="da-DK" sz="2400" smtClean="0"/>
              <a:t>Implementation contains instance fields for in-memory collection and data source</a:t>
            </a:r>
          </a:p>
          <a:p>
            <a:r>
              <a:rPr lang="da-DK" sz="2400" smtClean="0"/>
              <a:t>Implementation also contains (abstract) methods for data transformation (from the interfaces </a:t>
            </a:r>
            <a:r>
              <a:rPr lang="da-DK" sz="2400" b="1" smtClean="0"/>
              <a:t>IViewDataTransform</a:t>
            </a:r>
            <a:r>
              <a:rPr lang="da-DK" sz="2400" smtClean="0"/>
              <a:t> and </a:t>
            </a:r>
            <a:r>
              <a:rPr lang="da-DK" sz="2400" b="1" smtClean="0"/>
              <a:t>IPersistentDataTransform</a:t>
            </a:r>
            <a:r>
              <a:rPr lang="da-DK" sz="2400" smtClean="0"/>
              <a:t>)</a:t>
            </a:r>
          </a:p>
          <a:p>
            <a:r>
              <a:rPr lang="da-DK" sz="2400" smtClean="0"/>
              <a:t>Catalog supports CRUD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Catalog&lt;TDD, TVD, 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593382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35815" y="720970"/>
            <a:ext cx="3751382" cy="15239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ICatalogChangedEvent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event Action&lt;int&gt; </a:t>
            </a:r>
            <a:r>
              <a:rPr lang="da-DK" smtClean="0">
                <a:solidFill>
                  <a:srgbClr val="FFFF00"/>
                </a:solidFill>
              </a:rPr>
              <a:t>CatalogChanged</a:t>
            </a:r>
            <a:r>
              <a:rPr lang="da-DK" smtClean="0"/>
              <a:t>;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9787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ICatalogChangedEvent</a:t>
            </a:r>
          </a:p>
          <a:p>
            <a:r>
              <a:rPr lang="da-DK" sz="2400" smtClean="0"/>
              <a:t>Interface for enabling clients to subscribe to events triggered when the Catalog content changes</a:t>
            </a:r>
          </a:p>
          <a:p>
            <a:r>
              <a:rPr lang="da-DK" sz="2400" b="1" smtClean="0"/>
              <a:t>ICatalog</a:t>
            </a:r>
            <a:r>
              <a:rPr lang="da-DK" sz="2400" smtClean="0"/>
              <a:t> inherits from this interface</a:t>
            </a:r>
          </a:p>
        </p:txBody>
      </p:sp>
    </p:spTree>
    <p:extLst>
      <p:ext uri="{BB962C8B-B14F-4D97-AF65-F5344CB8AC3E}">
        <p14:creationId xmlns:p14="http://schemas.microsoft.com/office/powerpoint/2010/main" val="35292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48136" y="826476"/>
            <a:ext cx="2515361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ICatalog&lt;TVD&gt;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957754" y="2485292"/>
            <a:ext cx="8105743" cy="31593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Catalog&lt;TDD, TVD, 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protected IInMemoryCollection&lt;TDD&gt; </a:t>
            </a:r>
            <a:r>
              <a:rPr lang="da-DK">
                <a:solidFill>
                  <a:srgbClr val="FFFF00"/>
                </a:solidFill>
              </a:rPr>
              <a:t>_collection</a:t>
            </a:r>
            <a:r>
              <a:rPr lang="da-DK"/>
              <a:t>;</a:t>
            </a:r>
          </a:p>
          <a:p>
            <a:r>
              <a:rPr lang="da-DK" smtClean="0"/>
              <a:t>protected IDataSourceCRUD&lt;TPD&gt; </a:t>
            </a:r>
            <a:r>
              <a:rPr lang="da-DK">
                <a:solidFill>
                  <a:srgbClr val="FFFF00"/>
                </a:solidFill>
              </a:rPr>
              <a:t>_source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List&lt;PersistencyOperations&gt; </a:t>
            </a:r>
            <a:r>
              <a:rPr lang="da-DK">
                <a:solidFill>
                  <a:srgbClr val="FFFF00"/>
                </a:solidFill>
              </a:rPr>
              <a:t>_supportedOperations</a:t>
            </a:r>
            <a:r>
              <a:rPr lang="da-DK"/>
              <a:t>;</a:t>
            </a:r>
          </a:p>
          <a:p>
            <a:endParaRPr lang="da-DK"/>
          </a:p>
          <a:p>
            <a:r>
              <a:rPr lang="da-DK" smtClean="0"/>
              <a:t>public </a:t>
            </a:r>
            <a:r>
              <a:rPr lang="da-DK"/>
              <a:t>event </a:t>
            </a:r>
            <a:r>
              <a:rPr lang="da-DK" smtClean="0"/>
              <a:t>Action&lt;int&gt; </a:t>
            </a:r>
            <a:r>
              <a:rPr lang="da-DK" smtClean="0">
                <a:solidFill>
                  <a:srgbClr val="FFFF00"/>
                </a:solidFill>
              </a:rPr>
              <a:t>CatalogChanged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5646449" y="1750435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2003122" y="820616"/>
            <a:ext cx="2515361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IVDTransform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4775629" y="820615"/>
            <a:ext cx="2515361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IPDTransform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8418956" y="1750435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Højrepil 10"/>
          <p:cNvSpPr/>
          <p:nvPr/>
        </p:nvSpPr>
        <p:spPr>
          <a:xfrm rot="16200000">
            <a:off x="2873942" y="1750434"/>
            <a:ext cx="77372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30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983415" y="720970"/>
            <a:ext cx="3903782" cy="20573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void 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void Save();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267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IPersistableCatalog</a:t>
            </a:r>
          </a:p>
          <a:p>
            <a:r>
              <a:rPr lang="da-DK" sz="2400" smtClean="0"/>
              <a:t>Interface for making the catalog support ”mass persistency”, i.e. Load/Save operations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The data source aggregated by the catalog may </a:t>
            </a:r>
            <a:r>
              <a:rPr lang="da-DK" sz="2400" u="sng" smtClean="0"/>
              <a:t>not</a:t>
            </a:r>
            <a:r>
              <a:rPr lang="da-DK" sz="2400" smtClean="0"/>
              <a:t> support these operations, and may thus throw exceptions</a:t>
            </a:r>
          </a:p>
        </p:txBody>
      </p:sp>
    </p:spTree>
    <p:extLst>
      <p:ext uri="{BB962C8B-B14F-4D97-AF65-F5344CB8AC3E}">
        <p14:creationId xmlns:p14="http://schemas.microsoft.com/office/powerpoint/2010/main" val="15956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72009" y="2373923"/>
            <a:ext cx="6746630" cy="1781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PersistableCatalog&lt;TDD</a:t>
            </a:r>
            <a:r>
              <a:rPr lang="da-DK" sz="2400">
                <a:solidFill>
                  <a:schemeClr val="bg1"/>
                </a:solidFill>
              </a:rPr>
              <a:t>, TVD, TPD&gt;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Load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 sz="2400" smtClean="0">
                <a:solidFill>
                  <a:schemeClr val="bg1"/>
                </a:solidFill>
              </a:rPr>
              <a:t>void </a:t>
            </a:r>
            <a:r>
              <a:rPr lang="da-DK" sz="2400" smtClean="0">
                <a:solidFill>
                  <a:srgbClr val="FFFF00"/>
                </a:solidFill>
              </a:rPr>
              <a:t>Save</a:t>
            </a:r>
            <a:r>
              <a:rPr lang="da-DK" sz="2400" smtClean="0">
                <a:solidFill>
                  <a:schemeClr val="bg1"/>
                </a:solidFill>
              </a:rPr>
              <a:t>();</a:t>
            </a:r>
          </a:p>
          <a:p>
            <a:r>
              <a:rPr lang="da-DK"/>
              <a:t> </a:t>
            </a:r>
            <a:endParaRPr lang="da-DK" smtClean="0"/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2849090" y="1609757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597769" y="650630"/>
            <a:ext cx="2620869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472009" y="650632"/>
            <a:ext cx="3586500" cy="8909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Catalog&lt;TDD, TVD, TPD&gt;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6492034" y="1609756"/>
            <a:ext cx="83233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1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 </a:t>
            </a:r>
            <a:r>
              <a:rPr lang="da-DK" smtClean="0">
                <a:solidFill>
                  <a:srgbClr val="FF0000"/>
                </a:solidFill>
              </a:rPr>
              <a:t>not</a:t>
            </a:r>
            <a:r>
              <a:rPr lang="da-DK" smtClean="0"/>
              <a:t>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 ready-made App to use out-of-the-box</a:t>
            </a:r>
          </a:p>
          <a:p>
            <a:r>
              <a:rPr lang="da-DK" smtClean="0"/>
              <a:t>An Object-Relationship Mapper (ORM)</a:t>
            </a:r>
          </a:p>
          <a:p>
            <a:r>
              <a:rPr lang="da-DK" smtClean="0"/>
              <a:t>A framework for creating GUIs</a:t>
            </a:r>
          </a:p>
          <a:p>
            <a:r>
              <a:rPr lang="da-DK" smtClean="0"/>
              <a:t>A framework for creating server-side Apps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07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19" y="19595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90256" y="1959544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878719" y="3561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V="1">
            <a:off x="2276695" y="1010506"/>
            <a:ext cx="0" cy="9490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stCxn id="21" idx="0"/>
          </p:cNvCxnSpPr>
          <p:nvPr/>
        </p:nvCxnSpPr>
        <p:spPr>
          <a:xfrm flipH="1" flipV="1">
            <a:off x="2274427" y="2612074"/>
            <a:ext cx="2268" cy="9490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endCxn id="16" idx="2"/>
          </p:cNvCxnSpPr>
          <p:nvPr/>
        </p:nvCxnSpPr>
        <p:spPr>
          <a:xfrm flipV="1">
            <a:off x="3672403" y="2612073"/>
            <a:ext cx="2315829" cy="1316337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Catalog constructor (3 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Catalog(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IInMemoryCollection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 collection,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IPersistentSource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2000" b="1">
                <a:latin typeface="Consolas" panose="020B0609020204030204" pitchFamily="49" charset="0"/>
              </a:rPr>
              <a:t>&gt; source,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2000" b="1">
                <a:latin typeface="Consolas" panose="020B0609020204030204" pitchFamily="49" charset="0"/>
              </a:rPr>
              <a:t>&gt; supportedOperations)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PersistableCatalog constructor (3 parameters)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 smtClean="0">
                <a:latin typeface="Consolas" panose="020B0609020204030204" pitchFamily="49" charset="0"/>
              </a:rPr>
              <a:t> PersistableCatalog(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IInMemoryCollection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 collection,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IPersistentSource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TDTO</a:t>
            </a:r>
            <a:r>
              <a:rPr lang="da-DK" sz="2000" b="1">
                <a:latin typeface="Consolas" panose="020B0609020204030204" pitchFamily="49" charset="0"/>
              </a:rPr>
              <a:t>&gt; source,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PersistencyOperations</a:t>
            </a:r>
            <a:r>
              <a:rPr lang="da-DK" sz="2000" b="1">
                <a:latin typeface="Consolas" panose="020B0609020204030204" pitchFamily="49" charset="0"/>
              </a:rPr>
              <a:t>&gt; supportedOperations</a:t>
            </a:r>
            <a:r>
              <a:rPr lang="da-DK" sz="20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: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 smtClean="0">
                <a:latin typeface="Consolas" panose="020B0609020204030204" pitchFamily="49" charset="0"/>
              </a:rPr>
              <a:t>(collection, source, supportedOperations)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ViewModel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65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2526323" y="4176292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9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Assumptions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78227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Classes primarily support </a:t>
            </a:r>
            <a:r>
              <a:rPr lang="da-DK" sz="2400" b="1" smtClean="0"/>
              <a:t>Master</a:t>
            </a:r>
            <a:r>
              <a:rPr lang="da-DK" sz="2400" smtClean="0"/>
              <a:t>/</a:t>
            </a:r>
            <a:r>
              <a:rPr lang="da-DK" sz="2400" b="1" smtClean="0"/>
              <a:t>Details</a:t>
            </a:r>
            <a:r>
              <a:rPr lang="da-DK" sz="2400" smtClean="0"/>
              <a:t> views</a:t>
            </a:r>
          </a:p>
          <a:p>
            <a:r>
              <a:rPr lang="da-DK" sz="2400" b="1" smtClean="0"/>
              <a:t>Master</a:t>
            </a:r>
            <a:r>
              <a:rPr lang="da-DK" sz="2400" smtClean="0"/>
              <a:t> part: Typically a </a:t>
            </a:r>
            <a:r>
              <a:rPr lang="da-DK" sz="2400" b="1" smtClean="0"/>
              <a:t>collection control</a:t>
            </a:r>
            <a:r>
              <a:rPr lang="da-DK" sz="2400" smtClean="0"/>
              <a:t> (</a:t>
            </a:r>
            <a:r>
              <a:rPr lang="da-DK" sz="2400" b="1" smtClean="0"/>
              <a:t>ListView</a:t>
            </a:r>
            <a:r>
              <a:rPr lang="da-DK" sz="2400" smtClean="0"/>
              <a:t>, </a:t>
            </a:r>
            <a:r>
              <a:rPr lang="da-DK" sz="2400" b="1" smtClean="0"/>
              <a:t>GridView</a:t>
            </a:r>
            <a:r>
              <a:rPr lang="da-DK" sz="2400" smtClean="0"/>
              <a:t>,…), showing a set of </a:t>
            </a:r>
            <a:r>
              <a:rPr lang="da-DK" sz="2400" b="1" smtClean="0"/>
              <a:t>items</a:t>
            </a:r>
            <a:r>
              <a:rPr lang="da-DK" sz="2400" smtClean="0"/>
              <a:t>, each item being a simple graphical representation of a (transformed) domain object </a:t>
            </a:r>
          </a:p>
          <a:p>
            <a:r>
              <a:rPr lang="da-DK" sz="2400" smtClean="0"/>
              <a:t>An </a:t>
            </a:r>
            <a:r>
              <a:rPr lang="da-DK" sz="2400"/>
              <a:t>item</a:t>
            </a:r>
            <a:r>
              <a:rPr lang="da-DK" sz="2400" smtClean="0"/>
              <a:t> can be ”selected”, typically by clicking on it</a:t>
            </a:r>
          </a:p>
          <a:p>
            <a:r>
              <a:rPr lang="da-DK" sz="2400" b="1" smtClean="0"/>
              <a:t>Details </a:t>
            </a:r>
            <a:r>
              <a:rPr lang="da-DK" sz="2400" smtClean="0"/>
              <a:t>part: Shows detailed information about the selected element</a:t>
            </a:r>
          </a:p>
          <a:p>
            <a:r>
              <a:rPr lang="da-DK" sz="2400" smtClean="0"/>
              <a:t>Can use any type of controls, like </a:t>
            </a:r>
            <a:r>
              <a:rPr lang="da-DK" sz="2400" b="1" smtClean="0"/>
              <a:t>TextBlock</a:t>
            </a:r>
            <a:r>
              <a:rPr lang="da-DK" sz="2400" smtClean="0"/>
              <a:t>, </a:t>
            </a:r>
            <a:r>
              <a:rPr lang="da-DK" sz="2400" b="1" smtClean="0"/>
              <a:t>TextBox</a:t>
            </a:r>
            <a:r>
              <a:rPr lang="da-DK" sz="2400" smtClean="0"/>
              <a:t>, </a:t>
            </a:r>
            <a:r>
              <a:rPr lang="da-DK" sz="2400" b="1" smtClean="0"/>
              <a:t>CheckBox</a:t>
            </a:r>
            <a:r>
              <a:rPr lang="da-DK" sz="2400" smtClean="0"/>
              <a:t>, </a:t>
            </a:r>
            <a:r>
              <a:rPr lang="da-DK" sz="2400" b="1" smtClean="0"/>
              <a:t>ComboBox</a:t>
            </a:r>
            <a:r>
              <a:rPr lang="da-DK" sz="2400" smtClean="0"/>
              <a:t>, </a:t>
            </a:r>
            <a:r>
              <a:rPr lang="da-DK" sz="2400" b="1" smtClean="0"/>
              <a:t>Image</a:t>
            </a:r>
            <a:r>
              <a:rPr lang="da-DK" sz="2400" smtClean="0"/>
              <a:t>, etc..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8319357" y="2271974"/>
            <a:ext cx="3332087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smtClean="0">
                <a:solidFill>
                  <a:schemeClr val="bg1"/>
                </a:solidFill>
              </a:rPr>
              <a:t>Page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594238" y="2483223"/>
            <a:ext cx="740496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9570347" y="2483223"/>
            <a:ext cx="1373828" cy="9948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b="1" smtClean="0">
                <a:solidFill>
                  <a:schemeClr val="bg1"/>
                </a:solidFill>
              </a:rPr>
              <a:t>Page</a:t>
            </a:r>
            <a:endParaRPr lang="da-DK" sz="2400" b="1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Master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12361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Item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6"/>
            <a:ext cx="4149969" cy="35706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Details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204506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204506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2168480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213587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214839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216416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2173980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565548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576949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Page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44603"/>
            <a:ext cx="316523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List&lt;Data</a:t>
            </a:r>
            <a:r>
              <a:rPr lang="da-DK" smtClean="0">
                <a:solidFill>
                  <a:srgbClr val="FFFF00"/>
                </a:solidFill>
              </a:rPr>
              <a:t>ViewModel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Data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Data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Page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94540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</a:t>
            </a:r>
            <a:r>
              <a:rPr lang="da-DK" smtClean="0"/>
              <a:t>IDataWrapper&lt;TVD&gt;&gt;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IDataWrapper&lt;TVD&gt;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IDataWrapper&lt;TVD&gt;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Page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94540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</a:t>
            </a:r>
            <a:r>
              <a:rPr lang="da-DK" smtClean="0"/>
              <a:t>IDataWrapper&lt;TVD&gt;&gt;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IDataWrapper&lt;TVD&gt;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IDataWrapper&lt;TVD&gt;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087292" y="4590193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TVD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>
            <a:off x="3880434" y="3234813"/>
            <a:ext cx="1637581" cy="13251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/>
          <p:cNvCxnSpPr/>
          <p:nvPr/>
        </p:nvCxnSpPr>
        <p:spPr>
          <a:xfrm flipH="1">
            <a:off x="6350880" y="3374857"/>
            <a:ext cx="1488401" cy="11798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9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rundet rektangel 18"/>
          <p:cNvSpPr/>
          <p:nvPr/>
        </p:nvSpPr>
        <p:spPr>
          <a:xfrm>
            <a:off x="291253" y="528320"/>
            <a:ext cx="4768427" cy="3474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965813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346658" y="2695787"/>
            <a:ext cx="5528509" cy="39576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12475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79204" y="5425440"/>
            <a:ext cx="3031958" cy="104755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da-DK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8012475" y="4209954"/>
            <a:ext cx="3031958" cy="74134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4792526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øjre-venstrepil 5"/>
          <p:cNvSpPr/>
          <p:nvPr/>
        </p:nvSpPr>
        <p:spPr>
          <a:xfrm>
            <a:off x="3793068" y="2823012"/>
            <a:ext cx="4355252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pad-nedadgående pil 9"/>
          <p:cNvSpPr/>
          <p:nvPr/>
        </p:nvSpPr>
        <p:spPr>
          <a:xfrm>
            <a:off x="9206274" y="3413461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997852" y="1954445"/>
            <a:ext cx="3031958" cy="7413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997852" y="1023412"/>
            <a:ext cx="3031958" cy="7413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</a:p>
        </p:txBody>
      </p:sp>
      <p:sp>
        <p:nvSpPr>
          <p:cNvPr id="17" name="Opad-nedadgående pil 16"/>
          <p:cNvSpPr/>
          <p:nvPr/>
        </p:nvSpPr>
        <p:spPr>
          <a:xfrm>
            <a:off x="2346667" y="248620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pad-nedadgående pil 17"/>
          <p:cNvSpPr/>
          <p:nvPr/>
        </p:nvSpPr>
        <p:spPr>
          <a:xfrm>
            <a:off x="2343533" y="156882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649974" y="1832010"/>
            <a:ext cx="3761717" cy="2799196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i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MVVM</a:t>
            </a:r>
            <a:r>
              <a:rPr kumimoji="0" lang="da-DK" sz="2400" i="1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</a:t>
            </a:r>
            <a:endParaRPr kumimoji="0" lang="da-DK" sz="2400" i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612531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DataViewModelBase</a:t>
            </a:r>
          </a:p>
          <a:p>
            <a:r>
              <a:rPr lang="da-DK" sz="2400" smtClean="0"/>
              <a:t>Class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Class also implements the </a:t>
            </a:r>
            <a:r>
              <a:rPr lang="da-DK" sz="2400" b="1" smtClean="0"/>
              <a:t>INotifyProperty-Changed</a:t>
            </a:r>
            <a:r>
              <a:rPr lang="da-DK" sz="2400" smtClean="0"/>
              <a:t> interface (default implementation)</a:t>
            </a:r>
          </a:p>
          <a:p>
            <a:r>
              <a:rPr lang="da-DK" sz="2400" smtClean="0"/>
              <a:t>Not required to use this class in specific implementation; the only requirement for a domain view 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309338" y="996464"/>
            <a:ext cx="4577859" cy="15357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DataViewModelBase&lt;TVD&gt;</a:t>
            </a:r>
          </a:p>
        </p:txBody>
      </p:sp>
    </p:spTree>
    <p:extLst>
      <p:ext uri="{BB962C8B-B14F-4D97-AF65-F5344CB8AC3E}">
        <p14:creationId xmlns:p14="http://schemas.microsoft.com/office/powerpoint/2010/main" val="5397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738446" y="709248"/>
            <a:ext cx="6172197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IPageViewModel&lt;TViewData&gt;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 smtClean="0"/>
              <a:t>ObservableCollection&lt;IDataWrapper&lt;TVD&gt;&gt; </a:t>
            </a:r>
            <a:r>
              <a:rPr lang="da-DK" sz="160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 smtClean="0"/>
              <a:t>IDataWrapper&lt;TVD&gt; </a:t>
            </a:r>
            <a:r>
              <a:rPr lang="da-DK" sz="1600">
                <a:solidFill>
                  <a:srgbClr val="FFFF00"/>
                </a:solidFill>
              </a:rPr>
              <a:t>ItemSelected</a:t>
            </a:r>
            <a:r>
              <a:rPr lang="da-DK" sz="1600"/>
              <a:t> { get; set; </a:t>
            </a:r>
            <a:r>
              <a:rPr lang="da-DK" sz="1600" smtClean="0"/>
              <a:t>}</a:t>
            </a:r>
          </a:p>
          <a:p>
            <a:r>
              <a:rPr lang="da-DK" sz="1600" smtClean="0"/>
              <a:t>IDataWrapper&lt;TVD&gt;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r>
              <a:rPr lang="da-DK" sz="1600"/>
              <a:t> 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4313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IPageViewModel</a:t>
            </a:r>
          </a:p>
          <a:p>
            <a:r>
              <a:rPr lang="da-DK" sz="2200" smtClean="0"/>
              <a:t>Interface for Page view model for minimal Master/Details view</a:t>
            </a:r>
          </a:p>
          <a:p>
            <a:r>
              <a:rPr lang="da-DK" sz="2200" smtClean="0"/>
              <a:t>Holds together a collection of ”selectable items”, a selected item, and details for selected item</a:t>
            </a:r>
          </a:p>
          <a:p>
            <a:r>
              <a:rPr lang="da-DK" sz="2200" smtClean="0"/>
              <a:t>Makes no assumptions about how elements interact</a:t>
            </a:r>
          </a:p>
          <a:p>
            <a:r>
              <a:rPr lang="da-DK" sz="2200" smtClean="0"/>
              <a:t>Makes no assumptions about available commands, etc..</a:t>
            </a:r>
          </a:p>
        </p:txBody>
      </p:sp>
    </p:spTree>
    <p:extLst>
      <p:ext uri="{BB962C8B-B14F-4D97-AF65-F5344CB8AC3E}">
        <p14:creationId xmlns:p14="http://schemas.microsoft.com/office/powerpoint/2010/main" val="6978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9236002" y="1496309"/>
            <a:ext cx="2582215" cy="17814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IPageVM&lt;TVD&gt;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 smtClean="0"/>
              <a:t> </a:t>
            </a:r>
            <a:r>
              <a:rPr lang="da-DK" sz="1600"/>
              <a:t>{ get;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ItemSelected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ItemDetails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59144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IPageViewModel</a:t>
            </a:r>
          </a:p>
          <a:p>
            <a:r>
              <a:rPr lang="da-DK" sz="2000" smtClean="0"/>
              <a:t>Intention is that classes implementing this interface will act as Data Context for domain-specific Master/Details views</a:t>
            </a:r>
          </a:p>
          <a:p>
            <a:r>
              <a:rPr lang="da-DK" sz="2000" smtClean="0"/>
              <a:t>Collection </a:t>
            </a:r>
            <a:r>
              <a:rPr lang="da-DK" sz="2000"/>
              <a:t>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ItemsSource</a:t>
            </a:r>
            <a:r>
              <a:rPr lang="da-DK" sz="2000" smtClean="0"/>
              <a:t> </a:t>
            </a:r>
            <a:r>
              <a:rPr lang="da-DK" sz="2000"/>
              <a:t>property to </a:t>
            </a:r>
            <a:r>
              <a:rPr lang="da-DK" sz="2000" b="1"/>
              <a:t>ItemCollection</a:t>
            </a:r>
          </a:p>
          <a:p>
            <a:r>
              <a:rPr lang="da-DK" sz="2000"/>
              <a:t>Collection 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SelectedItem </a:t>
            </a:r>
            <a:r>
              <a:rPr lang="da-DK" sz="2000"/>
              <a:t>property to </a:t>
            </a:r>
            <a:r>
              <a:rPr lang="da-DK" sz="2000" b="1" smtClean="0"/>
              <a:t>ItemSelected</a:t>
            </a:r>
          </a:p>
          <a:p>
            <a:r>
              <a:rPr lang="da-DK" sz="2000" smtClean="0"/>
              <a:t>Controls in Details part bind to (domain-specific) properties on </a:t>
            </a:r>
            <a:r>
              <a:rPr lang="da-DK" sz="2000" b="1" smtClean="0"/>
              <a:t>ItemDetails</a:t>
            </a:r>
            <a:endParaRPr lang="da-DK" sz="2000"/>
          </a:p>
          <a:p>
            <a:endParaRPr lang="da-DK" sz="2200" smtClean="0"/>
          </a:p>
          <a:p>
            <a:endParaRPr lang="da-DK" sz="2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5916695" y="1496310"/>
            <a:ext cx="3044428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smtClean="0">
                <a:solidFill>
                  <a:schemeClr val="bg1"/>
                </a:solidFill>
              </a:rPr>
              <a:t>Page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191574" y="1707559"/>
            <a:ext cx="757867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224321" y="1707559"/>
            <a:ext cx="1005593" cy="12061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287614" y="2212877"/>
            <a:ext cx="541626" cy="338206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/>
              <a:t>Item</a:t>
            </a:r>
            <a:endParaRPr lang="da-DK" sz="1200">
              <a:solidFill>
                <a:srgbClr val="FFFF00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 flipH="1" flipV="1">
            <a:off x="8046720" y="2844099"/>
            <a:ext cx="1299080" cy="69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H="1" flipV="1">
            <a:off x="6848541" y="2434196"/>
            <a:ext cx="2497259" cy="1864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 flipV="1">
            <a:off x="6766560" y="2070152"/>
            <a:ext cx="2579241" cy="327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30216" y="1822939"/>
            <a:ext cx="7268308" cy="483576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PageViewModelBase&lt;TViewData&gt;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 smtClean="0"/>
              <a:t>protected ICatalog&lt;TViewData&gt; </a:t>
            </a:r>
            <a:r>
              <a:rPr lang="da-DK" sz="1600">
                <a:solidFill>
                  <a:srgbClr val="FFFF00"/>
                </a:solidFill>
              </a:rPr>
              <a:t>Catalog</a:t>
            </a:r>
            <a:r>
              <a:rPr lang="da-DK" sz="1600" smtClean="0"/>
              <a:t>;</a:t>
            </a:r>
          </a:p>
          <a:p>
            <a:endParaRPr lang="da-DK" sz="1600"/>
          </a:p>
          <a:p>
            <a:r>
              <a:rPr lang="da-DK" sz="1600" smtClean="0"/>
              <a:t>private </a:t>
            </a:r>
            <a:r>
              <a:rPr lang="da-DK" sz="1600"/>
              <a:t>IDataWrapper&lt;TViewData&gt; _itemDetails;</a:t>
            </a:r>
          </a:p>
          <a:p>
            <a:r>
              <a:rPr lang="da-DK" sz="1600" smtClean="0"/>
              <a:t>private </a:t>
            </a:r>
            <a:r>
              <a:rPr lang="da-DK" sz="1600"/>
              <a:t>IDataWrapper&lt;TViewData&gt; _itemSelected</a:t>
            </a:r>
            <a:r>
              <a:rPr lang="da-DK" sz="1600" smtClean="0"/>
              <a:t>;</a:t>
            </a:r>
          </a:p>
          <a:p>
            <a:endParaRPr lang="da-DK" sz="1600">
              <a:solidFill>
                <a:schemeClr val="bg1"/>
              </a:solidFill>
            </a:endParaRPr>
          </a:p>
          <a:p>
            <a:r>
              <a:rPr lang="da-DK" sz="1600" smtClean="0"/>
              <a:t>TViewData </a:t>
            </a:r>
            <a:r>
              <a:rPr lang="da-DK" sz="1600" smtClean="0">
                <a:solidFill>
                  <a:srgbClr val="FFFF00"/>
                </a:solidFill>
              </a:rPr>
              <a:t>DataObject</a:t>
            </a:r>
            <a:r>
              <a:rPr lang="da-DK" sz="1600" smtClean="0"/>
              <a:t> { get {…} }</a:t>
            </a:r>
          </a:p>
          <a:p>
            <a:endParaRPr lang="da-DK" sz="1600" smtClean="0"/>
          </a:p>
          <a:p>
            <a:r>
              <a:rPr lang="da-DK" sz="1600" smtClean="0"/>
              <a:t>ObservableCollection&lt;IDataWrapper&lt;TViewData&gt;&gt; </a:t>
            </a:r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 {…} </a:t>
            </a:r>
            <a:r>
              <a:rPr lang="da-DK" sz="1600" smtClean="0"/>
              <a:t>}</a:t>
            </a:r>
          </a:p>
          <a:p>
            <a:r>
              <a:rPr lang="da-DK" sz="1600" smtClean="0"/>
              <a:t>IDataWrapper&lt;TViewData&gt; </a:t>
            </a:r>
            <a:r>
              <a:rPr lang="da-DK" sz="1600" smtClean="0">
                <a:solidFill>
                  <a:srgbClr val="FFFF00"/>
                </a:solidFill>
              </a:rPr>
              <a:t>ItemSelected</a:t>
            </a:r>
          </a:p>
          <a:p>
            <a:r>
              <a:rPr lang="da-DK" sz="1600" smtClean="0"/>
              <a:t>IDataWrapper&lt;TViewData&gt;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endParaRPr lang="da-DK" sz="1600" smtClean="0">
              <a:solidFill>
                <a:srgbClr val="FFFF00"/>
              </a:solidFill>
            </a:endParaRPr>
          </a:p>
          <a:p>
            <a:endParaRPr lang="da-DK" sz="1400" smtClean="0"/>
          </a:p>
          <a:p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30216" y="351693"/>
            <a:ext cx="3722077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IPageViewModel&lt;TViewData&gt;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3001109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650523" y="351693"/>
            <a:ext cx="3048001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IDataWrapper&lt;TViewData&gt;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6884378" y="1178936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0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794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PageViewModelBase</a:t>
            </a:r>
          </a:p>
          <a:p>
            <a:r>
              <a:rPr lang="da-DK" sz="2400" smtClean="0"/>
              <a:t>Provides a ”context-free” implementation of the </a:t>
            </a:r>
            <a:r>
              <a:rPr lang="da-DK" sz="2400" b="1" smtClean="0"/>
              <a:t>IPageViewModel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 assumptions about specific actions taken, when e.g. selection changes or catalog is updated</a:t>
            </a:r>
          </a:p>
          <a:p>
            <a:r>
              <a:rPr lang="da-DK" sz="2400" smtClean="0"/>
              <a:t>Provides properties to which a View can bind GUI controls</a:t>
            </a:r>
          </a:p>
          <a:p>
            <a:r>
              <a:rPr lang="da-DK" sz="2400" smtClean="0"/>
              <a:t>Also implements </a:t>
            </a:r>
            <a:r>
              <a:rPr lang="da-DK" sz="2400" b="1" smtClean="0"/>
              <a:t>IDataWrapper</a:t>
            </a:r>
            <a:r>
              <a:rPr lang="da-DK" sz="2400" smtClean="0"/>
              <a:t> interface; item currently selected is considered to be the ”wrapped” domain View Model object (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smtClean="0"/>
              <a:t>)</a:t>
            </a:r>
          </a:p>
          <a:p>
            <a:r>
              <a:rPr lang="da-DK" sz="2400" smtClean="0"/>
              <a:t>Used when executing CRUD actions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051430" y="996464"/>
            <a:ext cx="4835767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PageViewModelBase&lt;TViewData&gt;</a:t>
            </a:r>
            <a:endParaRPr lang="da-DK" sz="200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09492" y="656494"/>
            <a:ext cx="6277706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IPageViewModelMediator&lt;TViewData&gt;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OnItemSelectionChanged</a:t>
            </a:r>
            <a:r>
              <a:rPr lang="da-DK" sz="1600" smtClean="0"/>
              <a:t>(IDataWrapper&lt;TViewData&gt; vdWrapper);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30766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IPageViewModelMediator</a:t>
            </a:r>
          </a:p>
          <a:p>
            <a:r>
              <a:rPr lang="da-DK" sz="2000" smtClean="0"/>
              <a:t>Interface for a ”mediator”, which will implement a specific strategy for how the elements in a </a:t>
            </a:r>
            <a:r>
              <a:rPr lang="da-DK" sz="2000" b="1" smtClean="0"/>
              <a:t>PageViewModel</a:t>
            </a:r>
            <a:r>
              <a:rPr lang="da-DK" sz="2000" smtClean="0"/>
              <a:t> object should interact</a:t>
            </a:r>
          </a:p>
          <a:p>
            <a:r>
              <a:rPr lang="da-DK" sz="2000" smtClean="0"/>
              <a:t>Reacts to changes in item selection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5609492" y="3780695"/>
            <a:ext cx="6277706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PageViewModelMediatorBase&lt;TViewData&gt;</a:t>
            </a:r>
            <a:endParaRPr lang="da-DK" sz="200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Højrepil 5"/>
          <p:cNvSpPr/>
          <p:nvPr/>
        </p:nvSpPr>
        <p:spPr>
          <a:xfrm rot="16200000">
            <a:off x="8220806" y="2905159"/>
            <a:ext cx="105507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79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IPageVM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PageVMBase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IPageVMMediator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//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PageViewModelBase constructor (one parameter)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da-DK" sz="1800" b="1" smtClean="0">
                <a:latin typeface="Consolas" panose="020B0609020204030204" pitchFamily="49" charset="0"/>
              </a:rPr>
              <a:t> PageViewModelBase(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ICatalog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TViewData</a:t>
            </a:r>
            <a:r>
              <a:rPr lang="da-DK" sz="1800" b="1" smtClean="0">
                <a:latin typeface="Consolas" panose="020B0609020204030204" pitchFamily="49" charset="0"/>
              </a:rPr>
              <a:t>&gt; catalog)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DataSources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9700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523892" y="4275938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0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Why?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5981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FileJSON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89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620000" y="720970"/>
            <a:ext cx="4267197" cy="16060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IDataSourceLoad+Save&lt;TPD&gt;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 smtClean="0">
                <a:solidFill>
                  <a:srgbClr val="FFFF00"/>
                </a:solidFill>
              </a:rPr>
              <a:t>Save</a:t>
            </a:r>
            <a:r>
              <a:rPr lang="da-DK" smtClean="0"/>
              <a:t>(List&lt;TPD&gt; </a:t>
            </a:r>
            <a:r>
              <a:rPr lang="da-DK"/>
              <a:t>objects);</a:t>
            </a:r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Implements file-based persistency</a:t>
            </a:r>
          </a:p>
          <a:p>
            <a:r>
              <a:rPr lang="da-DK" sz="2400" smtClean="0"/>
              <a:t>Data is saved in string format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CRUD operations, </a:t>
            </a:r>
            <a:r>
              <a:rPr lang="da-DK" sz="2400" u="sng" smtClean="0"/>
              <a:t>only</a:t>
            </a:r>
            <a:r>
              <a:rPr lang="da-DK" sz="2400" smtClean="0"/>
              <a:t>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  <a:r>
              <a:rPr lang="da-DK" sz="2400" smtClean="0"/>
              <a:t> operations</a:t>
            </a:r>
          </a:p>
          <a:p>
            <a:r>
              <a:rPr lang="da-DK" sz="2400" smtClean="0"/>
              <a:t>Implements interfaces </a:t>
            </a:r>
            <a:r>
              <a:rPr lang="da-DK" sz="2400" b="1" smtClean="0"/>
              <a:t>IDataSourceLoad</a:t>
            </a:r>
            <a:r>
              <a:rPr lang="da-DK" sz="2400" smtClean="0"/>
              <a:t> and </a:t>
            </a:r>
            <a:r>
              <a:rPr lang="da-DK" sz="2400" b="1" smtClean="0"/>
              <a:t>IDataSourceSave</a:t>
            </a:r>
          </a:p>
          <a:p>
            <a:r>
              <a:rPr lang="da-DK" sz="2400" smtClean="0"/>
              <a:t>Relies on interfaces </a:t>
            </a:r>
            <a:r>
              <a:rPr lang="da-DK" sz="2400" b="1" smtClean="0"/>
              <a:t>IStringPersistence</a:t>
            </a:r>
            <a:r>
              <a:rPr lang="da-DK" sz="2400" smtClean="0"/>
              <a:t> and </a:t>
            </a:r>
            <a:r>
              <a:rPr lang="da-DK" sz="2400" b="1" smtClean="0"/>
              <a:t>IStringConverter</a:t>
            </a:r>
          </a:p>
          <a:p>
            <a:r>
              <a:rPr lang="da-DK" sz="2400" smtClean="0"/>
              <a:t>Does not assume any specific data formats or file management strategy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620000" y="3308838"/>
            <a:ext cx="426719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62695" y="2469938"/>
            <a:ext cx="98180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73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0404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inherit from this class</a:t>
            </a:r>
          </a:p>
          <a:p>
            <a:r>
              <a:rPr lang="da-DK" sz="2400" smtClean="0"/>
              <a:t>Used as parameter for specialised versions of </a:t>
            </a:r>
            <a:r>
              <a:rPr lang="da-DK" sz="2400" b="1" smtClean="0"/>
              <a:t>Catalog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620000" y="720970"/>
            <a:ext cx="4267197" cy="16060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IDataSourceLoad+Save&lt;TPD&gt;</a:t>
            </a: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 smtClean="0">
                <a:solidFill>
                  <a:srgbClr val="FFFF00"/>
                </a:solidFill>
              </a:rPr>
              <a:t>Save</a:t>
            </a:r>
            <a:r>
              <a:rPr lang="da-DK" smtClean="0"/>
              <a:t>(List&lt;TPD&gt; </a:t>
            </a:r>
            <a:r>
              <a:rPr lang="da-DK"/>
              <a:t>objects);</a:t>
            </a:r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620000" y="3308838"/>
            <a:ext cx="426719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9262695" y="2469938"/>
            <a:ext cx="98180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94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IStringPersistence/IStringConverter</a:t>
            </a:r>
          </a:p>
          <a:p>
            <a:r>
              <a:rPr lang="da-DK" sz="2400" smtClean="0"/>
              <a:t>Interfaces relating specifically to string-based persistency</a:t>
            </a:r>
          </a:p>
          <a:p>
            <a:r>
              <a:rPr lang="da-DK" sz="2400" smtClean="0"/>
              <a:t>Implementations in FileJSON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162799" y="3654669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7162800" y="767865"/>
            <a:ext cx="43433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IStringConverter&lt;T&gt;</a:t>
            </a:r>
          </a:p>
          <a:p>
            <a:endParaRPr lang="da-DK"/>
          </a:p>
          <a:p>
            <a:r>
              <a:rPr lang="da-DK" smtClean="0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(List&lt;T&gt; objects);</a:t>
            </a:r>
          </a:p>
          <a:p>
            <a:r>
              <a:rPr lang="da-DK" smtClean="0"/>
              <a:t>List&lt;T</a:t>
            </a:r>
            <a:r>
              <a:rPr lang="da-DK"/>
              <a:t>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44154" y="1365738"/>
            <a:ext cx="444304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444154" y="4212493"/>
            <a:ext cx="444304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FileStringPersistence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59275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984738" y="1365738"/>
            <a:ext cx="463061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IStringConverter&lt;TDTO&gt;</a:t>
            </a: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ConvertToString</a:t>
            </a:r>
            <a:r>
              <a:rPr lang="da-DK"/>
              <a:t>(List&lt;TDTO&gt; objects</a:t>
            </a:r>
            <a:r>
              <a:rPr lang="da-DK" smtClean="0"/>
              <a:t>);</a:t>
            </a:r>
          </a:p>
          <a:p>
            <a:r>
              <a:rPr lang="da-DK"/>
              <a:t>List&lt;TDTO&gt;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984738" y="4212493"/>
            <a:ext cx="463061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JSONConverter&lt;TDTO&gt;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2893644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43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RestAPI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1351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649308" y="720970"/>
            <a:ext cx="423788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IDataSourceLoad+CRUD&lt;TPD&gt;</a:t>
            </a:r>
          </a:p>
          <a:p>
            <a:endParaRPr lang="da-DK" smtClean="0"/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(TPD obj);</a:t>
            </a:r>
          </a:p>
          <a:p>
            <a:r>
              <a:rPr lang="da-DK"/>
              <a:t>Task&lt;TPD&gt;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en-US" smtClean="0"/>
              <a:t>T</a:t>
            </a:r>
            <a:r>
              <a:rPr lang="da-DK"/>
              <a:t>PD</a:t>
            </a:r>
            <a:r>
              <a:rPr lang="en-US" smtClean="0"/>
              <a:t> </a:t>
            </a:r>
            <a:r>
              <a:rPr lang="en-US"/>
              <a:t>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RestAPISource</a:t>
            </a:r>
          </a:p>
          <a:p>
            <a:r>
              <a:rPr lang="da-DK" sz="2400" smtClean="0"/>
              <a:t>Implements persistency based on RESTful Web Service</a:t>
            </a:r>
          </a:p>
          <a:p>
            <a:r>
              <a:rPr lang="da-DK" sz="2400" smtClean="0"/>
              <a:t>Uses </a:t>
            </a:r>
            <a:r>
              <a:rPr lang="da-DK" sz="2400" b="1" smtClean="0"/>
              <a:t>HTTPClient</a:t>
            </a:r>
            <a:r>
              <a:rPr lang="da-DK" sz="2400" smtClean="0"/>
              <a:t> class for invoking web service REST API calls</a:t>
            </a:r>
          </a:p>
          <a:p>
            <a:r>
              <a:rPr lang="da-DK" sz="2400"/>
              <a:t>Implements interfaces </a:t>
            </a:r>
            <a:r>
              <a:rPr lang="da-DK" sz="2400" b="1"/>
              <a:t>IDataSourceLoad</a:t>
            </a:r>
            <a:r>
              <a:rPr lang="da-DK" sz="2400"/>
              <a:t> and </a:t>
            </a:r>
            <a:r>
              <a:rPr lang="da-DK" sz="2400" b="1" smtClean="0"/>
              <a:t>IDataSourceCRUD</a:t>
            </a:r>
            <a:endParaRPr lang="da-DK" sz="2400" smtClean="0"/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Class is a Web Service </a:t>
            </a:r>
            <a:r>
              <a:rPr lang="da-DK" sz="2400" u="sng" smtClean="0"/>
              <a:t>client</a:t>
            </a:r>
            <a:r>
              <a:rPr lang="da-DK" sz="2400" smtClean="0"/>
              <a:t>; a server for the Web Service must be made available separately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649308" y="4212493"/>
            <a:ext cx="423788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RestAPISource&lt;TPD&gt;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361852" y="3458095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RestAPISource</a:t>
            </a:r>
          </a:p>
          <a:p>
            <a:r>
              <a:rPr lang="da-DK" sz="2400"/>
              <a:t>You will usually </a:t>
            </a:r>
            <a:r>
              <a:rPr lang="da-DK" sz="2400" u="sng"/>
              <a:t>not</a:t>
            </a:r>
            <a:r>
              <a:rPr lang="da-DK" sz="2400"/>
              <a:t> need to inherit from this class</a:t>
            </a:r>
          </a:p>
          <a:p>
            <a:r>
              <a:rPr lang="da-DK" sz="2400"/>
              <a:t>Used as parameter for specialised versions of </a:t>
            </a:r>
            <a:r>
              <a:rPr lang="da-DK" sz="2400" b="1"/>
              <a:t>Catalog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649308" y="720970"/>
            <a:ext cx="423788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IDataSourceLoad+CRUD&lt;TPD&gt;</a:t>
            </a:r>
          </a:p>
          <a:p>
            <a:endParaRPr lang="da-DK" smtClean="0"/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(TPD obj);</a:t>
            </a:r>
          </a:p>
          <a:p>
            <a:r>
              <a:rPr lang="da-DK"/>
              <a:t>Task&lt;TPD&gt;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en-US" smtClean="0"/>
              <a:t>T</a:t>
            </a:r>
            <a:r>
              <a:rPr lang="da-DK"/>
              <a:t>PD</a:t>
            </a:r>
            <a:r>
              <a:rPr lang="en-US" smtClean="0"/>
              <a:t> </a:t>
            </a:r>
            <a:r>
              <a:rPr lang="en-US"/>
              <a:t>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649308" y="4212493"/>
            <a:ext cx="423788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RestAPISource&lt;TPD&gt;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9361852" y="3458095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17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EFCore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8026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649308" y="720970"/>
            <a:ext cx="423788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IDataSourceLoad+CRUD&lt;TPD&gt;</a:t>
            </a:r>
          </a:p>
          <a:p>
            <a:endParaRPr lang="da-DK" smtClean="0"/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(TPD obj);</a:t>
            </a:r>
          </a:p>
          <a:p>
            <a:r>
              <a:rPr lang="da-DK"/>
              <a:t>Task&lt;TPD&gt;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en-US" smtClean="0"/>
              <a:t>T</a:t>
            </a:r>
            <a:r>
              <a:rPr lang="da-DK"/>
              <a:t>PD</a:t>
            </a:r>
            <a:r>
              <a:rPr lang="en-US" smtClean="0"/>
              <a:t> </a:t>
            </a:r>
            <a:r>
              <a:rPr lang="en-US"/>
              <a:t>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EFCoreSource</a:t>
            </a:r>
          </a:p>
          <a:p>
            <a:r>
              <a:rPr lang="da-DK" sz="2400" smtClean="0"/>
              <a:t>Implements persistency based on Entity Framework Core 2.0</a:t>
            </a:r>
          </a:p>
          <a:p>
            <a:r>
              <a:rPr lang="da-DK" sz="2400" smtClean="0"/>
              <a:t>Implements </a:t>
            </a:r>
            <a:r>
              <a:rPr lang="da-DK" sz="2400"/>
              <a:t>interfaces </a:t>
            </a:r>
            <a:r>
              <a:rPr lang="da-DK" sz="2400" b="1"/>
              <a:t>IDataSourceLoad</a:t>
            </a:r>
            <a:r>
              <a:rPr lang="da-DK" sz="2400"/>
              <a:t> and </a:t>
            </a:r>
            <a:r>
              <a:rPr lang="da-DK" sz="2400" b="1" smtClean="0"/>
              <a:t>IDataSourceCRUD</a:t>
            </a:r>
            <a:endParaRPr lang="da-DK" sz="2400" smtClean="0"/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Database context class is supplied as type parameter to </a:t>
            </a:r>
            <a:r>
              <a:rPr lang="da-DK" sz="2400" b="1" smtClean="0"/>
              <a:t>EFCoreSource</a:t>
            </a:r>
            <a:r>
              <a:rPr lang="da-DK" sz="2400" smtClean="0"/>
              <a:t> (</a:t>
            </a:r>
            <a:r>
              <a:rPr lang="da-DK" sz="2400" b="1" smtClean="0"/>
              <a:t>TDBContext</a:t>
            </a:r>
            <a:r>
              <a:rPr lang="da-DK" sz="2400" smtClean="0"/>
              <a:t>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649308" y="4212493"/>
            <a:ext cx="423788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EFCoreSource&lt;TDBContext,TPD&gt;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361852" y="3458095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54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Why?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Steep learning curve on 1.semester</a:t>
            </a:r>
          </a:p>
          <a:p>
            <a:r>
              <a:rPr lang="da-DK" smtClean="0"/>
              <a:t>Manage infrastructure complexity</a:t>
            </a:r>
          </a:p>
          <a:p>
            <a:r>
              <a:rPr lang="da-DK" smtClean="0"/>
              <a:t>Assist in </a:t>
            </a:r>
            <a:r>
              <a:rPr lang="da-DK"/>
              <a:t>boilerplate </a:t>
            </a:r>
            <a:r>
              <a:rPr lang="da-DK" smtClean="0"/>
              <a:t>implementation of CRUD operations</a:t>
            </a:r>
          </a:p>
          <a:p>
            <a:r>
              <a:rPr lang="da-DK" smtClean="0"/>
              <a:t>More time/focus on domain logic</a:t>
            </a:r>
          </a:p>
          <a:p>
            <a:r>
              <a:rPr lang="da-DK" smtClean="0"/>
              <a:t>Can be used fully, in parts, as inspiration, or not at all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78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EFCoreSource</a:t>
            </a:r>
          </a:p>
          <a:p>
            <a:r>
              <a:rPr lang="da-DK" sz="2400"/>
              <a:t>You will usually </a:t>
            </a:r>
            <a:r>
              <a:rPr lang="da-DK" sz="2400" u="sng"/>
              <a:t>not</a:t>
            </a:r>
            <a:r>
              <a:rPr lang="da-DK" sz="2400"/>
              <a:t> need to inherit from this class</a:t>
            </a:r>
          </a:p>
          <a:p>
            <a:r>
              <a:rPr lang="da-DK" sz="2400"/>
              <a:t>Used as parameter for specialised versions of </a:t>
            </a:r>
            <a:r>
              <a:rPr lang="da-DK" sz="2400" b="1"/>
              <a:t>Catalog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649308" y="720970"/>
            <a:ext cx="4237889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IDataSourceLoad+CRUD&lt;TPD&gt;</a:t>
            </a:r>
          </a:p>
          <a:p>
            <a:endParaRPr lang="da-DK" smtClean="0"/>
          </a:p>
          <a:p>
            <a:r>
              <a:rPr lang="da-DK" smtClean="0"/>
              <a:t>Task&lt;List&lt;TPD&gt;&gt;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(TPD obj);</a:t>
            </a:r>
          </a:p>
          <a:p>
            <a:r>
              <a:rPr lang="da-DK"/>
              <a:t>Task&lt;TPD&gt;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en-US" smtClean="0"/>
              <a:t>T</a:t>
            </a:r>
            <a:r>
              <a:rPr lang="da-DK"/>
              <a:t>PD</a:t>
            </a:r>
            <a:r>
              <a:rPr lang="en-US" smtClean="0"/>
              <a:t> </a:t>
            </a:r>
            <a:r>
              <a:rPr lang="en-US"/>
              <a:t>obj);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649308" y="4212493"/>
            <a:ext cx="423788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EFCoreSource&lt;TDBContext,TPD&gt;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9361852" y="3458095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936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470155" y="2241984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516815" y="1711569"/>
            <a:ext cx="3370382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Run</a:t>
            </a:r>
            <a:r>
              <a:rPr lang="da-DK" smtClean="0"/>
              <a:t>();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75388" cy="5644661"/>
          </a:xfrm>
        </p:spPr>
        <p:txBody>
          <a:bodyPr>
            <a:normAutofit/>
          </a:bodyPr>
          <a:lstStyle/>
          <a:p>
            <a:r>
              <a:rPr lang="da-DK" sz="2400" b="1"/>
              <a:t>I</a:t>
            </a:r>
            <a:r>
              <a:rPr lang="da-DK" sz="2400" b="1" smtClean="0"/>
              <a:t>SimpleController</a:t>
            </a:r>
          </a:p>
          <a:p>
            <a:r>
              <a:rPr lang="da-DK" sz="2400" smtClean="0"/>
              <a:t>Very simplistic interface for any controller-like class</a:t>
            </a:r>
            <a:endParaRPr lang="da-DK" sz="2400" b="1" smtClean="0"/>
          </a:p>
        </p:txBody>
      </p:sp>
    </p:spTree>
    <p:extLst>
      <p:ext uri="{BB962C8B-B14F-4D97-AF65-F5344CB8AC3E}">
        <p14:creationId xmlns:p14="http://schemas.microsoft.com/office/powerpoint/2010/main" val="13316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108938" y="668216"/>
            <a:ext cx="3571514" cy="1269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…Controller&lt;TViewData&gt;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6216137" y="2341227"/>
            <a:ext cx="111124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954503" y="3411412"/>
            <a:ext cx="3607013" cy="19987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Source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(IDataWrapper&lt;TViewData&gt;)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6303765" y="3411412"/>
            <a:ext cx="3607013" cy="836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Target</a:t>
            </a:r>
            <a:r>
              <a:rPr lang="da-DK" sz="200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(ICatalog&lt;TViewData&gt;)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 flipH="1">
            <a:off x="4384562" y="2341227"/>
            <a:ext cx="111124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2650178" y="4343398"/>
            <a:ext cx="2215661" cy="9026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DataObject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(TViewData)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699738" y="1465383"/>
            <a:ext cx="5187459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27306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CRUDControllerBase</a:t>
            </a:r>
          </a:p>
          <a:p>
            <a:r>
              <a:rPr lang="da-DK" sz="2400" smtClean="0"/>
              <a:t>Base class holds together a </a:t>
            </a:r>
            <a:r>
              <a:rPr lang="da-DK" sz="2400" b="1" smtClean="0"/>
              <a:t>Source</a:t>
            </a:r>
            <a:r>
              <a:rPr lang="da-DK" sz="2400" smtClean="0"/>
              <a:t> and a </a:t>
            </a:r>
            <a:r>
              <a:rPr lang="da-DK" sz="2400" b="1" smtClean="0"/>
              <a:t>Target</a:t>
            </a:r>
            <a:r>
              <a:rPr lang="da-DK" sz="2400" smtClean="0"/>
              <a:t>, to be used in the operation performed by the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IDataWrapper&lt;TViewData&gt;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ICatalog&lt;TViewData&gt;</a:t>
            </a:r>
          </a:p>
          <a:p>
            <a:r>
              <a:rPr lang="da-DK" sz="2400" smtClean="0"/>
              <a:t>Subclasses implement the specific CRUD operation to perform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99738" y="3540368"/>
            <a:ext cx="518745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CRUDControllerBase&lt;TViewData&gt;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IDataWrapper&lt;TViewData&gt;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ICatalog&lt;TViewData&gt;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909537" y="2808440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38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…ControllerBase</a:t>
            </a:r>
          </a:p>
          <a:p>
            <a:r>
              <a:rPr lang="da-DK" sz="2400" smtClean="0"/>
              <a:t>Implements the specific CRUD operation to perform</a:t>
            </a:r>
          </a:p>
          <a:p>
            <a:r>
              <a:rPr lang="da-DK" sz="2400" smtClean="0"/>
              <a:t>Overrides the </a:t>
            </a:r>
            <a:r>
              <a:rPr lang="da-DK" sz="2400" b="1" smtClean="0"/>
              <a:t>Run</a:t>
            </a:r>
            <a:r>
              <a:rPr lang="da-DK" sz="2400" smtClean="0"/>
              <a:t> method</a:t>
            </a:r>
          </a:p>
          <a:p>
            <a:r>
              <a:rPr lang="da-DK" sz="2400" smtClean="0"/>
              <a:t>Similar implementation for all three sub-classes (Create, Update, Delete)</a:t>
            </a:r>
          </a:p>
          <a:p>
            <a:pPr marL="0" indent="0">
              <a:buNone/>
            </a:pP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7151078" y="3540368"/>
            <a:ext cx="473611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…ControllerBase&lt;TViewData&gt;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135207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51078" y="1858108"/>
            <a:ext cx="4736118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CRUDControllerBase&lt;TViewData&gt;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389080" cy="56446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400" smtClean="0"/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Create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 smtClean="0">
                <a:latin typeface="Consolas" panose="020B0609020204030204" pitchFamily="49" charset="0"/>
              </a:rPr>
              <a:t>Run()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Target.Create(Source.DataObject);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Update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Target.Update(Source.DataObject, </a:t>
            </a:r>
            <a:r>
              <a:rPr lang="da-DK" sz="1400" b="1">
                <a:latin typeface="Consolas" panose="020B0609020204030204" pitchFamily="49" charset="0"/>
              </a:rPr>
              <a:t>Source.DataObject.Key</a:t>
            </a:r>
            <a:r>
              <a:rPr lang="da-DK" sz="1400" b="1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Target.Delete(Source.DataObject.Key);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39471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40407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417402" y="3226722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18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Overview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711569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207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Command interfaces/classes</a:t>
            </a:r>
          </a:p>
          <a:p>
            <a:r>
              <a:rPr lang="da-DK" sz="2400" smtClean="0"/>
              <a:t>Extension of the ”standard” </a:t>
            </a:r>
            <a:r>
              <a:rPr lang="da-DK" sz="2400" b="1" smtClean="0"/>
              <a:t>RelayCommand</a:t>
            </a:r>
            <a:r>
              <a:rPr lang="da-DK" sz="2400" smtClean="0"/>
              <a:t> class with </a:t>
            </a:r>
            <a:r>
              <a:rPr lang="da-DK" sz="2400" b="1" smtClean="0"/>
              <a:t>RaiseCanExecuteChanged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RelayCommand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event </a:t>
            </a:r>
            <a:r>
              <a:rPr lang="da-DK"/>
              <a:t>EventHandler </a:t>
            </a:r>
            <a:r>
              <a:rPr lang="da-DK" smtClean="0">
                <a:solidFill>
                  <a:srgbClr val="FFFF00"/>
                </a:solidFill>
              </a:rPr>
              <a:t>CanExecuteChanged</a:t>
            </a:r>
            <a:r>
              <a:rPr lang="da-DK" smtClean="0"/>
              <a:t>;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CanExecute</a:t>
            </a:r>
            <a:r>
              <a:rPr lang="da-DK" smtClean="0"/>
              <a:t>(…);</a:t>
            </a:r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Execute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51729" y="1114458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514492" y="597877"/>
            <a:ext cx="4372705" cy="6154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451729" y="2919811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7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95646" y="633047"/>
            <a:ext cx="5691552" cy="23856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ICommandManager</a:t>
            </a:r>
          </a:p>
          <a:p>
            <a:endParaRPr lang="da-DK" smtClean="0"/>
          </a:p>
          <a:p>
            <a:r>
              <a:rPr lang="en-US" sz="1600"/>
              <a:t>void </a:t>
            </a:r>
            <a:r>
              <a:rPr lang="en-US" sz="1600">
                <a:solidFill>
                  <a:srgbClr val="FFFF00"/>
                </a:solidFill>
              </a:rPr>
              <a:t>AddCommand</a:t>
            </a:r>
            <a:r>
              <a:rPr lang="en-US" sz="1600"/>
              <a:t>(string key, INotifiableCommand command</a:t>
            </a:r>
            <a:r>
              <a:rPr lang="en-US" sz="1600" smtClean="0"/>
              <a:t>);</a:t>
            </a:r>
          </a:p>
          <a:p>
            <a:r>
              <a:rPr lang="da-DK" sz="1600"/>
              <a:t>Dictionary&lt;string, INotifiableCommand&gt; </a:t>
            </a:r>
            <a:r>
              <a:rPr lang="da-DK" sz="1600">
                <a:solidFill>
                  <a:srgbClr val="FFFF00"/>
                </a:solidFill>
              </a:rPr>
              <a:t>Commands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Notify</a:t>
            </a:r>
            <a:r>
              <a:rPr lang="da-DK" sz="1600"/>
              <a:t>();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122661" cy="5644661"/>
          </a:xfrm>
        </p:spPr>
        <p:txBody>
          <a:bodyPr>
            <a:normAutofit/>
          </a:bodyPr>
          <a:lstStyle/>
          <a:p>
            <a:r>
              <a:rPr lang="da-DK" sz="2200" b="1" smtClean="0"/>
              <a:t>ICommandManager/CommandManager</a:t>
            </a:r>
          </a:p>
          <a:p>
            <a:r>
              <a:rPr lang="da-DK" sz="2200" smtClean="0"/>
              <a:t>A Command Manager simply holds a set of </a:t>
            </a:r>
            <a:r>
              <a:rPr lang="da-DK" sz="2200" b="1" smtClean="0"/>
              <a:t>INotifiableCommand</a:t>
            </a:r>
            <a:r>
              <a:rPr lang="da-DK" sz="2200" smtClean="0"/>
              <a:t> objects</a:t>
            </a:r>
          </a:p>
          <a:p>
            <a:r>
              <a:rPr lang="da-DK" sz="2200" smtClean="0"/>
              <a:t>New command objects can be added</a:t>
            </a:r>
          </a:p>
          <a:p>
            <a:r>
              <a:rPr lang="da-DK" sz="2200" smtClean="0"/>
              <a:t>The entire set of command objects can be retrieved</a:t>
            </a:r>
          </a:p>
          <a:p>
            <a:r>
              <a:rPr lang="da-DK" sz="2200" smtClean="0"/>
              <a:t>All command objects can be ”notified”, meaning they should re-evaluate the status of the </a:t>
            </a:r>
            <a:r>
              <a:rPr lang="da-DK" sz="2200" b="1" smtClean="0"/>
              <a:t>CanExecute</a:t>
            </a:r>
            <a:r>
              <a:rPr lang="da-DK" sz="2200" smtClean="0"/>
              <a:t> predicate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195646" y="3540369"/>
            <a:ext cx="5691551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792306" y="2919812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8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CRUDCommandBase</a:t>
            </a:r>
          </a:p>
          <a:p>
            <a:r>
              <a:rPr lang="da-DK" sz="2400" smtClean="0"/>
              <a:t>Holds together a (simple) controller and a condition for the controller to run</a:t>
            </a:r>
          </a:p>
          <a:p>
            <a:endParaRPr lang="da-DK" sz="2400" b="1" smtClean="0"/>
          </a:p>
          <a:p>
            <a:endParaRPr lang="da-DK" sz="2400" b="1"/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800" b="1">
                <a:latin typeface="Consolas" panose="020B0609020204030204" pitchFamily="49" charset="0"/>
              </a:rPr>
              <a:t>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Controller.Run</a:t>
            </a:r>
            <a:r>
              <a:rPr lang="da-DK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bool </a:t>
            </a:r>
            <a:r>
              <a:rPr lang="da-DK" sz="1800" b="1" smtClean="0">
                <a:latin typeface="Consolas" panose="020B0609020204030204" pitchFamily="49" charset="0"/>
              </a:rPr>
              <a:t>CanExecute()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Condition();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17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6043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…CommandBase</a:t>
            </a:r>
          </a:p>
          <a:p>
            <a:r>
              <a:rPr lang="da-DK" sz="2400"/>
              <a:t>I</a:t>
            </a:r>
            <a:r>
              <a:rPr lang="da-DK" sz="2400" smtClean="0"/>
              <a:t>nvokes the base class constructor with an operation-specific controller</a:t>
            </a:r>
          </a:p>
          <a:p>
            <a:r>
              <a:rPr lang="da-DK" sz="2400" smtClean="0"/>
              <a:t>A </a:t>
            </a:r>
            <a:r>
              <a:rPr lang="da-DK" sz="2400" b="1" smtClean="0"/>
              <a:t>Source</a:t>
            </a:r>
            <a:r>
              <a:rPr lang="da-DK" sz="2400" smtClean="0"/>
              <a:t> and </a:t>
            </a:r>
            <a:r>
              <a:rPr lang="da-DK" sz="2400" b="1" smtClean="0"/>
              <a:t>Target</a:t>
            </a:r>
            <a:r>
              <a:rPr lang="da-DK" sz="2400" smtClean="0"/>
              <a:t> are given as arguments to constructor; these are used when creating </a:t>
            </a:r>
            <a:r>
              <a:rPr lang="da-DK" sz="2400"/>
              <a:t>operation-specific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IDataWrapper&lt;TViewData&gt;</a:t>
            </a:r>
          </a:p>
          <a:p>
            <a:r>
              <a:rPr lang="da-DK" sz="2400" smtClean="0"/>
              <a:t>Target has type </a:t>
            </a:r>
            <a:r>
              <a:rPr lang="da-DK" sz="2400" b="1"/>
              <a:t>ICatalog&lt;TViewData&gt;</a:t>
            </a:r>
            <a:endParaRPr lang="da-DK" sz="2400" b="1" smtClean="0"/>
          </a:p>
          <a:p>
            <a:r>
              <a:rPr lang="da-DK" sz="2400" smtClean="0"/>
              <a:t>Same implementation for </a:t>
            </a:r>
            <a:r>
              <a:rPr lang="da-DK" sz="2400" b="1" smtClean="0"/>
              <a:t>Update</a:t>
            </a:r>
            <a:r>
              <a:rPr lang="da-DK" sz="2400" smtClean="0"/>
              <a:t> and </a:t>
            </a:r>
            <a:r>
              <a:rPr lang="da-DK" sz="2400" b="1" smtClean="0"/>
              <a:t>Delete</a:t>
            </a:r>
            <a:r>
              <a:rPr lang="da-DK" sz="2400" smtClean="0"/>
              <a:t>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7268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…CommandBase&lt;TViewData&gt;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277814"/>
            <a:ext cx="4372705" cy="14946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CRUDCommandBase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7523" y="486508"/>
            <a:ext cx="54043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CRUDCommandManager</a:t>
            </a:r>
            <a:endParaRPr lang="da-DK" sz="2400" b="1"/>
          </a:p>
          <a:p>
            <a:r>
              <a:rPr lang="da-DK" sz="2400" smtClean="0"/>
              <a:t>Implements a command manager speci-fically aimed at CRUD operations</a:t>
            </a:r>
          </a:p>
          <a:p>
            <a:r>
              <a:rPr lang="da-DK" sz="2400" smtClean="0"/>
              <a:t>Holds three command objects (Create, Update, Delete)</a:t>
            </a:r>
          </a:p>
          <a:p>
            <a:r>
              <a:rPr lang="da-DK" sz="2400" smtClean="0"/>
              <a:t>Also contains three methods </a:t>
            </a:r>
            <a:r>
              <a:rPr lang="da-DK" sz="2400" b="1" smtClean="0"/>
              <a:t>CanDo…</a:t>
            </a:r>
            <a:r>
              <a:rPr lang="da-DK" sz="2400" smtClean="0"/>
              <a:t>, defining if an operation can execute</a:t>
            </a:r>
          </a:p>
          <a:p>
            <a:r>
              <a:rPr lang="da-DK" sz="2400" smtClean="0"/>
              <a:t>Three abstract methods </a:t>
            </a:r>
            <a:r>
              <a:rPr lang="da-DK" sz="2400" b="1" smtClean="0"/>
              <a:t>Further…</a:t>
            </a:r>
            <a:r>
              <a:rPr lang="da-DK" sz="2400" smtClean="0"/>
              <a:t> allow sub-classes to add additional conditions for execution of an operation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0" y="3308839"/>
            <a:ext cx="5064365" cy="29336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CRUDCommandManager&lt;TViewData&gt;</a:t>
            </a:r>
            <a:endParaRPr lang="da-DK" sz="20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bool </a:t>
            </a:r>
            <a:r>
              <a:rPr lang="da-DK">
                <a:solidFill>
                  <a:srgbClr val="FFFF00"/>
                </a:solidFill>
              </a:rPr>
              <a:t>CanDoCreate</a:t>
            </a:r>
            <a:r>
              <a:rPr lang="da-DK" smtClean="0"/>
              <a:t>();</a:t>
            </a:r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CanDoUpdate</a:t>
            </a:r>
            <a:r>
              <a:rPr lang="da-DK" smtClean="0"/>
              <a:t>();</a:t>
            </a:r>
            <a:endParaRPr lang="da-DK"/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CanDoDelete</a:t>
            </a:r>
            <a:r>
              <a:rPr lang="da-DK" smtClean="0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FurtherConditionUpdate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9037025" y="2502178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AddOns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6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470155" y="4211461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40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22453"/>
          </a:xfrm>
        </p:spPr>
        <p:txBody>
          <a:bodyPr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NB!</a:t>
            </a: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3600" b="1"/>
              <a:t>some </a:t>
            </a:r>
            <a:r>
              <a:rPr lang="da-DK" sz="3600" b="1" smtClean="0"/>
              <a:t>services have only been </a:t>
            </a:r>
            <a:br>
              <a:rPr lang="da-DK" sz="3600" b="1" smtClean="0"/>
            </a:br>
            <a:r>
              <a:rPr lang="da-DK" sz="3600" b="1" smtClean="0"/>
              <a:t>used sporadically so far…</a:t>
            </a:r>
            <a:endParaRPr lang="da-DK" sz="3600" b="1"/>
          </a:p>
        </p:txBody>
      </p:sp>
    </p:spTree>
    <p:extLst>
      <p:ext uri="{BB962C8B-B14F-4D97-AF65-F5344CB8AC3E}">
        <p14:creationId xmlns:p14="http://schemas.microsoft.com/office/powerpoint/2010/main" val="31743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761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ControlState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434754" cy="4351338"/>
          </a:xfrm>
        </p:spPr>
        <p:txBody>
          <a:bodyPr/>
          <a:lstStyle/>
          <a:p>
            <a:r>
              <a:rPr lang="da-DK" smtClean="0"/>
              <a:t>A control state specifies a certain ”state” of a GUI control, with regards to text (if applicable), enabled state and visibility</a:t>
            </a:r>
          </a:p>
          <a:p>
            <a:r>
              <a:rPr lang="da-DK" smtClean="0"/>
              <a:t>A control state can be associated with a view state</a:t>
            </a:r>
          </a:p>
          <a:p>
            <a:r>
              <a:rPr lang="da-DK" smtClean="0"/>
              <a:t>A control may have different control states for different view states (e.g. disabled in Read state, enabled in Update state)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10699</TotalTime>
  <Words>7717</Words>
  <Application>Microsoft Office PowerPoint</Application>
  <PresentationFormat>Widescreen</PresentationFormat>
  <Paragraphs>2030</Paragraphs>
  <Slides>221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221</vt:i4>
      </vt:variant>
    </vt:vector>
  </HeadingPairs>
  <TitlesOfParts>
    <vt:vector size="227" baseType="lpstr">
      <vt:lpstr>Arial</vt:lpstr>
      <vt:lpstr>Calibri</vt:lpstr>
      <vt:lpstr>Calibri Light</vt:lpstr>
      <vt:lpstr>Consolas</vt:lpstr>
      <vt:lpstr>Times New Roman</vt:lpstr>
      <vt:lpstr>Office-tema</vt:lpstr>
      <vt:lpstr>The MVVMGo class library</vt:lpstr>
      <vt:lpstr>What is it ?</vt:lpstr>
      <vt:lpstr>What is it?</vt:lpstr>
      <vt:lpstr>What is it not ?</vt:lpstr>
      <vt:lpstr>What is it not?</vt:lpstr>
      <vt:lpstr>PowerPoint-præsentation</vt:lpstr>
      <vt:lpstr>Why?</vt:lpstr>
      <vt:lpstr>Why?</vt:lpstr>
      <vt:lpstr>Overview</vt:lpstr>
      <vt:lpstr>PowerPoint-præsentation</vt:lpstr>
      <vt:lpstr>Main principles</vt:lpstr>
      <vt:lpstr>PowerPoint-præsentation</vt:lpstr>
      <vt:lpstr>Data stereotypes</vt:lpstr>
      <vt:lpstr>Data stereotypes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Color conventions</vt:lpstr>
      <vt:lpstr>Data</vt:lpstr>
      <vt:lpstr>PowerPoint-præsentation</vt:lpstr>
      <vt:lpstr>PowerPoint-præsentation</vt:lpstr>
      <vt:lpstr>InMemory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Transformed</vt:lpstr>
      <vt:lpstr>PowerPoint-præsentation</vt:lpstr>
      <vt:lpstr>Persistent</vt:lpstr>
      <vt:lpstr>PowerPoint-præsentation</vt:lpstr>
      <vt:lpstr>PowerPoint-præsentation</vt:lpstr>
      <vt:lpstr>PowerPoint-præsentation</vt:lpstr>
      <vt:lpstr>PowerPoint-præsentation</vt:lpstr>
      <vt:lpstr>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</vt:lpstr>
      <vt:lpstr>PowerPoint-præsentation</vt:lpstr>
      <vt:lpstr>Assumptions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DataSources</vt:lpstr>
      <vt:lpstr>PowerPoint-præsentation</vt:lpstr>
      <vt:lpstr>FileJSON</vt:lpstr>
      <vt:lpstr>PowerPoint-præsentation</vt:lpstr>
      <vt:lpstr>PowerPoint-præsentation</vt:lpstr>
      <vt:lpstr>PowerPoint-præsentation</vt:lpstr>
      <vt:lpstr>PowerPoint-præsentation</vt:lpstr>
      <vt:lpstr>RestAPI</vt:lpstr>
      <vt:lpstr>PowerPoint-præsentation</vt:lpstr>
      <vt:lpstr>PowerPoint-præsentation</vt:lpstr>
      <vt:lpstr>EFCore</vt:lpstr>
      <vt:lpstr>PowerPoint-præsentation</vt:lpstr>
      <vt:lpstr>PowerPoint-præsentation</vt:lpstr>
      <vt:lpstr>Controllers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Commands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AddOns</vt:lpstr>
      <vt:lpstr>PowerPoint-præsentation</vt:lpstr>
      <vt:lpstr>NB! some services have only been  used sporadically so far…</vt:lpstr>
      <vt:lpstr>ControlState</vt:lpstr>
      <vt:lpstr>ControlState</vt:lpstr>
      <vt:lpstr>PowerPoint-præsentation</vt:lpstr>
      <vt:lpstr>PowerPoint-præsentation</vt:lpstr>
      <vt:lpstr>PowerPoint-præsentation</vt:lpstr>
      <vt:lpstr>ViewState</vt:lpstr>
      <vt:lpstr>PowerPoint-præsentation</vt:lpstr>
      <vt:lpstr>PowerPoint-præsentation</vt:lpstr>
      <vt:lpstr>PropertyDependency</vt:lpstr>
      <vt:lpstr>PropertyDependency</vt:lpstr>
      <vt:lpstr>PowerPoint-præsentation</vt:lpstr>
      <vt:lpstr>PowerPoint-præsentation</vt:lpstr>
      <vt:lpstr>PowerPoint-præsentation</vt:lpstr>
      <vt:lpstr>Validation</vt:lpstr>
      <vt:lpstr>Validation</vt:lpstr>
      <vt:lpstr>PowerPoint-præsentation</vt:lpstr>
      <vt:lpstr>PowerPoint-præsentation</vt:lpstr>
      <vt:lpstr>PowerPoint-præsentation</vt:lpstr>
      <vt:lpstr>UI</vt:lpstr>
      <vt:lpstr>PowerPoint-præsentation</vt:lpstr>
      <vt:lpstr>Filtering</vt:lpstr>
      <vt:lpstr>Filtering</vt:lpstr>
      <vt:lpstr>PowerPoint-præsentation</vt:lpstr>
      <vt:lpstr>PowerPoint-præsentation</vt:lpstr>
      <vt:lpstr>PowerPoint-præsentation</vt:lpstr>
      <vt:lpstr>PowerPoint-præsentation</vt:lpstr>
      <vt:lpstr>Images</vt:lpstr>
      <vt:lpstr>Images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Security</vt:lpstr>
      <vt:lpstr>Security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</vt:lpstr>
      <vt:lpstr>PowerPoint-præsentation</vt:lpstr>
      <vt:lpstr>Extensions AddOns</vt:lpstr>
      <vt:lpstr>PowerPoint-præsentation</vt:lpstr>
      <vt:lpstr>PowerPoint-præsentation</vt:lpstr>
      <vt:lpstr>Extensions Commands</vt:lpstr>
      <vt:lpstr>PowerPoint-præsentation</vt:lpstr>
      <vt:lpstr>PowerPoint-præsentation</vt:lpstr>
      <vt:lpstr>PowerPoint-præsentation</vt:lpstr>
      <vt:lpstr>Extensions 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ExtensionsViewModel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How-To</vt:lpstr>
      <vt:lpstr>Step 01 – Create Domain Class</vt:lpstr>
      <vt:lpstr>PowerPoint-præsentation</vt:lpstr>
      <vt:lpstr>Step 02 – Create Domain View Model Class</vt:lpstr>
      <vt:lpstr>PowerPoint-præsentation</vt:lpstr>
      <vt:lpstr>Step 04 – Create Domain Catalog Class</vt:lpstr>
      <vt:lpstr>PowerPoint-præsentation</vt:lpstr>
      <vt:lpstr>PowerPoint-præsentation</vt:lpstr>
      <vt:lpstr>PowerPoint-præsentation</vt:lpstr>
      <vt:lpstr>PowerPoint-præsentation</vt:lpstr>
      <vt:lpstr>Step 04 (Optional) – Create/Update ObjectProvider class</vt:lpstr>
      <vt:lpstr>PowerPoint-præsentation</vt:lpstr>
      <vt:lpstr>Step 05 – Create Details View Model Class</vt:lpstr>
      <vt:lpstr>PowerPoint-præsentation</vt:lpstr>
      <vt:lpstr>Step 06 – Create Item View Model Class</vt:lpstr>
      <vt:lpstr>PowerPoint-præsentation</vt:lpstr>
      <vt:lpstr>Step 07 – Create View Model Factory Class</vt:lpstr>
      <vt:lpstr>PowerPoint-præsentation</vt:lpstr>
      <vt:lpstr>Step 08 – Create MasterDetails View Model Class</vt:lpstr>
      <vt:lpstr>PowerPoint-præsentation</vt:lpstr>
      <vt:lpstr>PowerPoint-præsentation</vt:lpstr>
      <vt:lpstr>PowerPoint-præsentation</vt:lpstr>
      <vt:lpstr>Step 09 – Create Domain-specific View</vt:lpstr>
      <vt:lpstr>Step 10 (Optional)  – Create Domain-specific graphic</vt:lpstr>
      <vt:lpstr>Step 11 – Create Top-level navigation View</vt:lpstr>
      <vt:lpstr>Main flow</vt:lpstr>
      <vt:lpstr>PowerPoint-præsentation</vt:lpstr>
      <vt:lpstr>PowerPoint-præsentation</vt:lpstr>
      <vt:lpstr>Domain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Catalog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   classes</vt:lpstr>
      <vt:lpstr>PowerPoint-præsentation</vt:lpstr>
      <vt:lpstr>PowerPoint-præsentation</vt:lpstr>
      <vt:lpstr>PowerPoint-præsentation</vt:lpstr>
      <vt:lpstr>PowerPoint-præsentation</vt:lpstr>
      <vt:lpstr>End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434</cp:revision>
  <dcterms:created xsi:type="dcterms:W3CDTF">2017-04-11T11:00:29Z</dcterms:created>
  <dcterms:modified xsi:type="dcterms:W3CDTF">2018-08-22T09:23:29Z</dcterms:modified>
</cp:coreProperties>
</file>