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5" r:id="rId3"/>
    <p:sldId id="396" r:id="rId4"/>
    <p:sldId id="397" r:id="rId5"/>
    <p:sldId id="398" r:id="rId6"/>
    <p:sldId id="399" r:id="rId7"/>
    <p:sldId id="421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22" r:id="rId25"/>
    <p:sldId id="417" r:id="rId26"/>
    <p:sldId id="423" r:id="rId27"/>
    <p:sldId id="418" r:id="rId28"/>
    <p:sldId id="424" r:id="rId29"/>
    <p:sldId id="419" r:id="rId30"/>
    <p:sldId id="425" r:id="rId31"/>
    <p:sldId id="420" r:id="rId32"/>
    <p:sldId id="426" r:id="rId33"/>
    <p:sldId id="427" r:id="rId34"/>
    <p:sldId id="428" r:id="rId35"/>
    <p:sldId id="429" r:id="rId36"/>
    <p:sldId id="430" r:id="rId3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15-09-2018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15-09-2018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mtClean="0"/>
              <a:t>Design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6525127" cy="4351338"/>
          </a:xfrm>
        </p:spPr>
        <p:txBody>
          <a:bodyPr/>
          <a:lstStyle/>
          <a:p>
            <a:r>
              <a:rPr lang="da-DK" smtClean="0"/>
              <a:t>One to one, both mandatory (1 : 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Combine both entities into a single table, containing columns for attributes for both classes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Choose one of the primary key candidates from one of the classes as the primary key for the new table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include attributes relating to the relation itself, if any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78578" y="2770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38529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6537159" cy="4351338"/>
          </a:xfrm>
        </p:spPr>
        <p:txBody>
          <a:bodyPr/>
          <a:lstStyle/>
          <a:p>
            <a:r>
              <a:rPr lang="da-DK" smtClean="0"/>
              <a:t>One to one, both mandatory (1 : 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Combine both entities into a single table, containing columns for attributes for both classes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Choose one of the primary key candidates from one of the classes as the primary key for the new table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include attributes relating to the relation itself, if any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78578" y="27706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graphicFrame>
        <p:nvGraphicFramePr>
          <p:cNvPr id="22" name="Tabel 21"/>
          <p:cNvGraphicFramePr>
            <a:graphicFrameLocks noGrp="1"/>
          </p:cNvGraphicFramePr>
          <p:nvPr>
            <p:extLst/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StaffCar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plate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3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04812" cy="4351338"/>
          </a:xfrm>
        </p:spPr>
        <p:txBody>
          <a:bodyPr/>
          <a:lstStyle/>
          <a:p>
            <a:r>
              <a:rPr lang="da-DK" smtClean="0"/>
              <a:t>One to one, one mandatory (1 : 0..1)</a:t>
            </a:r>
          </a:p>
          <a:p>
            <a:pPr lvl="1"/>
            <a:r>
              <a:rPr lang="da-DK" b="1" i="1" smtClean="0">
                <a:sym typeface="Wingdings" panose="05000000000000000000" pitchFamily="2" charset="2"/>
              </a:rPr>
              <a:t>NB</a:t>
            </a:r>
            <a:r>
              <a:rPr lang="da-DK" i="1" smtClean="0">
                <a:sym typeface="Wingdings" panose="05000000000000000000" pitchFamily="2" charset="2"/>
              </a:rPr>
              <a:t>: In the example, it is the </a:t>
            </a:r>
            <a:r>
              <a:rPr lang="da-DK" b="1" i="1" smtClean="0">
                <a:sym typeface="Wingdings" panose="05000000000000000000" pitchFamily="2" charset="2"/>
              </a:rPr>
              <a:t>Car</a:t>
            </a:r>
            <a:r>
              <a:rPr lang="da-DK" i="1" smtClean="0">
                <a:sym typeface="Wingdings" panose="05000000000000000000" pitchFamily="2" charset="2"/>
              </a:rPr>
              <a:t> class which is mandatory, and the </a:t>
            </a:r>
            <a:r>
              <a:rPr lang="da-DK" b="1" i="1" smtClean="0">
                <a:sym typeface="Wingdings" panose="05000000000000000000" pitchFamily="2" charset="2"/>
              </a:rPr>
              <a:t>Staff</a:t>
            </a:r>
            <a:r>
              <a:rPr lang="da-DK" i="1" smtClean="0">
                <a:sym typeface="Wingdings" panose="05000000000000000000" pitchFamily="2" charset="2"/>
              </a:rPr>
              <a:t> class which is optional! (i.e. a car </a:t>
            </a:r>
            <a:r>
              <a:rPr lang="da-DK" i="1" u="sng" smtClean="0">
                <a:sym typeface="Wingdings" panose="05000000000000000000" pitchFamily="2" charset="2"/>
              </a:rPr>
              <a:t>must</a:t>
            </a:r>
            <a:r>
              <a:rPr lang="da-DK" i="1" smtClean="0">
                <a:sym typeface="Wingdings" panose="05000000000000000000" pitchFamily="2" charset="2"/>
              </a:rPr>
              <a:t> be assigned to a staff member, but a staff member </a:t>
            </a:r>
            <a:r>
              <a:rPr lang="da-DK" i="1" u="sng" smtClean="0">
                <a:sym typeface="Wingdings" panose="05000000000000000000" pitchFamily="2" charset="2"/>
              </a:rPr>
              <a:t>can</a:t>
            </a:r>
            <a:r>
              <a:rPr lang="da-DK" i="1" smtClean="0">
                <a:sym typeface="Wingdings" panose="05000000000000000000" pitchFamily="2" charset="2"/>
              </a:rPr>
              <a:t> be assigned to a car)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Car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optional class (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) to the mandatory class (</a:t>
            </a:r>
            <a:r>
              <a:rPr lang="da-DK" b="1" smtClean="0">
                <a:sym typeface="Wingdings" panose="05000000000000000000" pitchFamily="2" charset="2"/>
              </a:rPr>
              <a:t>Car</a:t>
            </a:r>
            <a:r>
              <a:rPr lang="da-DK" smtClean="0">
                <a:sym typeface="Wingdings" panose="05000000000000000000" pitchFamily="2" charset="2"/>
              </a:rPr>
              <a:t>).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42230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04812" cy="4351338"/>
          </a:xfrm>
        </p:spPr>
        <p:txBody>
          <a:bodyPr/>
          <a:lstStyle/>
          <a:p>
            <a:r>
              <a:rPr lang="da-DK" smtClean="0"/>
              <a:t>One to one, one mandatory (1 : 0..1)</a:t>
            </a:r>
          </a:p>
          <a:p>
            <a:pPr lvl="1"/>
            <a:r>
              <a:rPr lang="da-DK" b="1" i="1" smtClean="0">
                <a:sym typeface="Wingdings" panose="05000000000000000000" pitchFamily="2" charset="2"/>
              </a:rPr>
              <a:t>NB</a:t>
            </a:r>
            <a:r>
              <a:rPr lang="da-DK" i="1" smtClean="0">
                <a:sym typeface="Wingdings" panose="05000000000000000000" pitchFamily="2" charset="2"/>
              </a:rPr>
              <a:t>: In the example, it is the </a:t>
            </a:r>
            <a:r>
              <a:rPr lang="da-DK" b="1" i="1" smtClean="0">
                <a:sym typeface="Wingdings" panose="05000000000000000000" pitchFamily="2" charset="2"/>
              </a:rPr>
              <a:t>Car</a:t>
            </a:r>
            <a:r>
              <a:rPr lang="da-DK" i="1" smtClean="0">
                <a:sym typeface="Wingdings" panose="05000000000000000000" pitchFamily="2" charset="2"/>
              </a:rPr>
              <a:t> class which is mandatory, and the </a:t>
            </a:r>
            <a:r>
              <a:rPr lang="da-DK" b="1" i="1" smtClean="0">
                <a:sym typeface="Wingdings" panose="05000000000000000000" pitchFamily="2" charset="2"/>
              </a:rPr>
              <a:t>Staff</a:t>
            </a:r>
            <a:r>
              <a:rPr lang="da-DK" i="1" smtClean="0">
                <a:sym typeface="Wingdings" panose="05000000000000000000" pitchFamily="2" charset="2"/>
              </a:rPr>
              <a:t> class which is optional! (i.e. a car </a:t>
            </a:r>
            <a:r>
              <a:rPr lang="da-DK" i="1" u="sng" smtClean="0">
                <a:sym typeface="Wingdings" panose="05000000000000000000" pitchFamily="2" charset="2"/>
              </a:rPr>
              <a:t>must</a:t>
            </a:r>
            <a:r>
              <a:rPr lang="da-DK" i="1" smtClean="0">
                <a:sym typeface="Wingdings" panose="05000000000000000000" pitchFamily="2" charset="2"/>
              </a:rPr>
              <a:t> be assigned to a staff member, but a staff member </a:t>
            </a:r>
            <a:r>
              <a:rPr lang="da-DK" i="1" u="sng" smtClean="0">
                <a:sym typeface="Wingdings" panose="05000000000000000000" pitchFamily="2" charset="2"/>
              </a:rPr>
              <a:t>can</a:t>
            </a:r>
            <a:r>
              <a:rPr lang="da-DK" i="1" smtClean="0">
                <a:sym typeface="Wingdings" panose="05000000000000000000" pitchFamily="2" charset="2"/>
              </a:rPr>
              <a:t> be assigned to a car)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Car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optional class (Staff) to the mandatory class (Car).</a:t>
            </a: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365754"/>
              </p:ext>
            </p:extLst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Car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plate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model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staff_ssn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2" name="Ellipse 11"/>
          <p:cNvSpPr/>
          <p:nvPr/>
        </p:nvSpPr>
        <p:spPr>
          <a:xfrm>
            <a:off x="9962068" y="5474369"/>
            <a:ext cx="1058779" cy="5943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276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012122" cy="4351338"/>
          </a:xfrm>
        </p:spPr>
        <p:txBody>
          <a:bodyPr/>
          <a:lstStyle/>
          <a:p>
            <a:r>
              <a:rPr lang="da-DK" smtClean="0"/>
              <a:t>One to one, both optional (0..1 : 0..1)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Same procedure as for one mandatory; copy primary key from one table into the other table.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You can, however, freely choose which table to copy from/to.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Foreign key in copied-to table can be </a:t>
            </a:r>
            <a:r>
              <a:rPr lang="da-DK" b="1" i="1" smtClean="0">
                <a:sym typeface="Wingdings" panose="05000000000000000000" pitchFamily="2" charset="2"/>
              </a:rPr>
              <a:t>null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20719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012122" cy="4351338"/>
          </a:xfrm>
        </p:spPr>
        <p:txBody>
          <a:bodyPr/>
          <a:lstStyle/>
          <a:p>
            <a:r>
              <a:rPr lang="da-DK" smtClean="0"/>
              <a:t>One to one, both optional (0..1 : 0..1)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Same procedure as for one mandatory; copy primary key from one table into the other table.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You can, however, freely choose which table to copy from/to.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Foreign key in copied-to table can be </a:t>
            </a:r>
            <a:r>
              <a:rPr lang="da-DK" b="1" i="1" smtClean="0">
                <a:sym typeface="Wingdings" panose="05000000000000000000" pitchFamily="2" charset="2"/>
              </a:rPr>
              <a:t>null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Car</a:t>
            </a:r>
          </a:p>
          <a:p>
            <a:r>
              <a:rPr lang="da-DK" smtClean="0"/>
              <a:t>  Plate</a:t>
            </a:r>
          </a:p>
          <a:p>
            <a:r>
              <a:rPr lang="da-DK"/>
              <a:t> </a:t>
            </a:r>
            <a:r>
              <a:rPr lang="da-DK" smtClean="0"/>
              <a:t> Model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  <a:endParaRPr lang="da-DK"/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527490" y="24530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Uses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171762" y="2770622"/>
            <a:ext cx="482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0..1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70859"/>
              </p:ext>
            </p:extLst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Car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plate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model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staff_ssn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13" name="Afrundet rektangulær billedforklaring 12"/>
          <p:cNvSpPr/>
          <p:nvPr/>
        </p:nvSpPr>
        <p:spPr>
          <a:xfrm>
            <a:off x="10702566" y="6042993"/>
            <a:ext cx="993181" cy="619627"/>
          </a:xfrm>
          <a:prstGeom prst="wedgeRoundRectCallout">
            <a:avLst>
              <a:gd name="adj1" fmla="val -79410"/>
              <a:gd name="adj2" fmla="val -799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/>
              <a:t>Can be </a:t>
            </a:r>
            <a:r>
              <a:rPr lang="da-DK" b="1" i="1" smtClean="0"/>
              <a:t>null</a:t>
            </a:r>
            <a:endParaRPr lang="da-DK" b="1" i="1"/>
          </a:p>
        </p:txBody>
      </p:sp>
    </p:spTree>
    <p:extLst>
      <p:ext uri="{BB962C8B-B14F-4D97-AF65-F5344CB8AC3E}">
        <p14:creationId xmlns:p14="http://schemas.microsoft.com/office/powerpoint/2010/main" val="243536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 smtClean="0"/>
              <a:t>One to many (1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table for the  ”one” end of the relation (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) to the table for the ”many”</a:t>
            </a:r>
            <a:r>
              <a:rPr lang="da-DK">
                <a:sym typeface="Wingdings" panose="05000000000000000000" pitchFamily="2" charset="2"/>
              </a:rPr>
              <a:t> end of the </a:t>
            </a:r>
            <a:r>
              <a:rPr lang="da-DK" smtClean="0">
                <a:sym typeface="Wingdings" panose="05000000000000000000" pitchFamily="2" charset="2"/>
              </a:rPr>
              <a:t>relation (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table for the ”many” end (e.g. a </a:t>
            </a:r>
            <a:r>
              <a:rPr lang="da-DK" b="1" smtClean="0">
                <a:sym typeface="Wingdings" panose="05000000000000000000" pitchFamily="2" charset="2"/>
              </a:rPr>
              <a:t>StartDate</a:t>
            </a:r>
            <a:r>
              <a:rPr lang="da-DK" smtClean="0">
                <a:sym typeface="Wingdings" panose="05000000000000000000" pitchFamily="2" charset="2"/>
              </a:rPr>
              <a:t> in the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table)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Store</a:t>
            </a:r>
          </a:p>
          <a:p>
            <a:r>
              <a:rPr lang="da-DK" smtClean="0"/>
              <a:t>  StoreId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WorksAt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82316" y="2770622"/>
            <a:ext cx="222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37585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687554" cy="4351338"/>
          </a:xfrm>
        </p:spPr>
        <p:txBody>
          <a:bodyPr/>
          <a:lstStyle/>
          <a:p>
            <a:r>
              <a:rPr lang="da-DK" smtClean="0"/>
              <a:t>One to many (1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 from the table for the  ”one” end of the relation (</a:t>
            </a:r>
            <a:r>
              <a:rPr lang="da-DK" b="1" smtClean="0">
                <a:sym typeface="Wingdings" panose="05000000000000000000" pitchFamily="2" charset="2"/>
              </a:rPr>
              <a:t>Store</a:t>
            </a:r>
            <a:r>
              <a:rPr lang="da-DK" smtClean="0">
                <a:sym typeface="Wingdings" panose="05000000000000000000" pitchFamily="2" charset="2"/>
              </a:rPr>
              <a:t>) to the table for the ”many”</a:t>
            </a:r>
            <a:r>
              <a:rPr lang="da-DK">
                <a:sym typeface="Wingdings" panose="05000000000000000000" pitchFamily="2" charset="2"/>
              </a:rPr>
              <a:t> end of the </a:t>
            </a:r>
            <a:r>
              <a:rPr lang="da-DK" smtClean="0">
                <a:sym typeface="Wingdings" panose="05000000000000000000" pitchFamily="2" charset="2"/>
              </a:rPr>
              <a:t>relation (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Also 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table for the ”many” end (e.g. a </a:t>
            </a:r>
            <a:r>
              <a:rPr lang="da-DK" b="1" smtClean="0">
                <a:sym typeface="Wingdings" panose="05000000000000000000" pitchFamily="2" charset="2"/>
              </a:rPr>
              <a:t>StartDate</a:t>
            </a:r>
            <a:r>
              <a:rPr lang="da-DK" smtClean="0">
                <a:sym typeface="Wingdings" panose="05000000000000000000" pitchFamily="2" charset="2"/>
              </a:rPr>
              <a:t> in the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table)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069583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Store</a:t>
            </a:r>
          </a:p>
          <a:p>
            <a:r>
              <a:rPr lang="da-DK" smtClean="0"/>
              <a:t>  StoreId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WorksAt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382316" y="2770622"/>
            <a:ext cx="222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95057"/>
              </p:ext>
            </p:extLst>
          </p:nvPr>
        </p:nvGraphicFramePr>
        <p:xfrm>
          <a:off x="7919904" y="439556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store_id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start_date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5277904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Store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store_id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1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 smtClean="0"/>
              <a:t>Many to many (0..*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Course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a </a:t>
            </a:r>
            <a:r>
              <a:rPr lang="da-DK" u="sng" smtClean="0">
                <a:sym typeface="Wingdings" panose="05000000000000000000" pitchFamily="2" charset="2"/>
              </a:rPr>
              <a:t>third</a:t>
            </a:r>
            <a:r>
              <a:rPr lang="da-DK" smtClean="0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keys from </a:t>
            </a:r>
            <a:r>
              <a:rPr lang="da-DK" u="sng" smtClean="0">
                <a:sym typeface="Wingdings" panose="05000000000000000000" pitchFamily="2" charset="2"/>
              </a:rPr>
              <a:t>both</a:t>
            </a:r>
            <a:r>
              <a:rPr lang="da-DK" smtClean="0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</a:t>
            </a:r>
            <a:r>
              <a:rPr lang="da-DK">
                <a:sym typeface="Wingdings" panose="05000000000000000000" pitchFamily="2" charset="2"/>
              </a:rPr>
              <a:t>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new table (e.g. a </a:t>
            </a:r>
            <a:r>
              <a:rPr lang="da-DK" b="1" smtClean="0">
                <a:sym typeface="Wingdings" panose="05000000000000000000" pitchFamily="2" charset="2"/>
              </a:rPr>
              <a:t>Date</a:t>
            </a:r>
            <a:r>
              <a:rPr lang="da-DK" smtClean="0">
                <a:sym typeface="Wingdings" panose="05000000000000000000" pitchFamily="2" charset="2"/>
              </a:rPr>
              <a:t> attri-bute representing when the staff member has taken the course in question).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Course</a:t>
            </a:r>
          </a:p>
          <a:p>
            <a:r>
              <a:rPr lang="da-DK" smtClean="0"/>
              <a:t>  CourseId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HasTaken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103210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 smtClean="0"/>
              <a:t>Many to many (0..*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Course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a </a:t>
            </a:r>
            <a:r>
              <a:rPr lang="da-DK" u="sng" smtClean="0">
                <a:sym typeface="Wingdings" panose="05000000000000000000" pitchFamily="2" charset="2"/>
              </a:rPr>
              <a:t>third</a:t>
            </a:r>
            <a:r>
              <a:rPr lang="da-DK" smtClean="0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keys from </a:t>
            </a:r>
            <a:r>
              <a:rPr lang="da-DK" u="sng" smtClean="0">
                <a:sym typeface="Wingdings" panose="05000000000000000000" pitchFamily="2" charset="2"/>
              </a:rPr>
              <a:t>both</a:t>
            </a:r>
            <a:r>
              <a:rPr lang="da-DK" smtClean="0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</a:t>
            </a:r>
            <a:r>
              <a:rPr lang="da-DK">
                <a:sym typeface="Wingdings" panose="05000000000000000000" pitchFamily="2" charset="2"/>
              </a:rPr>
              <a:t>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new table (e.g. a </a:t>
            </a:r>
            <a:r>
              <a:rPr lang="da-DK" b="1" smtClean="0">
                <a:sym typeface="Wingdings" panose="05000000000000000000" pitchFamily="2" charset="2"/>
              </a:rPr>
              <a:t>Date</a:t>
            </a:r>
            <a:r>
              <a:rPr lang="da-DK" smtClean="0">
                <a:sym typeface="Wingdings" panose="05000000000000000000" pitchFamily="2" charset="2"/>
              </a:rPr>
              <a:t> attri-bute representing when the staff member has taken the course in question).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Course</a:t>
            </a:r>
          </a:p>
          <a:p>
            <a:r>
              <a:rPr lang="da-DK" smtClean="0"/>
              <a:t>  CourseId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HasTaken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11209"/>
              </p:ext>
            </p:extLst>
          </p:nvPr>
        </p:nvGraphicFramePr>
        <p:xfrm>
          <a:off x="7919904" y="3878201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90761"/>
              </p:ext>
            </p:extLst>
          </p:nvPr>
        </p:nvGraphicFramePr>
        <p:xfrm>
          <a:off x="7919904" y="4760542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Course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course_id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01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Database Design Process (Connolly &amp; Begg)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Fact-finding</a:t>
            </a:r>
            <a:r>
              <a:rPr lang="da-DK" smtClean="0"/>
              <a:t>: Collecting facts about systems, requirements and preferences. Done using various techniques like interviews, questionnaires, etc..</a:t>
            </a:r>
          </a:p>
          <a:p>
            <a:r>
              <a:rPr lang="da-DK" b="1" smtClean="0"/>
              <a:t>Entity-Relation (ER) modeling</a:t>
            </a:r>
            <a:r>
              <a:rPr lang="da-DK" smtClean="0"/>
              <a:t>: Capture most important </a:t>
            </a:r>
            <a:r>
              <a:rPr lang="da-DK" b="1" smtClean="0"/>
              <a:t>entities</a:t>
            </a:r>
            <a:r>
              <a:rPr lang="da-DK" smtClean="0"/>
              <a:t> (i.e. real-world concept like Customer, Order, etc.) and </a:t>
            </a:r>
            <a:r>
              <a:rPr lang="da-DK" b="1" smtClean="0"/>
              <a:t>relations</a:t>
            </a:r>
            <a:r>
              <a:rPr lang="da-DK" smtClean="0"/>
              <a:t> (i.e. relations between entities, like Buys, Teaches, etc.)</a:t>
            </a:r>
          </a:p>
          <a:p>
            <a:r>
              <a:rPr lang="da-DK" b="1" smtClean="0"/>
              <a:t>Table creation</a:t>
            </a:r>
            <a:r>
              <a:rPr lang="da-DK" smtClean="0"/>
              <a:t>: Use a well-defined set of rules to transform ER model into a set of database tables. Use normalisation to check tables for design flaws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76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906720" cy="4351338"/>
          </a:xfrm>
        </p:spPr>
        <p:txBody>
          <a:bodyPr/>
          <a:lstStyle/>
          <a:p>
            <a:r>
              <a:rPr lang="da-DK" smtClean="0"/>
              <a:t>Many to many (0..*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Keep tables </a:t>
            </a:r>
            <a:r>
              <a:rPr lang="da-DK" b="1" smtClean="0">
                <a:sym typeface="Wingdings" panose="05000000000000000000" pitchFamily="2" charset="2"/>
              </a:rPr>
              <a:t>Staff</a:t>
            </a:r>
            <a:r>
              <a:rPr lang="da-DK" smtClean="0">
                <a:sym typeface="Wingdings" panose="05000000000000000000" pitchFamily="2" charset="2"/>
              </a:rPr>
              <a:t> and </a:t>
            </a:r>
            <a:r>
              <a:rPr lang="da-DK" b="1" smtClean="0">
                <a:sym typeface="Wingdings" panose="05000000000000000000" pitchFamily="2" charset="2"/>
              </a:rPr>
              <a:t>Course</a:t>
            </a:r>
            <a:r>
              <a:rPr lang="da-DK" smtClean="0">
                <a:sym typeface="Wingdings" panose="05000000000000000000" pitchFamily="2" charset="2"/>
              </a:rPr>
              <a:t> separate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a </a:t>
            </a:r>
            <a:r>
              <a:rPr lang="da-DK" u="sng" smtClean="0">
                <a:sym typeface="Wingdings" panose="05000000000000000000" pitchFamily="2" charset="2"/>
              </a:rPr>
              <a:t>third</a:t>
            </a:r>
            <a:r>
              <a:rPr lang="da-DK" smtClean="0">
                <a:sym typeface="Wingdings" panose="05000000000000000000" pitchFamily="2" charset="2"/>
              </a:rPr>
              <a:t> table representing the relation itself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Add the primary keys from </a:t>
            </a:r>
            <a:r>
              <a:rPr lang="da-DK" u="sng" smtClean="0">
                <a:sym typeface="Wingdings" panose="05000000000000000000" pitchFamily="2" charset="2"/>
              </a:rPr>
              <a:t>both</a:t>
            </a:r>
            <a:r>
              <a:rPr lang="da-DK" smtClean="0">
                <a:sym typeface="Wingdings" panose="05000000000000000000" pitchFamily="2" charset="2"/>
              </a:rPr>
              <a:t> tables to the new table 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Also </a:t>
            </a:r>
            <a:r>
              <a:rPr lang="da-DK">
                <a:sym typeface="Wingdings" panose="05000000000000000000" pitchFamily="2" charset="2"/>
              </a:rPr>
              <a:t>include attributes relating to the relation </a:t>
            </a:r>
            <a:r>
              <a:rPr lang="da-DK" smtClean="0">
                <a:sym typeface="Wingdings" panose="05000000000000000000" pitchFamily="2" charset="2"/>
              </a:rPr>
              <a:t>itself (if any) to the new table (e.g. a </a:t>
            </a:r>
            <a:r>
              <a:rPr lang="da-DK" b="1" smtClean="0">
                <a:sym typeface="Wingdings" panose="05000000000000000000" pitchFamily="2" charset="2"/>
              </a:rPr>
              <a:t>Date</a:t>
            </a:r>
            <a:r>
              <a:rPr lang="da-DK" smtClean="0">
                <a:sym typeface="Wingdings" panose="05000000000000000000" pitchFamily="2" charset="2"/>
              </a:rPr>
              <a:t> attri-bute representing when the staff member has taken the course in question).</a:t>
            </a:r>
            <a:endParaRPr lang="da-DK">
              <a:sym typeface="Wingdings" panose="05000000000000000000" pitchFamily="2" charset="2"/>
            </a:endParaRPr>
          </a:p>
          <a:p>
            <a:pPr lvl="1"/>
            <a:endParaRPr lang="da-DK" smtClean="0">
              <a:sym typeface="Wingdings" panose="05000000000000000000" pitchFamily="2" charset="2"/>
            </a:endParaRPr>
          </a:p>
          <a:p>
            <a:endParaRPr lang="da-DK" smtClean="0">
              <a:sym typeface="Wingdings" panose="05000000000000000000" pitchFamily="2" charset="2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919904" y="2027189"/>
            <a:ext cx="1132875" cy="14860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Staff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0626164" y="2027188"/>
            <a:ext cx="1307860" cy="14860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Course</a:t>
            </a:r>
          </a:p>
          <a:p>
            <a:r>
              <a:rPr lang="da-DK" smtClean="0"/>
              <a:t>  CourseId</a:t>
            </a:r>
            <a:endParaRPr lang="da-DK"/>
          </a:p>
          <a:p>
            <a:r>
              <a:rPr lang="da-DK"/>
              <a:t> </a:t>
            </a:r>
            <a:r>
              <a:rPr lang="da-DK" smtClean="0"/>
              <a:t> …</a:t>
            </a:r>
          </a:p>
        </p:txBody>
      </p:sp>
      <p:cxnSp>
        <p:nvCxnSpPr>
          <p:cNvPr id="6" name="Lige forbindelse 5"/>
          <p:cNvCxnSpPr>
            <a:stCxn id="4" idx="3"/>
            <a:endCxn id="5" idx="1"/>
          </p:cNvCxnSpPr>
          <p:nvPr/>
        </p:nvCxnSpPr>
        <p:spPr>
          <a:xfrm flipV="1">
            <a:off x="9052779" y="2770205"/>
            <a:ext cx="157338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9314925" y="2433703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HasTaken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9038887" y="277020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9" name="Tekstfelt 8"/>
          <p:cNvSpPr txBox="1"/>
          <p:nvPr/>
        </p:nvSpPr>
        <p:spPr>
          <a:xfrm>
            <a:off x="10202779" y="2770622"/>
            <a:ext cx="47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/>
          </p:nvPr>
        </p:nvGraphicFramePr>
        <p:xfrm>
          <a:off x="7919904" y="3878201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7919904" y="4760542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Course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course_id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12" name="Tabel 11"/>
          <p:cNvGraphicFramePr>
            <a:graphicFrameLocks noGrp="1"/>
          </p:cNvGraphicFramePr>
          <p:nvPr>
            <p:extLst/>
          </p:nvPr>
        </p:nvGraphicFramePr>
        <p:xfrm>
          <a:off x="7919904" y="5642883"/>
          <a:ext cx="4084328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10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210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StaffHasTakenCourse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course_id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date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38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4220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641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65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43336" y="139504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36548" y="140477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7" name="Tabel 46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5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HeldIn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kstfelt 30"/>
          <p:cNvSpPr txBox="1"/>
          <p:nvPr/>
        </p:nvSpPr>
        <p:spPr>
          <a:xfrm>
            <a:off x="2036548" y="140477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5" name="Tabel 44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6" name="Tabel 45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7" name="Tabel 46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8" name="Tabel 47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9" name="Tabel 48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10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Database Design Process (SWD/SWC)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Requirement specification</a:t>
            </a:r>
            <a:r>
              <a:rPr lang="da-DK" smtClean="0"/>
              <a:t>: Collecting the requirements for the system, typically producing a sset of Use Cases</a:t>
            </a:r>
          </a:p>
          <a:p>
            <a:r>
              <a:rPr lang="da-DK" b="1" smtClean="0"/>
              <a:t>Domain modeling</a:t>
            </a:r>
            <a:r>
              <a:rPr lang="da-DK" smtClean="0"/>
              <a:t>: Capture most important </a:t>
            </a:r>
            <a:r>
              <a:rPr lang="da-DK" b="1" smtClean="0"/>
              <a:t>conceptual classes</a:t>
            </a:r>
            <a:r>
              <a:rPr lang="da-DK" smtClean="0"/>
              <a:t> (i.e. real-world concept like Customer, Order, etc.) and </a:t>
            </a:r>
            <a:r>
              <a:rPr lang="da-DK" b="1" smtClean="0"/>
              <a:t>relations</a:t>
            </a:r>
            <a:r>
              <a:rPr lang="da-DK" smtClean="0"/>
              <a:t> (i.e. relations between entities, like Buys, Teaches, etc.)</a:t>
            </a:r>
          </a:p>
          <a:p>
            <a:r>
              <a:rPr lang="da-DK" b="1" smtClean="0"/>
              <a:t>Table creation</a:t>
            </a:r>
            <a:r>
              <a:rPr lang="da-DK" smtClean="0"/>
              <a:t>: Use a well-defined set of rules to transform domain model into a set of database tables. Use normalisation to check tables for design flaws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45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Attends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Teaches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>
                <a:solidFill>
                  <a:schemeClr val="bg1">
                    <a:lumMod val="85000"/>
                  </a:schemeClr>
                </a:solidFill>
              </a:rPr>
              <a:t>0..*</a:t>
            </a:r>
            <a:endParaRPr lang="da-DK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Supervises</a:t>
            </a:r>
            <a:endParaRPr lang="da-DK" b="1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5139542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LectureHeldInRoom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14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/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teacher_ssn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6005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36548" y="139860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/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/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teacher_ssn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/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42" name="Tekstfelt 41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  <p:graphicFrame>
        <p:nvGraphicFramePr>
          <p:cNvPr id="43" name="Tabel 42"/>
          <p:cNvGraphicFramePr>
            <a:graphicFrameLocks noGrp="1"/>
          </p:cNvGraphicFramePr>
          <p:nvPr>
            <p:extLst/>
          </p:nvPr>
        </p:nvGraphicFramePr>
        <p:xfrm>
          <a:off x="6436894" y="4205076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StudentAttendsLecture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4" name="Tabel 43"/>
          <p:cNvGraphicFramePr>
            <a:graphicFrameLocks noGrp="1"/>
          </p:cNvGraphicFramePr>
          <p:nvPr>
            <p:extLst/>
          </p:nvPr>
        </p:nvGraphicFramePr>
        <p:xfrm>
          <a:off x="6436894" y="5139542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LectureHeldInRoom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smtClean="0"/>
                        <a:t>date_time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4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Checking the table design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06589" cy="4351338"/>
          </a:xfrm>
        </p:spPr>
        <p:txBody>
          <a:bodyPr/>
          <a:lstStyle/>
          <a:p>
            <a:r>
              <a:rPr lang="da-DK" smtClean="0"/>
              <a:t>Check tables using </a:t>
            </a:r>
            <a:r>
              <a:rPr lang="da-DK" b="1" smtClean="0"/>
              <a:t>normalisation</a:t>
            </a:r>
            <a:r>
              <a:rPr lang="da-DK" smtClean="0"/>
              <a:t>: are all tables in 3rd normal form?</a:t>
            </a:r>
          </a:p>
          <a:p>
            <a:r>
              <a:rPr lang="da-DK"/>
              <a:t>Check tables using </a:t>
            </a:r>
            <a:r>
              <a:rPr lang="da-DK" b="1" smtClean="0"/>
              <a:t>requirements </a:t>
            </a:r>
            <a:r>
              <a:rPr lang="da-DK" smtClean="0"/>
              <a:t>(user transactions): Can we perform all the actions needed to fulfill the requirements to the system?</a:t>
            </a:r>
          </a:p>
          <a:p>
            <a:r>
              <a:rPr lang="da-DK"/>
              <a:t>Check tables using </a:t>
            </a:r>
            <a:r>
              <a:rPr lang="da-DK" b="1" smtClean="0"/>
              <a:t>business rules: </a:t>
            </a:r>
            <a:r>
              <a:rPr lang="da-DK" smtClean="0"/>
              <a:t>Do the tables support business rules for data?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9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 tables using normalisation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06589" cy="4351338"/>
          </a:xfrm>
        </p:spPr>
        <p:txBody>
          <a:bodyPr/>
          <a:lstStyle/>
          <a:p>
            <a:r>
              <a:rPr lang="da-DK" smtClean="0"/>
              <a:t>Check that all tables are on 3rd normal form</a:t>
            </a:r>
          </a:p>
          <a:p>
            <a:r>
              <a:rPr lang="da-DK" smtClean="0"/>
              <a:t>If not, then</a:t>
            </a:r>
          </a:p>
          <a:p>
            <a:pPr lvl="1"/>
            <a:r>
              <a:rPr lang="da-DK" smtClean="0"/>
              <a:t>You may have found an error in the domain model (so fix it…)</a:t>
            </a:r>
            <a:endParaRPr lang="da-DK"/>
          </a:p>
          <a:p>
            <a:pPr lvl="1"/>
            <a:r>
              <a:rPr lang="da-DK"/>
              <a:t>You may have </a:t>
            </a:r>
            <a:r>
              <a:rPr lang="da-DK" smtClean="0"/>
              <a:t>introduced an </a:t>
            </a:r>
            <a:r>
              <a:rPr lang="da-DK"/>
              <a:t>error </a:t>
            </a:r>
            <a:r>
              <a:rPr lang="da-DK" smtClean="0"/>
              <a:t>when creating the tables from the </a:t>
            </a:r>
            <a:r>
              <a:rPr lang="da-DK"/>
              <a:t>domain model (so </a:t>
            </a:r>
            <a:r>
              <a:rPr lang="da-DK" smtClean="0"/>
              <a:t>do it again…)</a:t>
            </a:r>
          </a:p>
          <a:p>
            <a:r>
              <a:rPr lang="da-DK" smtClean="0"/>
              <a:t>Keep iterating until all tables are on 3rd normal form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52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 tables using requirements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06589" cy="4351338"/>
          </a:xfrm>
        </p:spPr>
        <p:txBody>
          <a:bodyPr/>
          <a:lstStyle/>
          <a:p>
            <a:r>
              <a:rPr lang="da-DK"/>
              <a:t>I</a:t>
            </a:r>
            <a:r>
              <a:rPr lang="da-DK" smtClean="0"/>
              <a:t>s it – from a database perspective – possible to perform all actions needed?</a:t>
            </a:r>
          </a:p>
          <a:p>
            <a:r>
              <a:rPr lang="da-DK" smtClean="0"/>
              <a:t>Possible scenarios:</a:t>
            </a:r>
          </a:p>
          <a:p>
            <a:pPr lvl="1"/>
            <a:r>
              <a:rPr lang="da-DK" smtClean="0"/>
              <a:t>You need to create certain data… but there is no proper table(s) to store the data</a:t>
            </a:r>
          </a:p>
          <a:p>
            <a:pPr lvl="1"/>
            <a:r>
              <a:rPr lang="da-DK" smtClean="0"/>
              <a:t>You need to find certain data via a foreign key… but the table in question does not contain that key</a:t>
            </a:r>
          </a:p>
          <a:p>
            <a:pPr lvl="1"/>
            <a:r>
              <a:rPr lang="da-DK" smtClean="0"/>
              <a:t>…and so on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85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Check tables using business rules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854616" cy="4351338"/>
          </a:xfrm>
        </p:spPr>
        <p:txBody>
          <a:bodyPr/>
          <a:lstStyle/>
          <a:p>
            <a:r>
              <a:rPr lang="da-DK" smtClean="0"/>
              <a:t>Various rules may apply to data, such as</a:t>
            </a:r>
          </a:p>
          <a:p>
            <a:pPr lvl="1"/>
            <a:r>
              <a:rPr lang="da-DK" smtClean="0"/>
              <a:t>Certain data may (or may not) be </a:t>
            </a:r>
            <a:r>
              <a:rPr lang="da-DK" b="1" i="1" smtClean="0"/>
              <a:t>null</a:t>
            </a:r>
          </a:p>
          <a:p>
            <a:pPr lvl="1"/>
            <a:r>
              <a:rPr lang="da-DK" smtClean="0"/>
              <a:t>Certain data may need to be within certain limits</a:t>
            </a:r>
          </a:p>
          <a:p>
            <a:pPr lvl="1"/>
            <a:r>
              <a:rPr lang="da-DK" smtClean="0"/>
              <a:t>If certain data is deleted, other dependent data should also be deleted</a:t>
            </a:r>
          </a:p>
          <a:p>
            <a:pPr lvl="1"/>
            <a:r>
              <a:rPr lang="da-DK" smtClean="0"/>
              <a:t>…and so on</a:t>
            </a:r>
          </a:p>
          <a:p>
            <a:r>
              <a:rPr lang="da-DK" smtClean="0"/>
              <a:t>Again, this will depend on where business rules are implemented (in database or e.g. in Model layer)</a:t>
            </a:r>
          </a:p>
        </p:txBody>
      </p:sp>
    </p:spTree>
    <p:extLst>
      <p:ext uri="{BB962C8B-B14F-4D97-AF65-F5344CB8AC3E}">
        <p14:creationId xmlns:p14="http://schemas.microsoft.com/office/powerpoint/2010/main" val="42596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PRO TIP: Free data models!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854616" cy="4351338"/>
          </a:xfrm>
        </p:spPr>
        <p:txBody>
          <a:bodyPr/>
          <a:lstStyle/>
          <a:p>
            <a:r>
              <a:rPr lang="da-DK" smtClean="0"/>
              <a:t>Connolly &amp; Begg have included a number of typical data models in their book!</a:t>
            </a:r>
          </a:p>
          <a:p>
            <a:r>
              <a:rPr lang="da-DK" smtClean="0"/>
              <a:t>Examples</a:t>
            </a:r>
          </a:p>
          <a:p>
            <a:pPr lvl="1"/>
            <a:r>
              <a:rPr lang="da-DK" smtClean="0"/>
              <a:t>Customer/Order</a:t>
            </a:r>
          </a:p>
          <a:p>
            <a:pPr lvl="1"/>
            <a:r>
              <a:rPr lang="da-DK" smtClean="0"/>
              <a:t>Course Management</a:t>
            </a:r>
          </a:p>
          <a:p>
            <a:pPr lvl="1"/>
            <a:r>
              <a:rPr lang="da-DK" smtClean="0"/>
              <a:t>Vehicle Rental</a:t>
            </a:r>
          </a:p>
          <a:p>
            <a:pPr lvl="1"/>
            <a:r>
              <a:rPr lang="da-DK" smtClean="0"/>
              <a:t>Library</a:t>
            </a:r>
          </a:p>
          <a:p>
            <a:pPr lvl="1"/>
            <a:r>
              <a:rPr lang="da-DK" smtClean="0"/>
              <a:t>Student Course Results</a:t>
            </a:r>
          </a:p>
          <a:p>
            <a:r>
              <a:rPr lang="da-DK" smtClean="0"/>
              <a:t>See </a:t>
            </a:r>
            <a:r>
              <a:rPr lang="da-DK" b="1" smtClean="0"/>
              <a:t>Appendix E</a:t>
            </a:r>
            <a:r>
              <a:rPr lang="da-DK" smtClean="0"/>
              <a:t> – definitely worth a look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2413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Database Design Process (SWD/SWC)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Requirement specification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: Collecting the requirements for the system, typically producing a sset of Use Cases</a:t>
            </a:r>
          </a:p>
          <a:p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Domain modeling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: Capture most important </a:t>
            </a:r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conceptual classes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 (i.e. real-world concept like Customer, Order, etc.) and </a:t>
            </a:r>
            <a:r>
              <a:rPr lang="da-DK" b="1" smtClean="0">
                <a:solidFill>
                  <a:schemeClr val="bg1">
                    <a:lumMod val="85000"/>
                  </a:schemeClr>
                </a:solidFill>
              </a:rPr>
              <a:t>relations</a:t>
            </a:r>
            <a:r>
              <a:rPr lang="da-DK" smtClean="0">
                <a:solidFill>
                  <a:schemeClr val="bg1">
                    <a:lumMod val="85000"/>
                  </a:schemeClr>
                </a:solidFill>
              </a:rPr>
              <a:t> (i.e. relations between entities, like Buys, Teaches, etc.)</a:t>
            </a:r>
          </a:p>
          <a:p>
            <a:r>
              <a:rPr lang="da-DK" b="1" smtClean="0"/>
              <a:t>Table creation</a:t>
            </a:r>
            <a:r>
              <a:rPr lang="da-DK" smtClean="0"/>
              <a:t>: Use a well-defined set of rules to transform domain model into a set of database tables. Use normalisation to check tables for design flaws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44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05900" cy="4351338"/>
          </a:xfrm>
        </p:spPr>
        <p:txBody>
          <a:bodyPr/>
          <a:lstStyle/>
          <a:p>
            <a:r>
              <a:rPr lang="da-DK" smtClean="0"/>
              <a:t>Given a </a:t>
            </a:r>
            <a:r>
              <a:rPr lang="da-DK" b="1" smtClean="0"/>
              <a:t>Domain Model</a:t>
            </a:r>
            <a:r>
              <a:rPr lang="da-DK" smtClean="0"/>
              <a:t>, how do we create a corresponding set of </a:t>
            </a:r>
            <a:r>
              <a:rPr lang="da-DK" b="1" smtClean="0"/>
              <a:t>database tables</a:t>
            </a:r>
            <a:r>
              <a:rPr lang="da-DK" smtClean="0"/>
              <a:t>?</a:t>
            </a:r>
          </a:p>
          <a:p>
            <a:r>
              <a:rPr lang="da-DK" smtClean="0"/>
              <a:t>Follow well-defined rules for generating tables representing</a:t>
            </a:r>
          </a:p>
          <a:p>
            <a:pPr lvl="1"/>
            <a:r>
              <a:rPr lang="da-DK" smtClean="0"/>
              <a:t>Conceptual classes</a:t>
            </a:r>
          </a:p>
          <a:p>
            <a:pPr lvl="1"/>
            <a:r>
              <a:rPr lang="da-DK" smtClean="0"/>
              <a:t>Relations (with various multiplicities)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7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20100" cy="4351338"/>
          </a:xfrm>
        </p:spPr>
        <p:txBody>
          <a:bodyPr/>
          <a:lstStyle/>
          <a:p>
            <a:r>
              <a:rPr lang="da-DK" smtClean="0"/>
              <a:t>Creating </a:t>
            </a:r>
            <a:r>
              <a:rPr lang="da-DK" b="1" smtClean="0"/>
              <a:t>tables</a:t>
            </a:r>
            <a:r>
              <a:rPr lang="da-DK" smtClean="0"/>
              <a:t> corresponding to (conceptual) </a:t>
            </a:r>
            <a:r>
              <a:rPr lang="da-DK" b="1" smtClean="0"/>
              <a:t>classes</a:t>
            </a:r>
          </a:p>
          <a:p>
            <a:pPr lvl="1"/>
            <a:r>
              <a:rPr lang="da-DK" smtClean="0"/>
              <a:t>For each class, create a table containing all simple (single-valued) attributes from the class. Each attribute will result in one column in the table</a:t>
            </a:r>
          </a:p>
          <a:p>
            <a:pPr lvl="1"/>
            <a:r>
              <a:rPr lang="da-DK" smtClean="0"/>
              <a:t>For composite attributes (e.g. Address), create single-valued columns for each element (e.g. Street, City, ZipCode, etc.)</a:t>
            </a:r>
          </a:p>
          <a:p>
            <a:pPr lvl="1"/>
            <a:r>
              <a:rPr lang="da-DK" smtClean="0"/>
              <a:t>Identify column(s) which will act as the primary key</a:t>
            </a:r>
          </a:p>
          <a:p>
            <a:pPr lvl="1"/>
            <a:r>
              <a:rPr lang="da-DK" b="1" smtClean="0"/>
              <a:t>NB</a:t>
            </a:r>
            <a:r>
              <a:rPr lang="da-DK" smtClean="0"/>
              <a:t>: This step will </a:t>
            </a:r>
            <a:r>
              <a:rPr lang="da-DK" u="sng" smtClean="0"/>
              <a:t>not</a:t>
            </a:r>
            <a:r>
              <a:rPr lang="da-DK" smtClean="0"/>
              <a:t> always produce the complete set of columns in a table. Some columns may be added later when considering relations.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13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forbindelse 15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cxnSp>
        <p:nvCxnSpPr>
          <p:cNvPr id="3" name="Lige forbindelse 2"/>
          <p:cNvCxnSpPr>
            <a:stCxn id="9" idx="2"/>
            <a:endCxn id="5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Lige forbindelse 11"/>
          <p:cNvCxnSpPr>
            <a:stCxn id="9" idx="3"/>
            <a:endCxn id="11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Lige forbindelse 12"/>
          <p:cNvCxnSpPr>
            <a:stCxn id="10" idx="0"/>
            <a:endCxn id="11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kstfelt 19"/>
          <p:cNvSpPr txBox="1"/>
          <p:nvPr/>
        </p:nvSpPr>
        <p:spPr>
          <a:xfrm>
            <a:off x="0" y="3158728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Supervises</a:t>
            </a:r>
            <a:endParaRPr lang="da-DK" b="1"/>
          </a:p>
        </p:txBody>
      </p:sp>
      <p:sp>
        <p:nvSpPr>
          <p:cNvPr id="21" name="Tekstfelt 20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2" name="Tekstfelt 21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23" name="Tekstfelt 22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28" name="Tekstfelt 27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29" name="Tekstfelt 28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0" name="Tekstfelt 29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1" name="Tekstfelt 30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</p:spTree>
    <p:extLst>
      <p:ext uri="{BB962C8B-B14F-4D97-AF65-F5344CB8AC3E}">
        <p14:creationId xmlns:p14="http://schemas.microsoft.com/office/powerpoint/2010/main" val="31434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1819"/>
              </p:ext>
            </p:extLst>
          </p:nvPr>
        </p:nvGraphicFramePr>
        <p:xfrm>
          <a:off x="6436894" y="473021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Student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cxnSp>
        <p:nvCxnSpPr>
          <p:cNvPr id="15" name="Lige forbindelse 14"/>
          <p:cNvCxnSpPr/>
          <p:nvPr/>
        </p:nvCxnSpPr>
        <p:spPr>
          <a:xfrm flipH="1">
            <a:off x="1933448" y="2210688"/>
            <a:ext cx="1874804" cy="23432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278310" y="481130"/>
            <a:ext cx="1746166" cy="18349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Student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sp>
        <p:nvSpPr>
          <p:cNvPr id="18" name="Afrundet rektangel 17"/>
          <p:cNvSpPr/>
          <p:nvPr/>
        </p:nvSpPr>
        <p:spPr>
          <a:xfrm>
            <a:off x="3779499" y="4445535"/>
            <a:ext cx="1746166" cy="1834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Room</a:t>
            </a:r>
          </a:p>
          <a:p>
            <a:r>
              <a:rPr lang="da-DK" smtClean="0"/>
              <a:t>  RoomId</a:t>
            </a:r>
          </a:p>
          <a:p>
            <a:r>
              <a:rPr lang="da-DK"/>
              <a:t> </a:t>
            </a:r>
            <a:r>
              <a:rPr lang="da-DK" smtClean="0"/>
              <a:t> Capacity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19" name="Afrundet rektangel 18"/>
          <p:cNvSpPr/>
          <p:nvPr/>
        </p:nvSpPr>
        <p:spPr>
          <a:xfrm>
            <a:off x="3742611" y="481130"/>
            <a:ext cx="1746166" cy="18349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Lecture</a:t>
            </a:r>
          </a:p>
          <a:p>
            <a:r>
              <a:rPr lang="da-DK" smtClean="0"/>
              <a:t>  LectureId</a:t>
            </a:r>
          </a:p>
          <a:p>
            <a:r>
              <a:rPr lang="da-DK"/>
              <a:t> </a:t>
            </a:r>
            <a:r>
              <a:rPr lang="da-DK" smtClean="0"/>
              <a:t> Description</a:t>
            </a:r>
          </a:p>
          <a:p>
            <a:r>
              <a:rPr lang="da-DK"/>
              <a:t> </a:t>
            </a:r>
            <a:r>
              <a:rPr lang="da-DK" smtClean="0"/>
              <a:t> …etc.</a:t>
            </a:r>
            <a:endParaRPr lang="da-DK"/>
          </a:p>
        </p:txBody>
      </p:sp>
      <p:sp>
        <p:nvSpPr>
          <p:cNvPr id="24" name="Afrundet rektangel 23"/>
          <p:cNvSpPr/>
          <p:nvPr/>
        </p:nvSpPr>
        <p:spPr>
          <a:xfrm>
            <a:off x="278310" y="4445535"/>
            <a:ext cx="1746166" cy="18349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Teacher</a:t>
            </a:r>
          </a:p>
          <a:p>
            <a:r>
              <a:rPr lang="da-DK" smtClean="0"/>
              <a:t>  SSN</a:t>
            </a:r>
          </a:p>
          <a:p>
            <a:r>
              <a:rPr lang="da-DK"/>
              <a:t> </a:t>
            </a:r>
            <a:r>
              <a:rPr lang="da-DK" smtClean="0"/>
              <a:t> FirstName</a:t>
            </a:r>
          </a:p>
          <a:p>
            <a:r>
              <a:rPr lang="da-DK"/>
              <a:t> </a:t>
            </a:r>
            <a:r>
              <a:rPr lang="da-DK" smtClean="0"/>
              <a:t> LastName</a:t>
            </a:r>
          </a:p>
          <a:p>
            <a:r>
              <a:rPr lang="da-DK" smtClean="0"/>
              <a:t>  …etc.</a:t>
            </a:r>
            <a:endParaRPr lang="da-DK"/>
          </a:p>
        </p:txBody>
      </p:sp>
      <p:cxnSp>
        <p:nvCxnSpPr>
          <p:cNvPr id="25" name="Lige forbindelse 24"/>
          <p:cNvCxnSpPr>
            <a:stCxn id="17" idx="2"/>
            <a:endCxn id="24" idx="0"/>
          </p:cNvCxnSpPr>
          <p:nvPr/>
        </p:nvCxnSpPr>
        <p:spPr>
          <a:xfrm>
            <a:off x="1151393" y="2316080"/>
            <a:ext cx="0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/>
          <p:cNvCxnSpPr>
            <a:stCxn id="17" idx="3"/>
            <a:endCxn id="19" idx="1"/>
          </p:cNvCxnSpPr>
          <p:nvPr/>
        </p:nvCxnSpPr>
        <p:spPr>
          <a:xfrm>
            <a:off x="2024476" y="1398605"/>
            <a:ext cx="17181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/>
          <p:cNvCxnSpPr>
            <a:stCxn id="18" idx="0"/>
            <a:endCxn id="19" idx="2"/>
          </p:cNvCxnSpPr>
          <p:nvPr/>
        </p:nvCxnSpPr>
        <p:spPr>
          <a:xfrm flipH="1" flipV="1">
            <a:off x="4615694" y="2316080"/>
            <a:ext cx="36888" cy="21294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kstfelt 27"/>
          <p:cNvSpPr txBox="1"/>
          <p:nvPr/>
        </p:nvSpPr>
        <p:spPr>
          <a:xfrm>
            <a:off x="2420820" y="1029273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Attends</a:t>
            </a:r>
            <a:endParaRPr lang="da-DK" b="1"/>
          </a:p>
        </p:txBody>
      </p:sp>
      <p:sp>
        <p:nvSpPr>
          <p:cNvPr id="29" name="Tekstfelt 28"/>
          <p:cNvSpPr txBox="1"/>
          <p:nvPr/>
        </p:nvSpPr>
        <p:spPr>
          <a:xfrm rot="18496970">
            <a:off x="2382057" y="2952570"/>
            <a:ext cx="93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Teaches</a:t>
            </a:r>
            <a:endParaRPr lang="da-DK" b="1"/>
          </a:p>
        </p:txBody>
      </p:sp>
      <p:sp>
        <p:nvSpPr>
          <p:cNvPr id="30" name="Tekstfelt 29"/>
          <p:cNvSpPr txBox="1"/>
          <p:nvPr/>
        </p:nvSpPr>
        <p:spPr>
          <a:xfrm>
            <a:off x="3884690" y="31587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HeldIn</a:t>
            </a:r>
            <a:endParaRPr lang="da-DK" b="1"/>
          </a:p>
        </p:txBody>
      </p:sp>
      <p:sp>
        <p:nvSpPr>
          <p:cNvPr id="31" name="Tekstfelt 30"/>
          <p:cNvSpPr txBox="1"/>
          <p:nvPr/>
        </p:nvSpPr>
        <p:spPr>
          <a:xfrm>
            <a:off x="2011197" y="137651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2" name="Tekstfelt 31"/>
          <p:cNvSpPr txBox="1"/>
          <p:nvPr/>
        </p:nvSpPr>
        <p:spPr>
          <a:xfrm>
            <a:off x="3346266" y="138058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3" name="Tekstfelt 32"/>
          <p:cNvSpPr txBox="1"/>
          <p:nvPr/>
        </p:nvSpPr>
        <p:spPr>
          <a:xfrm>
            <a:off x="1106249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4" name="Tekstfelt 33"/>
          <p:cNvSpPr txBox="1"/>
          <p:nvPr/>
        </p:nvSpPr>
        <p:spPr>
          <a:xfrm>
            <a:off x="1107986" y="4177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5" name="Tekstfelt 34"/>
          <p:cNvSpPr txBox="1"/>
          <p:nvPr/>
        </p:nvSpPr>
        <p:spPr>
          <a:xfrm>
            <a:off x="1950618" y="44000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1</a:t>
            </a:r>
            <a:endParaRPr lang="da-DK" sz="1400" b="1"/>
          </a:p>
        </p:txBody>
      </p:sp>
      <p:sp>
        <p:nvSpPr>
          <p:cNvPr id="36" name="Tekstfelt 35"/>
          <p:cNvSpPr txBox="1"/>
          <p:nvPr/>
        </p:nvSpPr>
        <p:spPr>
          <a:xfrm>
            <a:off x="3611752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7" name="Tekstfelt 36"/>
          <p:cNvSpPr txBox="1"/>
          <p:nvPr/>
        </p:nvSpPr>
        <p:spPr>
          <a:xfrm>
            <a:off x="4592360" y="227655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sp>
        <p:nvSpPr>
          <p:cNvPr id="38" name="Tekstfelt 37"/>
          <p:cNvSpPr txBox="1"/>
          <p:nvPr/>
        </p:nvSpPr>
        <p:spPr>
          <a:xfrm>
            <a:off x="4627137" y="417728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smtClean="0"/>
              <a:t>0..*</a:t>
            </a:r>
            <a:endParaRPr lang="da-DK" sz="1400" b="1"/>
          </a:p>
        </p:txBody>
      </p:sp>
      <p:graphicFrame>
        <p:nvGraphicFramePr>
          <p:cNvPr id="39" name="Tabel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35186"/>
              </p:ext>
            </p:extLst>
          </p:nvPr>
        </p:nvGraphicFramePr>
        <p:xfrm>
          <a:off x="6436894" y="1401678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Teacher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ssn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first_name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last_name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0" name="Tabel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27463"/>
              </p:ext>
            </p:extLst>
          </p:nvPr>
        </p:nvGraphicFramePr>
        <p:xfrm>
          <a:off x="6436894" y="2336144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Lecture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lecture_id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description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  <p:graphicFrame>
        <p:nvGraphicFramePr>
          <p:cNvPr id="41" name="Tabel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36582"/>
              </p:ext>
            </p:extLst>
          </p:nvPr>
        </p:nvGraphicFramePr>
        <p:xfrm>
          <a:off x="6436894" y="3270610"/>
          <a:ext cx="5209676" cy="640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2419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302419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332206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 smtClean="0">
                          <a:solidFill>
                            <a:srgbClr val="FFFF00"/>
                          </a:solidFill>
                        </a:rPr>
                        <a:t>Room</a:t>
                      </a:r>
                      <a:endParaRPr lang="da-DK" sz="16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room_id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capacity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b="1" smtClean="0"/>
                        <a:t>…</a:t>
                      </a:r>
                      <a:endParaRPr lang="da-DK" sz="1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4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Creating Tables from a Domain 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20100" cy="4351338"/>
          </a:xfrm>
        </p:spPr>
        <p:txBody>
          <a:bodyPr/>
          <a:lstStyle/>
          <a:p>
            <a:r>
              <a:rPr lang="da-DK" smtClean="0"/>
              <a:t>Creating </a:t>
            </a:r>
            <a:r>
              <a:rPr lang="da-DK" b="1" smtClean="0"/>
              <a:t>tables</a:t>
            </a:r>
            <a:r>
              <a:rPr lang="da-DK" smtClean="0"/>
              <a:t> corresponding to </a:t>
            </a:r>
            <a:r>
              <a:rPr lang="da-DK" b="1" smtClean="0"/>
              <a:t>relations</a:t>
            </a:r>
          </a:p>
          <a:p>
            <a:r>
              <a:rPr lang="da-DK" smtClean="0"/>
              <a:t>This is the hard part </a:t>
            </a:r>
            <a:r>
              <a:rPr lang="da-DK" smtClean="0">
                <a:sym typeface="Wingdings" panose="05000000000000000000" pitchFamily="2" charset="2"/>
              </a:rPr>
              <a:t>. Several cases: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One-to-one, </a:t>
            </a:r>
            <a:r>
              <a:rPr lang="da-DK">
                <a:sym typeface="Wingdings" panose="05000000000000000000" pitchFamily="2" charset="2"/>
              </a:rPr>
              <a:t>both mandatory</a:t>
            </a:r>
            <a:r>
              <a:rPr lang="da-DK" smtClean="0">
                <a:sym typeface="Wingdings" panose="05000000000000000000" pitchFamily="2" charset="2"/>
              </a:rPr>
              <a:t> (1 : 1)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One-to-one, </a:t>
            </a:r>
            <a:r>
              <a:rPr lang="da-DK" smtClean="0">
                <a:sym typeface="Wingdings" panose="05000000000000000000" pitchFamily="2" charset="2"/>
              </a:rPr>
              <a:t>one mandatory </a:t>
            </a:r>
            <a:r>
              <a:rPr lang="da-DK">
                <a:sym typeface="Wingdings" panose="05000000000000000000" pitchFamily="2" charset="2"/>
              </a:rPr>
              <a:t>(1 : </a:t>
            </a:r>
            <a:r>
              <a:rPr lang="da-DK" smtClean="0">
                <a:sym typeface="Wingdings" panose="05000000000000000000" pitchFamily="2" charset="2"/>
              </a:rPr>
              <a:t>0..1</a:t>
            </a:r>
            <a:r>
              <a:rPr lang="da-DK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>
                <a:sym typeface="Wingdings" panose="05000000000000000000" pitchFamily="2" charset="2"/>
              </a:rPr>
              <a:t>One-to-one, both </a:t>
            </a:r>
            <a:r>
              <a:rPr lang="da-DK" smtClean="0">
                <a:sym typeface="Wingdings" panose="05000000000000000000" pitchFamily="2" charset="2"/>
              </a:rPr>
              <a:t>optional (0..1 </a:t>
            </a:r>
            <a:r>
              <a:rPr lang="da-DK">
                <a:sym typeface="Wingdings" panose="05000000000000000000" pitchFamily="2" charset="2"/>
              </a:rPr>
              <a:t>: 1</a:t>
            </a:r>
            <a:r>
              <a:rPr lang="da-DK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One-to-many (1 : 0..*)</a:t>
            </a:r>
          </a:p>
          <a:p>
            <a:pPr lvl="1"/>
            <a:r>
              <a:rPr lang="da-DK" smtClean="0">
                <a:sym typeface="Wingdings" panose="05000000000000000000" pitchFamily="2" charset="2"/>
              </a:rPr>
              <a:t>Many-to-many (0..* : 0..*)</a:t>
            </a:r>
          </a:p>
        </p:txBody>
      </p:sp>
    </p:spTree>
    <p:extLst>
      <p:ext uri="{BB962C8B-B14F-4D97-AF65-F5344CB8AC3E}">
        <p14:creationId xmlns:p14="http://schemas.microsoft.com/office/powerpoint/2010/main" val="14501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2865</Words>
  <Application>Microsoft Office PowerPoint</Application>
  <PresentationFormat>Widescreen</PresentationFormat>
  <Paragraphs>956</Paragraphs>
  <Slides>36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Office-tema</vt:lpstr>
      <vt:lpstr>Databases  Design</vt:lpstr>
      <vt:lpstr>Database Design Process (Connolly &amp; Begg)</vt:lpstr>
      <vt:lpstr>Database Design Process (SWD/SWC)</vt:lpstr>
      <vt:lpstr>Database Design Process (SWD/SWC)</vt:lpstr>
      <vt:lpstr>Creating Tables from a Domain Model</vt:lpstr>
      <vt:lpstr>Creating Tables from a Domain Model</vt:lpstr>
      <vt:lpstr>PowerPoint-præsentation</vt:lpstr>
      <vt:lpstr>PowerPoint-præsentation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Creating Tables from a Domain 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Checking the table design</vt:lpstr>
      <vt:lpstr>Check tables using normalisation</vt:lpstr>
      <vt:lpstr>Check tables using requirements</vt:lpstr>
      <vt:lpstr>Check tables using business rules</vt:lpstr>
      <vt:lpstr>PRO TIP: Free data models!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111</cp:revision>
  <dcterms:created xsi:type="dcterms:W3CDTF">2017-09-05T14:00:27Z</dcterms:created>
  <dcterms:modified xsi:type="dcterms:W3CDTF">2018-09-15T11:44:50Z</dcterms:modified>
</cp:coreProperties>
</file>