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8" r:id="rId4"/>
    <p:sldId id="319" r:id="rId5"/>
    <p:sldId id="320" r:id="rId6"/>
    <p:sldId id="321" r:id="rId7"/>
    <p:sldId id="322" r:id="rId8"/>
    <p:sldId id="323" r:id="rId9"/>
    <p:sldId id="325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46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61" r:id="rId42"/>
    <p:sldId id="358" r:id="rId43"/>
    <p:sldId id="359" r:id="rId44"/>
    <p:sldId id="360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5" r:id="rId56"/>
    <p:sldId id="376" r:id="rId57"/>
    <p:sldId id="378" r:id="rId58"/>
    <p:sldId id="379" r:id="rId59"/>
    <p:sldId id="380" r:id="rId60"/>
    <p:sldId id="382" r:id="rId61"/>
    <p:sldId id="381" r:id="rId62"/>
    <p:sldId id="383" r:id="rId63"/>
    <p:sldId id="374" r:id="rId64"/>
    <p:sldId id="372" r:id="rId65"/>
    <p:sldId id="377" r:id="rId66"/>
    <p:sldId id="373" r:id="rId67"/>
    <p:sldId id="384" r:id="rId68"/>
    <p:sldId id="385" r:id="rId69"/>
    <p:sldId id="388" r:id="rId70"/>
    <p:sldId id="389" r:id="rId71"/>
    <p:sldId id="390" r:id="rId72"/>
    <p:sldId id="391" r:id="rId73"/>
    <p:sldId id="392" r:id="rId74"/>
    <p:sldId id="393" r:id="rId75"/>
    <p:sldId id="394" r:id="rId76"/>
    <p:sldId id="395" r:id="rId77"/>
    <p:sldId id="396" r:id="rId78"/>
    <p:sldId id="397" r:id="rId79"/>
    <p:sldId id="398" r:id="rId80"/>
    <p:sldId id="399" r:id="rId81"/>
    <p:sldId id="400" r:id="rId82"/>
    <p:sldId id="401" r:id="rId83"/>
    <p:sldId id="402" r:id="rId84"/>
    <p:sldId id="403" r:id="rId85"/>
    <p:sldId id="404" r:id="rId86"/>
    <p:sldId id="405" r:id="rId87"/>
    <p:sldId id="429" r:id="rId88"/>
    <p:sldId id="406" r:id="rId89"/>
    <p:sldId id="407" r:id="rId90"/>
    <p:sldId id="408" r:id="rId91"/>
    <p:sldId id="409" r:id="rId92"/>
    <p:sldId id="410" r:id="rId93"/>
    <p:sldId id="411" r:id="rId94"/>
    <p:sldId id="412" r:id="rId95"/>
    <p:sldId id="413" r:id="rId96"/>
    <p:sldId id="431" r:id="rId97"/>
    <p:sldId id="433" r:id="rId98"/>
    <p:sldId id="436" r:id="rId99"/>
    <p:sldId id="438" r:id="rId100"/>
    <p:sldId id="444" r:id="rId101"/>
    <p:sldId id="445" r:id="rId102"/>
    <p:sldId id="449" r:id="rId103"/>
    <p:sldId id="453" r:id="rId104"/>
    <p:sldId id="455" r:id="rId105"/>
    <p:sldId id="456" r:id="rId106"/>
    <p:sldId id="461" r:id="rId107"/>
    <p:sldId id="465" r:id="rId108"/>
    <p:sldId id="466" r:id="rId109"/>
    <p:sldId id="468" r:id="rId110"/>
    <p:sldId id="469" r:id="rId111"/>
    <p:sldId id="470" r:id="rId112"/>
    <p:sldId id="471" r:id="rId113"/>
    <p:sldId id="472" r:id="rId114"/>
    <p:sldId id="473" r:id="rId115"/>
    <p:sldId id="477" r:id="rId116"/>
    <p:sldId id="478" r:id="rId117"/>
    <p:sldId id="479" r:id="rId118"/>
    <p:sldId id="480" r:id="rId119"/>
    <p:sldId id="481" r:id="rId120"/>
    <p:sldId id="482" r:id="rId121"/>
    <p:sldId id="432" r:id="rId122"/>
    <p:sldId id="315" r:id="rId123"/>
    <p:sldId id="495" r:id="rId124"/>
    <p:sldId id="483" r:id="rId125"/>
    <p:sldId id="484" r:id="rId126"/>
    <p:sldId id="485" r:id="rId127"/>
    <p:sldId id="496" r:id="rId128"/>
    <p:sldId id="486" r:id="rId129"/>
    <p:sldId id="487" r:id="rId130"/>
    <p:sldId id="488" r:id="rId131"/>
    <p:sldId id="490" r:id="rId132"/>
    <p:sldId id="491" r:id="rId133"/>
    <p:sldId id="492" r:id="rId134"/>
    <p:sldId id="493" r:id="rId135"/>
    <p:sldId id="494" r:id="rId136"/>
    <p:sldId id="497" r:id="rId137"/>
    <p:sldId id="498" r:id="rId138"/>
    <p:sldId id="499" r:id="rId139"/>
    <p:sldId id="500" r:id="rId140"/>
    <p:sldId id="501" r:id="rId141"/>
    <p:sldId id="502" r:id="rId142"/>
    <p:sldId id="505" r:id="rId143"/>
    <p:sldId id="503" r:id="rId144"/>
    <p:sldId id="504" r:id="rId145"/>
    <p:sldId id="506" r:id="rId146"/>
    <p:sldId id="508" r:id="rId147"/>
    <p:sldId id="513" r:id="rId148"/>
    <p:sldId id="514" r:id="rId149"/>
    <p:sldId id="517" r:id="rId150"/>
    <p:sldId id="518" r:id="rId151"/>
    <p:sldId id="519" r:id="rId152"/>
    <p:sldId id="507" r:id="rId153"/>
    <p:sldId id="520" r:id="rId154"/>
    <p:sldId id="521" r:id="rId15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09-12-2018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5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09-12-2018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1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09-12-2018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2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09-12-2018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98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09-12-2018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9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09-12-2018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4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09-12-2018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0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09-12-2018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5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09-12-2018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09-12-2018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0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09-12-2018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3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E70-C461-477F-BF52-CFCF7D612977}" type="datetimeFigureOut">
              <a:rPr lang="da-DK" smtClean="0"/>
              <a:t>09-12-2018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2557849"/>
          </a:xfrm>
        </p:spPr>
        <p:txBody>
          <a:bodyPr>
            <a:noAutofit/>
          </a:bodyPr>
          <a:lstStyle/>
          <a:p>
            <a:r>
              <a:rPr lang="da-DK" sz="9600" b="1" smtClean="0"/>
              <a:t>OOP/C# Brush-Up</a:t>
            </a:r>
            <a:endParaRPr lang="da-DK" sz="96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368114"/>
            <a:ext cx="9144000" cy="1223318"/>
          </a:xfrm>
        </p:spPr>
        <p:txBody>
          <a:bodyPr>
            <a:normAutofit/>
          </a:bodyPr>
          <a:lstStyle/>
          <a:p>
            <a:r>
              <a:rPr lang="da-DK" sz="7200" smtClean="0">
                <a:solidFill>
                  <a:srgbClr val="FF0000"/>
                </a:solidFill>
              </a:rPr>
              <a:t>Day 0</a:t>
            </a:r>
            <a:endParaRPr lang="da-DK" sz="7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992605"/>
            <a:ext cx="8121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>
                <a:latin typeface="Consolas" panose="020B0609020204030204" pitchFamily="49" charset="0"/>
              </a:rPr>
              <a:t>: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Dog-specific parts…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m.Title;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  <p:sp>
        <p:nvSpPr>
          <p:cNvPr id="2" name="Afrundet rektangulær billedforklaring 1"/>
          <p:cNvSpPr/>
          <p:nvPr/>
        </p:nvSpPr>
        <p:spPr>
          <a:xfrm>
            <a:off x="1037967" y="3525558"/>
            <a:ext cx="4077731" cy="1346887"/>
          </a:xfrm>
          <a:prstGeom prst="wedgeRoundRectCallout">
            <a:avLst>
              <a:gd name="adj1" fmla="val -42954"/>
              <a:gd name="adj2" fmla="val -1356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Type of return value:</a:t>
            </a:r>
          </a:p>
          <a:p>
            <a:r>
              <a:rPr lang="da-DK" sz="3200" b="1" smtClean="0"/>
              <a:t>IEnumerable&lt;string&gt;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130451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 smtClean="0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1013254" y="3488487"/>
            <a:ext cx="4077731" cy="1346887"/>
          </a:xfrm>
          <a:prstGeom prst="wedgeRoundRectCallout">
            <a:avLst>
              <a:gd name="adj1" fmla="val -42954"/>
              <a:gd name="adj2" fmla="val -1356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Type of return value:</a:t>
            </a:r>
          </a:p>
          <a:p>
            <a:r>
              <a:rPr lang="da-DK" sz="3200" b="1" smtClean="0"/>
              <a:t>IEnumerable&lt;???&gt;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349755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query</a:t>
            </a:r>
            <a:r>
              <a:rPr lang="en-US" sz="3200" b="1" smtClean="0">
                <a:latin typeface="Consolas" panose="020B0609020204030204" pitchFamily="49" charset="0"/>
              </a:rPr>
              <a:t>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smtClean="0">
                <a:latin typeface="Consolas" panose="020B0609020204030204" pitchFamily="49" charset="0"/>
              </a:rPr>
              <a:t> m.Year &lt; 1996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62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query</a:t>
            </a:r>
            <a:r>
              <a:rPr lang="en-US" sz="3200" b="1" smtClean="0">
                <a:latin typeface="Consolas" panose="020B0609020204030204" pitchFamily="49" charset="0"/>
              </a:rPr>
              <a:t>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smtClean="0">
                <a:latin typeface="Consolas" panose="020B0609020204030204" pitchFamily="49" charset="0"/>
              </a:rPr>
              <a:t> m.Year &lt; 1996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orderby</a:t>
            </a:r>
            <a:r>
              <a:rPr lang="en-US" sz="3200" b="1" smtClean="0">
                <a:latin typeface="Consolas" panose="020B0609020204030204" pitchFamily="49" charset="0"/>
              </a:rPr>
              <a:t> m.Title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158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query</a:t>
            </a:r>
            <a:r>
              <a:rPr lang="en-US" sz="3200" b="1" smtClean="0">
                <a:latin typeface="Consolas" panose="020B0609020204030204" pitchFamily="49" charset="0"/>
              </a:rPr>
              <a:t>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m.DurationInMins;</a:t>
            </a:r>
          </a:p>
          <a:p>
            <a:pPr marL="0" indent="0">
              <a:buNone/>
            </a:pP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200" b="1" smtClean="0">
                <a:latin typeface="Consolas" panose="020B0609020204030204" pitchFamily="49" charset="0"/>
              </a:rPr>
              <a:t> averageDuration = query.Average();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501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200" b="1" smtClean="0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 smtClean="0">
                <a:latin typeface="Consolas" panose="020B0609020204030204" pitchFamily="49" charset="0"/>
              </a:rPr>
              <a:t> studios</a:t>
            </a:r>
          </a:p>
        </p:txBody>
      </p:sp>
    </p:spTree>
    <p:extLst>
      <p:ext uri="{BB962C8B-B14F-4D97-AF65-F5344CB8AC3E}">
        <p14:creationId xmlns:p14="http://schemas.microsoft.com/office/powerpoint/2010/main" val="35163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190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200" b="1" smtClean="0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 smtClean="0">
                <a:latin typeface="Consolas" panose="020B0609020204030204" pitchFamily="49" charset="0"/>
              </a:rPr>
              <a:t> studios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200" b="1" smtClean="0">
                <a:latin typeface="Consolas" panose="020B0609020204030204" pitchFamily="49" charset="0"/>
              </a:rPr>
              <a:t> m.StudioName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  <a:r>
              <a:rPr lang="en-US" sz="3200" b="1" smtClean="0">
                <a:latin typeface="Consolas" panose="020B0609020204030204" pitchFamily="49" charset="0"/>
              </a:rPr>
              <a:t> s.Name</a:t>
            </a:r>
          </a:p>
          <a:p>
            <a:pPr marL="0" indent="0">
              <a:buNone/>
            </a:pPr>
            <a:endParaRPr lang="en-US" sz="32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7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190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200" b="1" smtClean="0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 smtClean="0">
                <a:latin typeface="Consolas" panose="020B0609020204030204" pitchFamily="49" charset="0"/>
              </a:rPr>
              <a:t> studios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200" b="1" smtClean="0">
                <a:latin typeface="Consolas" panose="020B0609020204030204" pitchFamily="49" charset="0"/>
              </a:rPr>
              <a:t> m.StudioName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  <a:r>
              <a:rPr lang="en-US" sz="3200" b="1" smtClean="0">
                <a:latin typeface="Consolas" panose="020B0609020204030204" pitchFamily="49" charset="0"/>
              </a:rPr>
              <a:t> s.Name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s.HQCity == </a:t>
            </a:r>
            <a:r>
              <a:rPr lang="en-US" sz="3200" b="1">
                <a:solidFill>
                  <a:srgbClr val="FF0000"/>
                </a:solidFill>
                <a:latin typeface="Consolas" panose="020B0609020204030204" pitchFamily="49" charset="0"/>
              </a:rPr>
              <a:t>"New York"</a:t>
            </a:r>
            <a:endParaRPr lang="da-DK" sz="32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5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190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200" b="1" smtClean="0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 smtClean="0">
                <a:latin typeface="Consolas" panose="020B0609020204030204" pitchFamily="49" charset="0"/>
              </a:rPr>
              <a:t> studios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200" b="1" smtClean="0">
                <a:latin typeface="Consolas" panose="020B0609020204030204" pitchFamily="49" charset="0"/>
              </a:rPr>
              <a:t> m.StudioName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  <a:r>
              <a:rPr lang="en-US" sz="3200" b="1" smtClean="0">
                <a:latin typeface="Consolas" panose="020B0609020204030204" pitchFamily="49" charset="0"/>
              </a:rPr>
              <a:t> s.Name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s.HQCity == </a:t>
            </a:r>
            <a:r>
              <a:rPr lang="en-US" sz="3200" b="1">
                <a:solidFill>
                  <a:srgbClr val="FF0000"/>
                </a:solidFill>
                <a:latin typeface="Consolas" panose="020B0609020204030204" pitchFamily="49" charset="0"/>
              </a:rPr>
              <a:t>"New </a:t>
            </a:r>
            <a:r>
              <a:rPr lang="en-US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York“</a:t>
            </a:r>
          </a:p>
          <a:p>
            <a:pPr marL="0" indent="0">
              <a:buNone/>
            </a:pPr>
            <a:r>
              <a:rPr lang="en-US" sz="3200" b="1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…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3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/>
          </p:nvPr>
        </p:nvGraphicFramePr>
        <p:xfrm>
          <a:off x="1259840" y="599616"/>
          <a:ext cx="10146453" cy="5235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4465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8241988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Identification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collectionName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Selection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propertyName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sz="1600" b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 {(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propertyName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),…}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Filtering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where 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logical condition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Ordering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orderby 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propertyName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Aggregation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queryResult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()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Joining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join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collectionName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600" b="1" baseline="0" smtClean="0"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on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propertyName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equals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propertyName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sz="1600" b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81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8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9386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{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 smtClean="0">
                <a:latin typeface="Consolas" panose="020B0609020204030204" pitchFamily="49" charset="0"/>
              </a:rPr>
              <a:t> Age </a:t>
            </a:r>
            <a:r>
              <a:rPr lang="da-DK" sz="3600" b="1" smtClean="0">
                <a:latin typeface="Consolas" panose="020B0609020204030204" pitchFamily="49" charset="0"/>
              </a:rPr>
              <a:t>{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3600" b="1" smtClean="0">
                <a:latin typeface="Consolas" panose="020B0609020204030204" pitchFamily="49" charset="0"/>
              </a:rPr>
              <a:t>;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3600" b="1" smtClean="0">
                <a:latin typeface="Consolas" panose="020B0609020204030204" pitchFamily="49" charset="0"/>
              </a:rPr>
              <a:t>; }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8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Fluent syntax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726827" cy="4351338"/>
          </a:xfrm>
        </p:spPr>
        <p:txBody>
          <a:bodyPr/>
          <a:lstStyle/>
          <a:p>
            <a:pPr lvl="0"/>
            <a:r>
              <a:rPr lang="da-DK" smtClean="0"/>
              <a:t>Also possible to write LINQ queries using traditional, Object-Oriented method calls.</a:t>
            </a:r>
          </a:p>
          <a:p>
            <a:pPr lvl="0"/>
            <a:r>
              <a:rPr lang="da-DK" smtClean="0"/>
              <a:t>.NET class library </a:t>
            </a:r>
            <a:r>
              <a:rPr lang="da-DK" b="1" smtClean="0"/>
              <a:t>System.Linq</a:t>
            </a:r>
            <a:r>
              <a:rPr lang="da-DK" smtClean="0"/>
              <a:t> contains methods corresponding to LINQ keywords (</a:t>
            </a:r>
            <a:r>
              <a:rPr lang="da-DK" b="1" smtClean="0"/>
              <a:t>select</a:t>
            </a:r>
            <a:r>
              <a:rPr lang="da-DK" smtClean="0"/>
              <a:t>, </a:t>
            </a:r>
            <a:r>
              <a:rPr lang="da-DK" b="1" smtClean="0"/>
              <a:t>where</a:t>
            </a:r>
            <a:r>
              <a:rPr lang="da-DK" smtClean="0"/>
              <a:t>, etc.)</a:t>
            </a:r>
          </a:p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35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Fluent syntax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726827" cy="4351338"/>
          </a:xfrm>
        </p:spPr>
        <p:txBody>
          <a:bodyPr/>
          <a:lstStyle/>
          <a:p>
            <a:pPr lvl="0"/>
            <a:r>
              <a:rPr lang="da-DK" smtClean="0"/>
              <a:t>Also possible to write LINQ queries using traditional, Object-Oriented method calls.</a:t>
            </a:r>
          </a:p>
          <a:p>
            <a:pPr lvl="0"/>
            <a:r>
              <a:rPr lang="da-DK" smtClean="0"/>
              <a:t>.NET class library </a:t>
            </a:r>
            <a:r>
              <a:rPr lang="da-DK" b="1" smtClean="0"/>
              <a:t>System.Linq</a:t>
            </a:r>
            <a:r>
              <a:rPr lang="da-DK" smtClean="0"/>
              <a:t> contains methods corresponding to LINQ keywords (</a:t>
            </a:r>
            <a:r>
              <a:rPr lang="da-DK" b="1" smtClean="0"/>
              <a:t>select</a:t>
            </a:r>
            <a:r>
              <a:rPr lang="da-DK" smtClean="0"/>
              <a:t>, </a:t>
            </a:r>
            <a:r>
              <a:rPr lang="da-DK" b="1" smtClean="0"/>
              <a:t>where</a:t>
            </a:r>
            <a:r>
              <a:rPr lang="da-DK" smtClean="0"/>
              <a:t>, etc.)</a:t>
            </a:r>
          </a:p>
          <a:p>
            <a:pPr lvl="0"/>
            <a:r>
              <a:rPr lang="da-DK" smtClean="0"/>
              <a:t>Interesting questions:</a:t>
            </a:r>
          </a:p>
          <a:p>
            <a:pPr lvl="1"/>
            <a:r>
              <a:rPr lang="da-DK" smtClean="0"/>
              <a:t>What </a:t>
            </a:r>
            <a:r>
              <a:rPr lang="da-DK" b="1" smtClean="0"/>
              <a:t>class/interface</a:t>
            </a:r>
            <a:r>
              <a:rPr lang="da-DK" smtClean="0"/>
              <a:t> contains the LINQ methods…?</a:t>
            </a:r>
          </a:p>
          <a:p>
            <a:pPr lvl="1"/>
            <a:r>
              <a:rPr lang="da-DK" smtClean="0"/>
              <a:t>What are the </a:t>
            </a:r>
            <a:r>
              <a:rPr lang="da-DK" b="1" smtClean="0"/>
              <a:t>parameters</a:t>
            </a:r>
            <a:r>
              <a:rPr lang="da-DK" smtClean="0"/>
              <a:t> to these methods…?</a:t>
            </a:r>
          </a:p>
          <a:p>
            <a:pPr lvl="1"/>
            <a:r>
              <a:rPr lang="da-DK" smtClean="0"/>
              <a:t>What is the </a:t>
            </a:r>
            <a:r>
              <a:rPr lang="da-DK" b="1" smtClean="0"/>
              <a:t>return type </a:t>
            </a:r>
            <a:r>
              <a:rPr lang="da-DK" smtClean="0"/>
              <a:t>of these methods?</a:t>
            </a:r>
          </a:p>
          <a:p>
            <a:pPr marL="0" lvl="0" indent="0">
              <a:buNone/>
            </a:pPr>
            <a:endParaRPr lang="da-DK" smtClean="0"/>
          </a:p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5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3697" y="864973"/>
            <a:ext cx="11121081" cy="5311990"/>
          </a:xfrm>
        </p:spPr>
        <p:txBody>
          <a:bodyPr/>
          <a:lstStyle/>
          <a:p>
            <a:pPr indent="0">
              <a:spcBef>
                <a:spcPts val="0"/>
              </a:spcBef>
              <a:buNone/>
            </a:pP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&gt;{12, 37, 8, 17};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b="1" smtClean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This we know…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qr1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numbers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	 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 &lt; 15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2286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  	 select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691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3697" y="864973"/>
            <a:ext cx="11121081" cy="5311990"/>
          </a:xfrm>
        </p:spPr>
        <p:txBody>
          <a:bodyPr/>
          <a:lstStyle/>
          <a:p>
            <a:pPr indent="0">
              <a:spcBef>
                <a:spcPts val="0"/>
              </a:spcBef>
              <a:buNone/>
            </a:pP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&gt;{12, 37, 8, 17};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b="1" smtClean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This we know…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qr1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numbers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	 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 &lt; 15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2286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  	 select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b="1" smtClean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b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Also valid</a:t>
            </a:r>
            <a:endParaRPr lang="en-US" b="1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resultA = numbers.Where(i =&gt; i &lt; 15);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638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Fluent syntax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577648" cy="4351338"/>
          </a:xfrm>
        </p:spPr>
        <p:txBody>
          <a:bodyPr/>
          <a:lstStyle/>
          <a:p>
            <a:pPr lvl="0"/>
            <a:r>
              <a:rPr lang="da-DK" smtClean="0"/>
              <a:t>We just called the method </a:t>
            </a:r>
            <a:r>
              <a:rPr lang="da-DK" b="1" smtClean="0"/>
              <a:t>Where</a:t>
            </a:r>
            <a:r>
              <a:rPr lang="da-DK" smtClean="0"/>
              <a:t> on a </a:t>
            </a:r>
            <a:r>
              <a:rPr lang="da-DK" b="1" smtClean="0"/>
              <a:t>List&lt;int&gt;</a:t>
            </a:r>
            <a:r>
              <a:rPr lang="da-DK" smtClean="0"/>
              <a:t>…but the </a:t>
            </a:r>
            <a:r>
              <a:rPr lang="da-DK" b="1" smtClean="0"/>
              <a:t>List</a:t>
            </a:r>
            <a:r>
              <a:rPr lang="da-DK" smtClean="0"/>
              <a:t> class does not contain a </a:t>
            </a:r>
            <a:r>
              <a:rPr lang="da-DK" b="1" smtClean="0"/>
              <a:t>Where</a:t>
            </a:r>
            <a:r>
              <a:rPr lang="da-DK" smtClean="0"/>
              <a:t> method!</a:t>
            </a:r>
          </a:p>
          <a:p>
            <a:pPr lvl="0"/>
            <a:r>
              <a:rPr lang="da-DK" smtClean="0"/>
              <a:t>We can actually call LINQ methods on variables of type </a:t>
            </a:r>
            <a:r>
              <a:rPr lang="da-DK" b="1" smtClean="0"/>
              <a:t>IEnumerable&lt;T&gt;</a:t>
            </a:r>
            <a:r>
              <a:rPr lang="da-DK" smtClean="0"/>
              <a:t>… but that interface only contains a single method!?</a:t>
            </a:r>
          </a:p>
          <a:p>
            <a:pPr lvl="0"/>
            <a:r>
              <a:rPr lang="da-DK" smtClean="0"/>
              <a:t>LINQ methods are implemented as so-called </a:t>
            </a:r>
            <a:r>
              <a:rPr lang="da-DK" b="1" smtClean="0"/>
              <a:t>extension methods</a:t>
            </a:r>
            <a:r>
              <a:rPr lang="da-DK" smtClean="0"/>
              <a:t>.</a:t>
            </a:r>
          </a:p>
          <a:p>
            <a:pPr marL="0" lvl="0" indent="0">
              <a:buNone/>
            </a:pPr>
            <a:endParaRPr lang="da-DK" smtClean="0"/>
          </a:p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05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Fluent syntax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da-DK" smtClean="0"/>
              <a:t>This is a valid LINQ query: </a:t>
            </a:r>
            <a:r>
              <a:rPr lang="en-US" b="1"/>
              <a:t>numbers.Where(i =&gt; i &lt; 15);</a:t>
            </a:r>
            <a:endParaRPr lang="da-DK" b="1"/>
          </a:p>
          <a:p>
            <a:pPr lvl="0"/>
            <a:r>
              <a:rPr lang="da-DK" smtClean="0"/>
              <a:t>What is the parameter to </a:t>
            </a:r>
            <a:r>
              <a:rPr lang="da-DK" b="1" smtClean="0"/>
              <a:t>Where</a:t>
            </a:r>
            <a:r>
              <a:rPr lang="da-DK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4824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Fluent syntax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da-DK" smtClean="0"/>
              <a:t>This is a valid LINQ query: </a:t>
            </a:r>
            <a:r>
              <a:rPr lang="en-US" b="1"/>
              <a:t>numbers.Where(i =&gt; i &lt; 15);</a:t>
            </a:r>
            <a:endParaRPr lang="da-DK" b="1"/>
          </a:p>
          <a:p>
            <a:pPr lvl="0"/>
            <a:r>
              <a:rPr lang="da-DK" smtClean="0"/>
              <a:t>What is the parameter to </a:t>
            </a:r>
            <a:r>
              <a:rPr lang="da-DK" b="1" smtClean="0"/>
              <a:t>Where</a:t>
            </a:r>
            <a:r>
              <a:rPr lang="da-DK" smtClean="0"/>
              <a:t>?</a:t>
            </a:r>
          </a:p>
          <a:p>
            <a:pPr lvl="0"/>
            <a:r>
              <a:rPr lang="da-DK" smtClean="0"/>
              <a:t>The purpose of the </a:t>
            </a:r>
            <a:r>
              <a:rPr lang="da-DK" b="1" smtClean="0"/>
              <a:t>Where</a:t>
            </a:r>
            <a:r>
              <a:rPr lang="da-DK" smtClean="0"/>
              <a:t> method is to filter out those items in the list which meet a specific condition (here: must be smaller than 15)</a:t>
            </a:r>
          </a:p>
          <a:p>
            <a:pPr lvl="0"/>
            <a:r>
              <a:rPr lang="da-DK" smtClean="0"/>
              <a:t>The </a:t>
            </a:r>
            <a:r>
              <a:rPr lang="da-DK" b="1" smtClean="0"/>
              <a:t>Where</a:t>
            </a:r>
            <a:r>
              <a:rPr lang="da-DK" smtClean="0"/>
              <a:t> method applies the condition to each item in the list</a:t>
            </a:r>
          </a:p>
          <a:p>
            <a:pPr lvl="1"/>
            <a:r>
              <a:rPr lang="da-DK" smtClean="0"/>
              <a:t>Input to condition evaluation: an </a:t>
            </a:r>
            <a:r>
              <a:rPr lang="da-DK" b="1" smtClean="0"/>
              <a:t>int</a:t>
            </a:r>
            <a:r>
              <a:rPr lang="da-DK" smtClean="0"/>
              <a:t> (in this example)</a:t>
            </a:r>
          </a:p>
          <a:p>
            <a:pPr lvl="1"/>
            <a:r>
              <a:rPr lang="da-DK" smtClean="0"/>
              <a:t>Output from </a:t>
            </a:r>
            <a:r>
              <a:rPr lang="da-DK"/>
              <a:t>condition </a:t>
            </a:r>
            <a:r>
              <a:rPr lang="da-DK" smtClean="0"/>
              <a:t>evaluation: a </a:t>
            </a:r>
            <a:r>
              <a:rPr lang="da-DK" b="1" smtClean="0"/>
              <a:t>bool</a:t>
            </a:r>
          </a:p>
          <a:p>
            <a:pPr lvl="1"/>
            <a:r>
              <a:rPr lang="da-DK" smtClean="0"/>
              <a:t>Who supplies the condition? The </a:t>
            </a:r>
            <a:r>
              <a:rPr lang="da-DK" u="sng" smtClean="0"/>
              <a:t>caller</a:t>
            </a:r>
            <a:r>
              <a:rPr lang="da-DK" smtClean="0"/>
              <a:t> of </a:t>
            </a:r>
            <a:r>
              <a:rPr lang="da-DK" b="1" smtClean="0"/>
              <a:t>Where</a:t>
            </a:r>
            <a:r>
              <a:rPr lang="da-DK" smtClean="0"/>
              <a:t>!</a:t>
            </a:r>
          </a:p>
          <a:p>
            <a:pPr lvl="0"/>
            <a:r>
              <a:rPr lang="da-DK" smtClean="0"/>
              <a:t>Parameter to </a:t>
            </a:r>
            <a:r>
              <a:rPr lang="da-DK" b="1" smtClean="0"/>
              <a:t>Where</a:t>
            </a:r>
            <a:r>
              <a:rPr lang="da-DK" smtClean="0"/>
              <a:t> is a </a:t>
            </a:r>
            <a:r>
              <a:rPr lang="da-DK" u="sng" smtClean="0"/>
              <a:t>function</a:t>
            </a:r>
            <a:r>
              <a:rPr lang="da-DK" smtClean="0"/>
              <a:t>.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223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Fluent syntax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da-DK" smtClean="0"/>
              <a:t>In general: if </a:t>
            </a:r>
            <a:r>
              <a:rPr lang="da-DK" b="1" smtClean="0"/>
              <a:t>Where</a:t>
            </a:r>
            <a:r>
              <a:rPr lang="da-DK" smtClean="0"/>
              <a:t> is called on a variable of type </a:t>
            </a:r>
            <a:r>
              <a:rPr lang="da-DK" b="1" smtClean="0"/>
              <a:t>IEnumerable&lt;T&gt;</a:t>
            </a:r>
            <a:r>
              <a:rPr lang="da-DK" smtClean="0"/>
              <a:t>, the parameter must be of type </a:t>
            </a:r>
            <a:r>
              <a:rPr lang="da-DK" b="1" smtClean="0"/>
              <a:t>Func&lt;T, bool&gt;</a:t>
            </a:r>
          </a:p>
          <a:p>
            <a:r>
              <a:rPr lang="da-DK" smtClean="0"/>
              <a:t>In the example, a function of type </a:t>
            </a:r>
            <a:r>
              <a:rPr lang="da-DK" b="1" smtClean="0"/>
              <a:t>Func&lt;int, bool&gt;</a:t>
            </a:r>
          </a:p>
          <a:p>
            <a:r>
              <a:rPr lang="da-DK" smtClean="0"/>
              <a:t>This can be a named function, but also an anonymous function:</a:t>
            </a:r>
          </a:p>
          <a:p>
            <a:r>
              <a:rPr lang="en-US" b="1"/>
              <a:t>numbers.Where(</a:t>
            </a:r>
            <a:r>
              <a:rPr lang="en-US" b="1">
                <a:solidFill>
                  <a:srgbClr val="FF0000"/>
                </a:solidFill>
              </a:rPr>
              <a:t>i =&gt; i &lt; 15</a:t>
            </a:r>
            <a:r>
              <a:rPr lang="en-US" b="1" smtClean="0"/>
              <a:t>);</a:t>
            </a:r>
            <a:endParaRPr lang="da-DK" smtClean="0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67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Fluent syntax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00967" cy="4351338"/>
          </a:xfrm>
        </p:spPr>
        <p:txBody>
          <a:bodyPr/>
          <a:lstStyle/>
          <a:p>
            <a:r>
              <a:rPr lang="da-DK"/>
              <a:t>Calling </a:t>
            </a:r>
            <a:r>
              <a:rPr lang="da-DK" b="1"/>
              <a:t>Where</a:t>
            </a:r>
            <a:r>
              <a:rPr lang="da-DK"/>
              <a:t> on a variable of type </a:t>
            </a:r>
            <a:r>
              <a:rPr lang="da-DK" b="1" smtClean="0"/>
              <a:t>IEnumerable&lt;T&gt;</a:t>
            </a:r>
            <a:r>
              <a:rPr lang="da-DK"/>
              <a:t> </a:t>
            </a:r>
            <a:r>
              <a:rPr lang="da-DK" smtClean="0"/>
              <a:t>returns a reference of type </a:t>
            </a:r>
            <a:r>
              <a:rPr lang="da-DK" b="1"/>
              <a:t>IEnumerable&lt;T&gt;</a:t>
            </a:r>
            <a:r>
              <a:rPr lang="da-DK" smtClean="0"/>
              <a:t>, i.e. of the same type!</a:t>
            </a:r>
          </a:p>
          <a:p>
            <a:r>
              <a:rPr lang="da-DK" smtClean="0"/>
              <a:t>On this reference, we can (again) call LINQ methods!</a:t>
            </a:r>
          </a:p>
          <a:p>
            <a:r>
              <a:rPr lang="da-DK" smtClean="0"/>
              <a:t>This enables ”chaining” of method calls, which is exactly what characterises the Fluent syntax.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485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3697" y="864973"/>
            <a:ext cx="11121081" cy="5311990"/>
          </a:xfrm>
        </p:spPr>
        <p:txBody>
          <a:bodyPr/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qr1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movies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.Select(m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=&gt;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{m.Title, m.Year})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.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Where(m =&gt; m.Year &gt; 1995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qr2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movies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.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Select(m =&gt;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{m.Title, m.Year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.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Where(m =&gt; m.Year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 2010);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.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Where(m =&gt; m.Year &gt; 1995);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138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8" y="1012925"/>
            <a:ext cx="95599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>
                <a:latin typeface="Consolas" panose="020B0609020204030204" pitchFamily="49" charset="0"/>
              </a:rPr>
              <a:t> :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3600" b="1" smtClean="0">
                <a:latin typeface="Consolas" panose="020B0609020204030204" pitchFamily="49" charset="0"/>
              </a:rPr>
              <a:t> CanHunt </a:t>
            </a:r>
            <a:r>
              <a:rPr lang="da-DK" sz="3600" b="1" smtClean="0">
                <a:latin typeface="Consolas" panose="020B0609020204030204" pitchFamily="49" charset="0"/>
              </a:rPr>
              <a:t>{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3600" b="1">
                <a:latin typeface="Consolas" panose="020B0609020204030204" pitchFamily="49" charset="0"/>
              </a:rPr>
              <a:t>;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3600" b="1" smtClean="0">
                <a:latin typeface="Consolas" panose="020B0609020204030204" pitchFamily="49" charset="0"/>
              </a:rPr>
              <a:t>; }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06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Fluent syntax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da-DK" smtClean="0"/>
              <a:t>Also note the parameter to the </a:t>
            </a:r>
            <a:r>
              <a:rPr lang="da-DK" b="1" smtClean="0"/>
              <a:t>Select</a:t>
            </a:r>
            <a:r>
              <a:rPr lang="da-DK" smtClean="0"/>
              <a:t> method:</a:t>
            </a:r>
          </a:p>
          <a:p>
            <a:r>
              <a:rPr lang="en-US" b="1"/>
              <a:t>Select(</a:t>
            </a:r>
            <a:r>
              <a:rPr lang="en-US" b="1">
                <a:solidFill>
                  <a:srgbClr val="FF0000"/>
                </a:solidFill>
              </a:rPr>
              <a:t>m =&gt; new {m.Title, m.Year</a:t>
            </a:r>
            <a:r>
              <a:rPr lang="en-US" b="1" smtClean="0">
                <a:solidFill>
                  <a:srgbClr val="FF0000"/>
                </a:solidFill>
              </a:rPr>
              <a:t>}</a:t>
            </a:r>
            <a:r>
              <a:rPr lang="en-US" b="1" smtClean="0"/>
              <a:t>), or</a:t>
            </a:r>
          </a:p>
          <a:p>
            <a:r>
              <a:rPr lang="en-US" b="1"/>
              <a:t>Select(</a:t>
            </a:r>
            <a:r>
              <a:rPr lang="en-US" b="1">
                <a:solidFill>
                  <a:srgbClr val="FF0000"/>
                </a:solidFill>
              </a:rPr>
              <a:t>m =&gt; </a:t>
            </a:r>
            <a:r>
              <a:rPr lang="en-US" b="1" smtClean="0">
                <a:solidFill>
                  <a:srgbClr val="FF0000"/>
                </a:solidFill>
              </a:rPr>
              <a:t>m.Title</a:t>
            </a:r>
            <a:r>
              <a:rPr lang="en-US" b="1" smtClean="0"/>
              <a:t>), or</a:t>
            </a:r>
            <a:endParaRPr lang="en-US" b="1"/>
          </a:p>
          <a:p>
            <a:r>
              <a:rPr lang="da-DK" smtClean="0"/>
              <a:t>I.e. a method of type </a:t>
            </a:r>
            <a:r>
              <a:rPr lang="da-DK" b="1" smtClean="0"/>
              <a:t>Func&lt;T, V&gt;</a:t>
            </a:r>
            <a:r>
              <a:rPr lang="da-DK" smtClean="0"/>
              <a:t>, where</a:t>
            </a:r>
          </a:p>
          <a:p>
            <a:pPr lvl="1"/>
            <a:r>
              <a:rPr lang="da-DK" b="1" smtClean="0"/>
              <a:t>T</a:t>
            </a:r>
            <a:r>
              <a:rPr lang="da-DK" smtClean="0"/>
              <a:t> is the type of the item in the collection (here </a:t>
            </a:r>
            <a:r>
              <a:rPr lang="da-DK" b="1" smtClean="0"/>
              <a:t>Movie</a:t>
            </a:r>
            <a:r>
              <a:rPr lang="da-DK" smtClean="0"/>
              <a:t>)</a:t>
            </a:r>
          </a:p>
          <a:p>
            <a:pPr lvl="1"/>
            <a:r>
              <a:rPr lang="da-DK" b="1" smtClean="0"/>
              <a:t>V</a:t>
            </a:r>
            <a:r>
              <a:rPr lang="da-DK" smtClean="0"/>
              <a:t> is the type of the selected/transformed data (here an anonymous type in the first </a:t>
            </a:r>
            <a:r>
              <a:rPr lang="da-DK" smtClean="0"/>
              <a:t>case</a:t>
            </a:r>
            <a:r>
              <a:rPr lang="da-DK" smtClean="0"/>
              <a:t>, and just </a:t>
            </a:r>
            <a:r>
              <a:rPr lang="da-DK" b="1" smtClean="0"/>
              <a:t>string</a:t>
            </a:r>
            <a:r>
              <a:rPr lang="da-DK" smtClean="0"/>
              <a:t> in the second case)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73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5078627"/>
          </a:xfrm>
        </p:spPr>
        <p:txBody>
          <a:bodyPr>
            <a:noAutofit/>
          </a:bodyPr>
          <a:lstStyle/>
          <a:p>
            <a:r>
              <a:rPr lang="da-DK" sz="14400" b="1" smtClean="0"/>
              <a:t>Bits and </a:t>
            </a:r>
            <a:br>
              <a:rPr lang="da-DK" sz="14400" b="1" smtClean="0"/>
            </a:br>
            <a:r>
              <a:rPr lang="da-DK" sz="14400" b="1" smtClean="0"/>
              <a:t>Pieces</a:t>
            </a:r>
            <a:endParaRPr lang="da-DK" sz="14400" b="1"/>
          </a:p>
        </p:txBody>
      </p:sp>
    </p:spTree>
    <p:extLst>
      <p:ext uri="{BB962C8B-B14F-4D97-AF65-F5344CB8AC3E}">
        <p14:creationId xmlns:p14="http://schemas.microsoft.com/office/powerpoint/2010/main" val="326692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Bit and Pieces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251990" cy="4351338"/>
          </a:xfrm>
        </p:spPr>
        <p:txBody>
          <a:bodyPr/>
          <a:lstStyle/>
          <a:p>
            <a:r>
              <a:rPr lang="da-DK" sz="3200" smtClean="0"/>
              <a:t>Automatic properties</a:t>
            </a:r>
          </a:p>
          <a:p>
            <a:r>
              <a:rPr lang="da-DK" sz="3200" smtClean="0"/>
              <a:t>The </a:t>
            </a:r>
            <a:r>
              <a:rPr lang="da-DK" sz="3200" b="1" smtClean="0">
                <a:solidFill>
                  <a:srgbClr val="0070C0"/>
                </a:solidFill>
              </a:rPr>
              <a:t>static</a:t>
            </a:r>
            <a:r>
              <a:rPr lang="da-DK" sz="3200" smtClean="0"/>
              <a:t> keyword</a:t>
            </a:r>
            <a:endParaRPr lang="da-DK" sz="3200" smtClean="0"/>
          </a:p>
          <a:p>
            <a:r>
              <a:rPr lang="da-DK" sz="3200" smtClean="0"/>
              <a:t>The </a:t>
            </a:r>
            <a:r>
              <a:rPr lang="da-DK" sz="3200" b="1" smtClean="0"/>
              <a:t>Singleton</a:t>
            </a:r>
            <a:r>
              <a:rPr lang="da-DK" sz="3200" smtClean="0"/>
              <a:t> design pattern</a:t>
            </a:r>
          </a:p>
          <a:p>
            <a:r>
              <a:rPr lang="da-DK" sz="3200" smtClean="0"/>
              <a:t>The </a:t>
            </a:r>
            <a:r>
              <a:rPr lang="da-DK" sz="3200" b="1" smtClean="0"/>
              <a:t>?</a:t>
            </a:r>
            <a:r>
              <a:rPr lang="da-DK" sz="3200" smtClean="0"/>
              <a:t> and </a:t>
            </a:r>
            <a:r>
              <a:rPr lang="da-DK" sz="3200" b="1" smtClean="0"/>
              <a:t>??</a:t>
            </a:r>
            <a:r>
              <a:rPr lang="da-DK" sz="3200" smtClean="0"/>
              <a:t> operators</a:t>
            </a:r>
          </a:p>
          <a:p>
            <a:r>
              <a:rPr lang="da-DK" sz="3200" smtClean="0"/>
              <a:t>Enumerations</a:t>
            </a:r>
          </a:p>
          <a:p>
            <a:r>
              <a:rPr lang="da-DK" sz="3200" smtClean="0"/>
              <a:t>Visual Studio productivity tips</a:t>
            </a:r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137334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4658497"/>
          </a:xfrm>
        </p:spPr>
        <p:txBody>
          <a:bodyPr>
            <a:noAutofit/>
          </a:bodyPr>
          <a:lstStyle/>
          <a:p>
            <a:r>
              <a:rPr lang="da-DK" sz="9600" b="1" smtClean="0"/>
              <a:t>Bits and Pieces</a:t>
            </a:r>
            <a:br>
              <a:rPr lang="da-DK" sz="9600" b="1" smtClean="0"/>
            </a:b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4800" b="1" smtClean="0"/>
              <a:t>(automatic properties)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32763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Automatic properties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568779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Order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private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 _id;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 _id;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set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{ _id = value;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Order(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_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id =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800" b="1" smtClean="0"/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756" y="257046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03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Automatic properties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568779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2B91AF"/>
                </a:solidFill>
                <a:latin typeface="Consolas" panose="020B0609020204030204" pitchFamily="49" charset="0"/>
              </a:rPr>
              <a:t>Order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Id { </a:t>
            </a: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Order(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Id 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=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400" b="1" smtClean="0"/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188" y="231390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0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Automatic properties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403758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2B91AF"/>
                </a:solidFill>
                <a:latin typeface="Consolas" panose="020B0609020204030204" pitchFamily="49" charset="0"/>
              </a:rPr>
              <a:t>Order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Id { </a:t>
            </a: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Order(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Id 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=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400" b="1" smtClean="0"/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188" y="231390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65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4658497"/>
          </a:xfrm>
        </p:spPr>
        <p:txBody>
          <a:bodyPr>
            <a:noAutofit/>
          </a:bodyPr>
          <a:lstStyle/>
          <a:p>
            <a:r>
              <a:rPr lang="da-DK" sz="9600" b="1" smtClean="0"/>
              <a:t>Bits and Pieces</a:t>
            </a:r>
            <a:br>
              <a:rPr lang="da-DK" sz="9600" b="1" smtClean="0"/>
            </a:b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4800" b="1" smtClean="0"/>
              <a:t>(the </a:t>
            </a:r>
            <a:r>
              <a:rPr lang="da-DK" sz="4800" b="1" smtClean="0">
                <a:solidFill>
                  <a:srgbClr val="0070C0"/>
                </a:solidFill>
              </a:rPr>
              <a:t>static</a:t>
            </a:r>
            <a:r>
              <a:rPr lang="da-DK" sz="4800" b="1" smtClean="0"/>
              <a:t> keyword)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14717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</a:t>
            </a:r>
            <a:r>
              <a:rPr lang="da-DK" b="1" smtClean="0">
                <a:solidFill>
                  <a:srgbClr val="0070C0"/>
                </a:solidFill>
              </a:rPr>
              <a:t>static</a:t>
            </a:r>
            <a:r>
              <a:rPr lang="da-DK" b="1" smtClean="0"/>
              <a:t> keyword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5941906" cy="4351338"/>
          </a:xfrm>
        </p:spPr>
        <p:txBody>
          <a:bodyPr/>
          <a:lstStyle/>
          <a:p>
            <a:r>
              <a:rPr lang="da-DK" smtClean="0"/>
              <a:t>A </a:t>
            </a:r>
            <a:r>
              <a:rPr lang="da-DK" u="sng" smtClean="0"/>
              <a:t>static</a:t>
            </a:r>
            <a:r>
              <a:rPr lang="da-DK" smtClean="0"/>
              <a:t> element in a class definition: an element which is not part of – or depends on – the state of individual objects</a:t>
            </a:r>
          </a:p>
          <a:p>
            <a:r>
              <a:rPr lang="da-DK" smtClean="0"/>
              <a:t>All elements in a class definition can be declared as </a:t>
            </a:r>
            <a:r>
              <a:rPr lang="da-DK" smtClean="0">
                <a:solidFill>
                  <a:srgbClr val="0070C0"/>
                </a:solidFill>
              </a:rPr>
              <a:t>static</a:t>
            </a:r>
          </a:p>
          <a:p>
            <a:r>
              <a:rPr lang="da-DK" smtClean="0"/>
              <a:t>Classes can contain a mix of static and non-static elements </a:t>
            </a:r>
          </a:p>
          <a:p>
            <a:r>
              <a:rPr lang="da-DK" smtClean="0"/>
              <a:t>Constants are by definition static</a:t>
            </a:r>
            <a:endParaRPr lang="da-DK"/>
          </a:p>
        </p:txBody>
      </p:sp>
      <p:pic>
        <p:nvPicPr>
          <p:cNvPr id="1026" name="Picture 2" descr="Billedresultat for 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293" y="0"/>
            <a:ext cx="43417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3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00096" y="685892"/>
            <a:ext cx="10214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LicensePlate {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Price {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NoOfCarsCreated 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Car(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licensePlate,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price)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LicensePlate 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= licensePlate;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Price 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= price;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NoOfCarsCreated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17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>
                <a:latin typeface="Consolas" panose="020B0609020204030204" pitchFamily="49" charset="0"/>
              </a:rPr>
              <a:t>a</a:t>
            </a:r>
            <a:r>
              <a:rPr lang="en-US" sz="3600" b="1" smtClean="0">
                <a:latin typeface="Consolas" panose="020B0609020204030204" pitchFamily="49" charset="0"/>
              </a:rPr>
              <a:t>Dog </a:t>
            </a:r>
            <a:r>
              <a:rPr lang="en-US" sz="3600" b="1" smtClean="0">
                <a:latin typeface="Consolas" panose="020B0609020204030204" pitchFamily="49" charset="0"/>
              </a:rPr>
              <a:t>= </a:t>
            </a:r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 smtClean="0">
                <a:latin typeface="Consolas" panose="020B0609020204030204" pitchFamily="49" charset="0"/>
              </a:rPr>
              <a:t>(…);</a:t>
            </a:r>
          </a:p>
          <a:p>
            <a:endParaRPr lang="en-US" sz="3600" b="1" smtClean="0">
              <a:latin typeface="Consolas" panose="020B0609020204030204" pitchFamily="49" charset="0"/>
            </a:endParaRPr>
          </a:p>
          <a:p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smtClean="0">
                <a:latin typeface="Consolas" panose="020B0609020204030204" pitchFamily="49" charset="0"/>
              </a:rPr>
              <a:t>.WriteLine(aDog.Age</a:t>
            </a:r>
            <a:r>
              <a:rPr lang="en-US" sz="36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smtClean="0">
                <a:latin typeface="Consolas" panose="020B0609020204030204" pitchFamily="49" charset="0"/>
              </a:rPr>
              <a:t>.WriteLine(aDog.CanHunt</a:t>
            </a:r>
            <a:r>
              <a:rPr lang="en-US" sz="3600" b="1" smtClean="0">
                <a:latin typeface="Consolas" panose="020B0609020204030204" pitchFamily="49" charset="0"/>
              </a:rPr>
              <a:t>);</a:t>
            </a:r>
            <a:endParaRPr lang="en-US" sz="3600" b="1">
              <a:latin typeface="Consolas" panose="020B0609020204030204" pitchFamily="49" charset="0"/>
            </a:endParaRPr>
          </a:p>
          <a:p>
            <a:endParaRPr lang="en-US" sz="3600" b="1" smtClean="0"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2228086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2759979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1195152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47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013691" y="162228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L</a:t>
            </a:r>
            <a:r>
              <a:rPr lang="da-DK" sz="2800" smtClean="0"/>
              <a:t>icensePlate</a:t>
            </a:r>
            <a:endParaRPr lang="da-DK" sz="2800" smtClean="0"/>
          </a:p>
          <a:p>
            <a:r>
              <a:rPr lang="da-DK" sz="2800"/>
              <a:t>P</a:t>
            </a:r>
            <a:r>
              <a:rPr lang="da-DK" sz="2800" smtClean="0"/>
              <a:t>rice</a:t>
            </a:r>
            <a:endParaRPr lang="da-DK" sz="2800"/>
          </a:p>
        </p:txBody>
      </p:sp>
      <p:sp>
        <p:nvSpPr>
          <p:cNvPr id="5" name="Tekstfelt 4"/>
          <p:cNvSpPr txBox="1"/>
          <p:nvPr/>
        </p:nvSpPr>
        <p:spPr>
          <a:xfrm>
            <a:off x="718169" y="452788"/>
            <a:ext cx="492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latin typeface="Consolas" panose="020B0609020204030204" pitchFamily="49" charset="0"/>
              </a:rPr>
              <a:t>N</a:t>
            </a:r>
            <a:r>
              <a:rPr lang="da-DK" sz="3600" b="1" smtClean="0">
                <a:latin typeface="Consolas" panose="020B0609020204030204" pitchFamily="49" charset="0"/>
              </a:rPr>
              <a:t>oOfCarsCreated</a:t>
            </a:r>
            <a:endParaRPr lang="da-DK" sz="3600" b="1">
              <a:latin typeface="Consolas" panose="020B0609020204030204" pitchFamily="49" charset="0"/>
            </a:endParaRPr>
          </a:p>
        </p:txBody>
      </p:sp>
      <p:sp>
        <p:nvSpPr>
          <p:cNvPr id="6" name="Sky 5"/>
          <p:cNvSpPr/>
          <p:nvPr/>
        </p:nvSpPr>
        <p:spPr>
          <a:xfrm>
            <a:off x="7984111" y="3150677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L</a:t>
            </a:r>
            <a:r>
              <a:rPr lang="da-DK" sz="2800" smtClean="0"/>
              <a:t>icensePlate</a:t>
            </a:r>
            <a:endParaRPr lang="da-DK" sz="2800" smtClean="0"/>
          </a:p>
          <a:p>
            <a:r>
              <a:rPr lang="da-DK" sz="2800"/>
              <a:t>P</a:t>
            </a:r>
            <a:r>
              <a:rPr lang="da-DK" sz="2800" smtClean="0"/>
              <a:t>rice</a:t>
            </a:r>
            <a:endParaRPr lang="da-DK" sz="2800"/>
          </a:p>
        </p:txBody>
      </p:sp>
      <p:sp>
        <p:nvSpPr>
          <p:cNvPr id="7" name="Sky 6"/>
          <p:cNvSpPr/>
          <p:nvPr/>
        </p:nvSpPr>
        <p:spPr>
          <a:xfrm>
            <a:off x="718169" y="380479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L</a:t>
            </a:r>
            <a:r>
              <a:rPr lang="da-DK" sz="2800" smtClean="0"/>
              <a:t>icensePlate</a:t>
            </a:r>
            <a:endParaRPr lang="da-DK" sz="2800" smtClean="0"/>
          </a:p>
          <a:p>
            <a:r>
              <a:rPr lang="da-DK" sz="2800"/>
              <a:t>P</a:t>
            </a:r>
            <a:r>
              <a:rPr lang="da-DK" sz="2800" smtClean="0"/>
              <a:t>rice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6756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/>
          <p:cNvSpPr txBox="1"/>
          <p:nvPr/>
        </p:nvSpPr>
        <p:spPr>
          <a:xfrm>
            <a:off x="718169" y="452788"/>
            <a:ext cx="606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latin typeface="Consolas" panose="020B0609020204030204" pitchFamily="49" charset="0"/>
              </a:rPr>
              <a:t>N</a:t>
            </a:r>
            <a:r>
              <a:rPr lang="da-DK" sz="3600" b="1" smtClean="0">
                <a:latin typeface="Consolas" panose="020B0609020204030204" pitchFamily="49" charset="0"/>
              </a:rPr>
              <a:t>oOfCarsCreated </a:t>
            </a:r>
            <a:r>
              <a:rPr lang="da-DK" sz="3600" b="1" smtClean="0">
                <a:latin typeface="Consolas" panose="020B0609020204030204" pitchFamily="49" charset="0"/>
              </a:rPr>
              <a:t>= 0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5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/>
          <p:cNvSpPr txBox="1"/>
          <p:nvPr/>
        </p:nvSpPr>
        <p:spPr>
          <a:xfrm>
            <a:off x="718169" y="452788"/>
            <a:ext cx="606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latin typeface="Consolas" panose="020B0609020204030204" pitchFamily="49" charset="0"/>
              </a:rPr>
              <a:t>N</a:t>
            </a:r>
            <a:r>
              <a:rPr lang="da-DK" sz="3600" b="1" smtClean="0">
                <a:latin typeface="Consolas" panose="020B0609020204030204" pitchFamily="49" charset="0"/>
              </a:rPr>
              <a:t>oOfCarsCreated </a:t>
            </a:r>
            <a:r>
              <a:rPr lang="da-DK" sz="3600" b="1" smtClean="0">
                <a:latin typeface="Consolas" panose="020B0609020204030204" pitchFamily="49" charset="0"/>
              </a:rPr>
              <a:t>= 1</a:t>
            </a:r>
            <a:endParaRPr lang="da-DK" sz="3600" b="1">
              <a:latin typeface="Consolas" panose="020B0609020204030204" pitchFamily="49" charset="0"/>
            </a:endParaRPr>
          </a:p>
        </p:txBody>
      </p:sp>
      <p:sp>
        <p:nvSpPr>
          <p:cNvPr id="7" name="Sky 6"/>
          <p:cNvSpPr/>
          <p:nvPr/>
        </p:nvSpPr>
        <p:spPr>
          <a:xfrm>
            <a:off x="718169" y="380479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L</a:t>
            </a:r>
            <a:r>
              <a:rPr lang="da-DK" sz="2800" smtClean="0"/>
              <a:t>icensePlate</a:t>
            </a:r>
            <a:endParaRPr lang="da-DK" sz="2800" smtClean="0"/>
          </a:p>
          <a:p>
            <a:r>
              <a:rPr lang="da-DK" sz="2800"/>
              <a:t>P</a:t>
            </a:r>
            <a:r>
              <a:rPr lang="da-DK" sz="2800" smtClean="0"/>
              <a:t>rice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0222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013691" y="162228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LicensePlate</a:t>
            </a:r>
            <a:endParaRPr lang="da-DK" sz="2800" smtClean="0"/>
          </a:p>
          <a:p>
            <a:r>
              <a:rPr lang="da-DK" sz="2800" smtClean="0"/>
              <a:t>Price</a:t>
            </a:r>
            <a:endParaRPr lang="da-DK" sz="2800"/>
          </a:p>
        </p:txBody>
      </p:sp>
      <p:sp>
        <p:nvSpPr>
          <p:cNvPr id="5" name="Tekstfelt 4"/>
          <p:cNvSpPr txBox="1"/>
          <p:nvPr/>
        </p:nvSpPr>
        <p:spPr>
          <a:xfrm>
            <a:off x="718169" y="452788"/>
            <a:ext cx="606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latin typeface="Consolas" panose="020B0609020204030204" pitchFamily="49" charset="0"/>
              </a:rPr>
              <a:t>N</a:t>
            </a:r>
            <a:r>
              <a:rPr lang="da-DK" sz="3600" b="1" smtClean="0">
                <a:latin typeface="Consolas" panose="020B0609020204030204" pitchFamily="49" charset="0"/>
              </a:rPr>
              <a:t>oOfCarsCreated </a:t>
            </a:r>
            <a:r>
              <a:rPr lang="da-DK" sz="3600" b="1" smtClean="0">
                <a:latin typeface="Consolas" panose="020B0609020204030204" pitchFamily="49" charset="0"/>
              </a:rPr>
              <a:t>= 2</a:t>
            </a:r>
            <a:endParaRPr lang="da-DK" sz="3600" b="1">
              <a:latin typeface="Consolas" panose="020B0609020204030204" pitchFamily="49" charset="0"/>
            </a:endParaRPr>
          </a:p>
        </p:txBody>
      </p:sp>
      <p:sp>
        <p:nvSpPr>
          <p:cNvPr id="7" name="Sky 6"/>
          <p:cNvSpPr/>
          <p:nvPr/>
        </p:nvSpPr>
        <p:spPr>
          <a:xfrm>
            <a:off x="718169" y="380479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LicensePlate</a:t>
            </a:r>
            <a:endParaRPr lang="da-DK" sz="2800" smtClean="0"/>
          </a:p>
          <a:p>
            <a:r>
              <a:rPr lang="da-DK" sz="2800" smtClean="0"/>
              <a:t>Price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85974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013691" y="162228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LicensePlate</a:t>
            </a:r>
          </a:p>
          <a:p>
            <a:r>
              <a:rPr lang="da-DK" sz="2800"/>
              <a:t>Price</a:t>
            </a:r>
            <a:endParaRPr lang="da-DK" sz="2800"/>
          </a:p>
        </p:txBody>
      </p:sp>
      <p:sp>
        <p:nvSpPr>
          <p:cNvPr id="5" name="Tekstfelt 4"/>
          <p:cNvSpPr txBox="1"/>
          <p:nvPr/>
        </p:nvSpPr>
        <p:spPr>
          <a:xfrm>
            <a:off x="718169" y="452788"/>
            <a:ext cx="606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latin typeface="Consolas" panose="020B0609020204030204" pitchFamily="49" charset="0"/>
              </a:rPr>
              <a:t>N</a:t>
            </a:r>
            <a:r>
              <a:rPr lang="da-DK" sz="3600" b="1" smtClean="0">
                <a:latin typeface="Consolas" panose="020B0609020204030204" pitchFamily="49" charset="0"/>
              </a:rPr>
              <a:t>oOfCarsCreated </a:t>
            </a:r>
            <a:r>
              <a:rPr lang="da-DK" sz="3600" b="1" smtClean="0">
                <a:latin typeface="Consolas" panose="020B0609020204030204" pitchFamily="49" charset="0"/>
              </a:rPr>
              <a:t>= 3</a:t>
            </a:r>
            <a:endParaRPr lang="da-DK" sz="3600" b="1">
              <a:latin typeface="Consolas" panose="020B0609020204030204" pitchFamily="49" charset="0"/>
            </a:endParaRPr>
          </a:p>
        </p:txBody>
      </p:sp>
      <p:sp>
        <p:nvSpPr>
          <p:cNvPr id="6" name="Sky 5"/>
          <p:cNvSpPr/>
          <p:nvPr/>
        </p:nvSpPr>
        <p:spPr>
          <a:xfrm>
            <a:off x="7984111" y="3150677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LicensePlate</a:t>
            </a:r>
          </a:p>
          <a:p>
            <a:r>
              <a:rPr lang="da-DK" sz="2800"/>
              <a:t>Price</a:t>
            </a:r>
            <a:endParaRPr lang="da-DK" sz="2800"/>
          </a:p>
        </p:txBody>
      </p:sp>
      <p:sp>
        <p:nvSpPr>
          <p:cNvPr id="7" name="Sky 6"/>
          <p:cNvSpPr/>
          <p:nvPr/>
        </p:nvSpPr>
        <p:spPr>
          <a:xfrm>
            <a:off x="718169" y="380479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LicensePlate</a:t>
            </a:r>
            <a:endParaRPr lang="da-DK" sz="2800" smtClean="0"/>
          </a:p>
          <a:p>
            <a:r>
              <a:rPr lang="da-DK" sz="2800"/>
              <a:t>P</a:t>
            </a:r>
            <a:r>
              <a:rPr lang="da-DK" sz="2800" smtClean="0"/>
              <a:t>rice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39676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673444" y="2292271"/>
            <a:ext cx="10583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3600" b="1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da-DK" sz="3600" b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da-DK" sz="3600" b="1" smtClean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da-DK" sz="3600" b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a-DK" sz="3600" b="1" smtClean="0">
                <a:latin typeface="Consolas" panose="020B0609020204030204" pitchFamily="49" charset="0"/>
              </a:rPr>
              <a:t>NoOfCarsCreated</a:t>
            </a:r>
            <a:r>
              <a:rPr lang="da-DK" sz="3600" b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a-DK" sz="36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8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4658497"/>
          </a:xfrm>
        </p:spPr>
        <p:txBody>
          <a:bodyPr>
            <a:noAutofit/>
          </a:bodyPr>
          <a:lstStyle/>
          <a:p>
            <a:r>
              <a:rPr lang="da-DK" sz="9600" b="1" smtClean="0"/>
              <a:t>Bits and Pieces</a:t>
            </a:r>
            <a:br>
              <a:rPr lang="da-DK" sz="9600" b="1" smtClean="0"/>
            </a:b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4800" b="1" smtClean="0"/>
              <a:t>(the Singleton design pattern)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39241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Singleton design pattern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251990" cy="4351338"/>
          </a:xfrm>
        </p:spPr>
        <p:txBody>
          <a:bodyPr/>
          <a:lstStyle/>
          <a:p>
            <a:r>
              <a:rPr lang="da-DK" sz="3200" b="1" smtClean="0"/>
              <a:t>Problem</a:t>
            </a:r>
            <a:r>
              <a:rPr lang="da-DK" sz="3200" smtClean="0"/>
              <a:t>: Ensure only one instance of a class </a:t>
            </a:r>
            <a:r>
              <a:rPr lang="da-DK" sz="3200" b="1" smtClean="0"/>
              <a:t>C </a:t>
            </a:r>
            <a:r>
              <a:rPr lang="da-DK" sz="3200" smtClean="0"/>
              <a:t>is ever (i.e. during an execution of the application) created</a:t>
            </a:r>
          </a:p>
          <a:p>
            <a:r>
              <a:rPr lang="da-DK" sz="3200" smtClean="0"/>
              <a:t>Solution:</a:t>
            </a:r>
          </a:p>
          <a:p>
            <a:pPr lvl="1"/>
            <a:r>
              <a:rPr lang="da-DK" sz="2800"/>
              <a:t>Make constructor of C private</a:t>
            </a:r>
          </a:p>
          <a:p>
            <a:pPr lvl="1"/>
            <a:r>
              <a:rPr lang="da-DK" sz="2800"/>
              <a:t>Add private static instance field of type C</a:t>
            </a:r>
            <a:r>
              <a:rPr lang="da-DK" sz="2800"/>
              <a:t> </a:t>
            </a:r>
            <a:r>
              <a:rPr lang="da-DK" sz="2800"/>
              <a:t>to definition of C</a:t>
            </a:r>
          </a:p>
          <a:p>
            <a:pPr lvl="1"/>
            <a:r>
              <a:rPr lang="da-DK" sz="2800"/>
              <a:t>Add </a:t>
            </a:r>
            <a:r>
              <a:rPr lang="da-DK" sz="2800"/>
              <a:t>public static property of </a:t>
            </a:r>
            <a:r>
              <a:rPr lang="da-DK" sz="2800"/>
              <a:t>type C to definition of </a:t>
            </a:r>
            <a:r>
              <a:rPr lang="da-DK" sz="2800"/>
              <a:t>C</a:t>
            </a:r>
          </a:p>
          <a:p>
            <a:pPr lvl="1"/>
            <a:r>
              <a:rPr lang="da-DK" sz="2800"/>
              <a:t>Code property such that only one instance of C is ever created</a:t>
            </a:r>
          </a:p>
        </p:txBody>
      </p:sp>
    </p:spTree>
    <p:extLst>
      <p:ext uri="{BB962C8B-B14F-4D97-AF65-F5344CB8AC3E}">
        <p14:creationId xmlns:p14="http://schemas.microsoft.com/office/powerpoint/2010/main" val="139633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18631" y="685892"/>
            <a:ext cx="10214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rgbClr val="2B91AF"/>
                </a:solidFill>
                <a:latin typeface="Consolas" panose="020B0609020204030204" pitchFamily="49" charset="0"/>
              </a:rPr>
              <a:t>DomainModel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…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DomainModel _instance;</a:t>
            </a:r>
          </a:p>
          <a:p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DomainModel 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Instance </a:t>
            </a:r>
            <a:endParaRPr lang="en-US" sz="16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{ 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{ 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(_instance ==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instance =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DomainModel();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  return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_instance;</a:t>
            </a:r>
            <a:endParaRPr lang="en-US" sz="16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6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DomainModel()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578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673444" y="2292271"/>
            <a:ext cx="10583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3600" b="1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da-DK" sz="3600" b="1" smtClean="0">
                <a:solidFill>
                  <a:srgbClr val="2B91AF"/>
                </a:solidFill>
                <a:latin typeface="Consolas" panose="020B0609020204030204" pitchFamily="49" charset="0"/>
              </a:rPr>
              <a:t>DomainModel</a:t>
            </a:r>
            <a:r>
              <a:rPr lang="da-DK" sz="3600" b="1" smtClean="0">
                <a:solidFill>
                  <a:srgbClr val="000000"/>
                </a:solidFill>
                <a:latin typeface="Consolas" panose="020B0609020204030204" pitchFamily="49" charset="0"/>
              </a:rPr>
              <a:t>.Instance</a:t>
            </a:r>
            <a:r>
              <a:rPr lang="da-DK" sz="3600" b="1">
                <a:solidFill>
                  <a:srgbClr val="000000"/>
                </a:solidFill>
                <a:latin typeface="Consolas" panose="020B0609020204030204" pitchFamily="49" charset="0"/>
              </a:rPr>
              <a:t>.Cars</a:t>
            </a:r>
            <a:r>
              <a:rPr lang="da-DK" sz="36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a-DK" sz="36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7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private</a:t>
            </a:r>
            <a:r>
              <a:rPr lang="da-DK" sz="2800" smtClean="0"/>
              <a:t> P;</a:t>
            </a:r>
            <a:endParaRPr lang="da-DK" sz="2800"/>
          </a:p>
        </p:txBody>
      </p:sp>
      <p:cxnSp>
        <p:nvCxnSpPr>
          <p:cNvPr id="11" name="Lige pilforbindelse 10"/>
          <p:cNvCxnSpPr>
            <a:stCxn id="4" idx="1"/>
            <a:endCxn id="13" idx="3"/>
          </p:cNvCxnSpPr>
          <p:nvPr/>
        </p:nvCxnSpPr>
        <p:spPr>
          <a:xfrm flipH="1" flipV="1"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rbudstavle 25"/>
          <p:cNvSpPr/>
          <p:nvPr/>
        </p:nvSpPr>
        <p:spPr>
          <a:xfrm>
            <a:off x="4373487" y="957863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7" name="Forbudstavle 26"/>
          <p:cNvSpPr/>
          <p:nvPr/>
        </p:nvSpPr>
        <p:spPr>
          <a:xfrm>
            <a:off x="6184286" y="3591684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4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4658497"/>
          </a:xfrm>
        </p:spPr>
        <p:txBody>
          <a:bodyPr>
            <a:noAutofit/>
          </a:bodyPr>
          <a:lstStyle/>
          <a:p>
            <a:r>
              <a:rPr lang="da-DK" sz="9600" b="1" smtClean="0"/>
              <a:t>Bits and Pieces</a:t>
            </a:r>
            <a:br>
              <a:rPr lang="da-DK" sz="9600" b="1" smtClean="0"/>
            </a:b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4800" b="1" smtClean="0"/>
              <a:t>(</a:t>
            </a:r>
            <a:r>
              <a:rPr lang="da-DK" sz="4800"/>
              <a:t>The </a:t>
            </a:r>
            <a:r>
              <a:rPr lang="da-DK" sz="4800" b="1"/>
              <a:t>?</a:t>
            </a:r>
            <a:r>
              <a:rPr lang="da-DK" sz="4800"/>
              <a:t> and </a:t>
            </a:r>
            <a:r>
              <a:rPr lang="da-DK" sz="4800" b="1"/>
              <a:t>??</a:t>
            </a:r>
            <a:r>
              <a:rPr lang="da-DK" sz="4800"/>
              <a:t> </a:t>
            </a:r>
            <a:r>
              <a:rPr lang="da-DK" sz="4800" smtClean="0"/>
              <a:t>operators</a:t>
            </a:r>
            <a:r>
              <a:rPr lang="da-DK" sz="4800" b="1" smtClean="0"/>
              <a:t>)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31513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661088" y="790925"/>
            <a:ext cx="1058369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1400" b="1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CarPlateText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get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(aCar ==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) ?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: aCar.LicensePlate; }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20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5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661088" y="790925"/>
            <a:ext cx="1058369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1400" b="1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CarPlateText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get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(aCar ==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) ?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: aCar.LicensePlate; }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2000" b="1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CarPlateText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get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aCar?.LicensePlate; }</a:t>
            </a:r>
            <a:endParaRPr lang="en-US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20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95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18631" y="685892"/>
            <a:ext cx="10214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2B91AF"/>
                </a:solidFill>
                <a:latin typeface="Consolas" panose="020B0609020204030204" pitchFamily="49" charset="0"/>
              </a:rPr>
              <a:t>DomainModel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…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DomainModel _instance;</a:t>
            </a:r>
          </a:p>
          <a:p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DomainModel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Instance </a:t>
            </a:r>
            <a:endParaRPr lang="en-US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 { 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{ 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(_instance ==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instance =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DomainModel();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  return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_instance;</a:t>
            </a:r>
            <a:endParaRPr lang="en-US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69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18631" y="685892"/>
            <a:ext cx="10214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2B91AF"/>
                </a:solidFill>
                <a:latin typeface="Consolas" panose="020B0609020204030204" pitchFamily="49" charset="0"/>
              </a:rPr>
              <a:t>DomainModel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…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DomainModel _instance;</a:t>
            </a:r>
          </a:p>
          <a:p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DomainModel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Instance </a:t>
            </a:r>
            <a:endParaRPr lang="en-US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 { 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{ </a:t>
            </a:r>
          </a:p>
          <a:p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  return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_instance ?? (_instance =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DomainModel());</a:t>
            </a:r>
            <a:endParaRPr lang="en-US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509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4658497"/>
          </a:xfrm>
        </p:spPr>
        <p:txBody>
          <a:bodyPr>
            <a:noAutofit/>
          </a:bodyPr>
          <a:lstStyle/>
          <a:p>
            <a:r>
              <a:rPr lang="da-DK" sz="9600" b="1" smtClean="0"/>
              <a:t>Bits and Pieces</a:t>
            </a:r>
            <a:br>
              <a:rPr lang="da-DK" sz="9600" b="1" smtClean="0"/>
            </a:b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4800" b="1" smtClean="0"/>
              <a:t>(</a:t>
            </a:r>
            <a:r>
              <a:rPr lang="da-DK" sz="4800"/>
              <a:t>Enumerations</a:t>
            </a:r>
            <a:r>
              <a:rPr lang="da-DK" sz="4800" b="1" smtClean="0"/>
              <a:t>)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9253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34" y="79787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3" name="AutoShape 10" descr="Billedresultat for cherry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20" y="596582"/>
            <a:ext cx="1800000" cy="180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28" y="353805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569" y="4570323"/>
            <a:ext cx="1800000" cy="180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480" y="277032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80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  Apple</a:t>
            </a:r>
            <a:r>
              <a:rPr lang="da-DK" sz="2800" b="1">
                <a:latin typeface="Consolas" panose="020B0609020204030204" pitchFamily="49" charset="0"/>
              </a:rPr>
              <a:t>,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  Banana,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  Cherry</a:t>
            </a:r>
            <a:r>
              <a:rPr lang="da-DK" sz="2800" b="1">
                <a:latin typeface="Consolas" panose="020B0609020204030204" pitchFamily="49" charset="0"/>
              </a:rPr>
              <a:t>,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  Kiwi,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  Pear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}</a:t>
            </a:r>
          </a:p>
          <a:p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6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  Apple</a:t>
            </a:r>
            <a:r>
              <a:rPr lang="da-DK" sz="2800" b="1">
                <a:latin typeface="Consolas" panose="020B0609020204030204" pitchFamily="49" charset="0"/>
              </a:rPr>
              <a:t>,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  Banana,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  Cherry</a:t>
            </a:r>
            <a:r>
              <a:rPr lang="da-DK" sz="2800" b="1">
                <a:latin typeface="Consolas" panose="020B0609020204030204" pitchFamily="49" charset="0"/>
              </a:rPr>
              <a:t>,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  Kiwi,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  Pear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}</a:t>
            </a: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264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1123627" y="834541"/>
            <a:ext cx="993246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 smtClean="0">
                <a:latin typeface="Consolas" panose="020B0609020204030204" pitchFamily="49" charset="0"/>
              </a:rPr>
              <a:t>.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fruitA =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.Kiwi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  <a:endParaRPr lang="da-DK" sz="2800" smtClean="0"/>
          </a:p>
          <a:p>
            <a:endParaRPr lang="da-DK" b="1" smtClean="0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637" y="84714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98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487" y="95786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86" y="35916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frundet rektangel 9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public</a:t>
            </a:r>
            <a:r>
              <a:rPr lang="da-DK" sz="2800" smtClean="0"/>
              <a:t> P;</a:t>
            </a:r>
            <a:endParaRPr lang="da-DK" sz="2800"/>
          </a:p>
        </p:txBody>
      </p:sp>
      <p:cxnSp>
        <p:nvCxnSpPr>
          <p:cNvPr id="11" name="Lige pilforbindelse 10"/>
          <p:cNvCxnSpPr>
            <a:stCxn id="4" idx="1"/>
            <a:endCxn id="13" idx="3"/>
          </p:cNvCxnSpPr>
          <p:nvPr/>
        </p:nvCxnSpPr>
        <p:spPr>
          <a:xfrm flipH="1" flipV="1"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20" y="264707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153" y="513404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01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budstavle 5"/>
          <p:cNvSpPr/>
          <p:nvPr/>
        </p:nvSpPr>
        <p:spPr>
          <a:xfrm>
            <a:off x="10570436" y="2557219"/>
            <a:ext cx="1080000" cy="108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1123627" y="847148"/>
            <a:ext cx="993246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 smtClean="0">
                <a:latin typeface="Consolas" panose="020B0609020204030204" pitchFamily="49" charset="0"/>
              </a:rPr>
              <a:t>.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fruitA =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.Kiwi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 smtClean="0">
                <a:latin typeface="Consolas" panose="020B0609020204030204" pitchFamily="49" charset="0"/>
              </a:rPr>
              <a:t>.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 smtClean="0">
                <a:latin typeface="Consolas" panose="020B0609020204030204" pitchFamily="49" charset="0"/>
              </a:rPr>
              <a:t> fruitB = </a:t>
            </a:r>
            <a:r>
              <a:rPr lang="da-DK" sz="2800" b="1">
                <a:solidFill>
                  <a:srgbClr val="C00000"/>
                </a:solidFill>
                <a:latin typeface="Consolas" panose="020B0609020204030204" pitchFamily="49" charset="0"/>
              </a:rPr>
              <a:t>"Kiwi"</a:t>
            </a:r>
            <a:r>
              <a:rPr lang="da-DK" sz="2800" b="1">
                <a:latin typeface="Consolas" panose="020B0609020204030204" pitchFamily="49" charset="0"/>
              </a:rPr>
              <a:t>;</a:t>
            </a:r>
          </a:p>
          <a:p>
            <a:endParaRPr lang="da-DK" b="1" smtClean="0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637" y="84714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50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1123627" y="847148"/>
            <a:ext cx="993246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 smtClean="0">
                <a:latin typeface="Consolas" panose="020B0609020204030204" pitchFamily="49" charset="0"/>
              </a:rPr>
              <a:t>.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fruitA =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.Kiwi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 smtClean="0">
                <a:latin typeface="Consolas" panose="020B0609020204030204" pitchFamily="49" charset="0"/>
              </a:rPr>
              <a:t>.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fruitB =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Keewi</a:t>
            </a:r>
            <a:r>
              <a:rPr lang="da-DK" sz="2800" smtClean="0"/>
              <a:t>;</a:t>
            </a:r>
          </a:p>
          <a:p>
            <a:endParaRPr lang="da-DK" b="1" smtClean="0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637" y="84714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rbudstavle 5"/>
          <p:cNvSpPr/>
          <p:nvPr/>
        </p:nvSpPr>
        <p:spPr>
          <a:xfrm>
            <a:off x="10570436" y="2557219"/>
            <a:ext cx="1080000" cy="108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99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4658497"/>
          </a:xfrm>
        </p:spPr>
        <p:txBody>
          <a:bodyPr>
            <a:noAutofit/>
          </a:bodyPr>
          <a:lstStyle/>
          <a:p>
            <a:r>
              <a:rPr lang="da-DK" sz="9600" b="1" smtClean="0"/>
              <a:t>Bits and Pieces</a:t>
            </a:r>
            <a:br>
              <a:rPr lang="da-DK" sz="9600" b="1" smtClean="0"/>
            </a:b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4800" b="1" smtClean="0"/>
              <a:t>(</a:t>
            </a:r>
            <a:r>
              <a:rPr lang="da-DK" sz="4800"/>
              <a:t>Visual Studio </a:t>
            </a:r>
            <a:r>
              <a:rPr lang="da-DK" sz="4800"/>
              <a:t>productivity </a:t>
            </a:r>
            <a:r>
              <a:rPr lang="da-DK" sz="4800" smtClean="0"/>
              <a:t>tips</a:t>
            </a:r>
            <a:r>
              <a:rPr lang="da-DK" sz="4800" b="1" smtClean="0"/>
              <a:t>)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37911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Visual Studio productivity hints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251990" cy="4351338"/>
          </a:xfrm>
        </p:spPr>
        <p:txBody>
          <a:bodyPr/>
          <a:lstStyle/>
          <a:p>
            <a:r>
              <a:rPr lang="da-DK" sz="3200" smtClean="0"/>
              <a:t>Type shortcut in editor, press Tab</a:t>
            </a:r>
          </a:p>
        </p:txBody>
      </p:sp>
    </p:spTree>
    <p:extLst>
      <p:ext uri="{BB962C8B-B14F-4D97-AF65-F5344CB8AC3E}">
        <p14:creationId xmlns:p14="http://schemas.microsoft.com/office/powerpoint/2010/main" val="368378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Visual Studio productivity hints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251990" cy="621013"/>
          </a:xfrm>
        </p:spPr>
        <p:txBody>
          <a:bodyPr/>
          <a:lstStyle/>
          <a:p>
            <a:r>
              <a:rPr lang="da-DK" sz="3200" smtClean="0"/>
              <a:t>Type shortcut in editor, press Tab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10422"/>
              </p:ext>
            </p:extLst>
          </p:nvPr>
        </p:nvGraphicFramePr>
        <p:xfrm>
          <a:off x="838199" y="2681413"/>
          <a:ext cx="8128000" cy="3113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320">
                  <a:extLst>
                    <a:ext uri="{9D8B030D-6E8A-4147-A177-3AD203B41FA5}">
                      <a16:colId xmlns:a16="http://schemas.microsoft.com/office/drawing/2014/main" val="2330869355"/>
                    </a:ext>
                  </a:extLst>
                </a:gridCol>
                <a:gridCol w="6142680">
                  <a:extLst>
                    <a:ext uri="{9D8B030D-6E8A-4147-A177-3AD203B41FA5}">
                      <a16:colId xmlns:a16="http://schemas.microsoft.com/office/drawing/2014/main" val="1394448841"/>
                    </a:ext>
                  </a:extLst>
                </a:gridCol>
              </a:tblGrid>
              <a:tr h="442758">
                <a:tc>
                  <a:txBody>
                    <a:bodyPr/>
                    <a:lstStyle/>
                    <a:p>
                      <a:r>
                        <a:rPr lang="da-DK" sz="2400" b="1" smtClean="0"/>
                        <a:t>Shortcut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/>
                        <a:t>Generates</a:t>
                      </a:r>
                      <a:endParaRPr lang="da-DK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443129"/>
                  </a:ext>
                </a:extLst>
              </a:tr>
              <a:tr h="442758">
                <a:tc>
                  <a:txBody>
                    <a:bodyPr/>
                    <a:lstStyle/>
                    <a:p>
                      <a:r>
                        <a:rPr lang="da-DK" b="1" smtClean="0"/>
                        <a:t>ctor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Default constructor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52516"/>
                  </a:ext>
                </a:extLst>
              </a:tr>
              <a:tr h="442758">
                <a:tc>
                  <a:txBody>
                    <a:bodyPr/>
                    <a:lstStyle/>
                    <a:p>
                      <a:r>
                        <a:rPr lang="da-DK" b="1" smtClean="0"/>
                        <a:t>cw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smtClean="0"/>
                        <a:t>Console.WriteLine()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417076"/>
                  </a:ext>
                </a:extLst>
              </a:tr>
              <a:tr h="442758">
                <a:tc>
                  <a:txBody>
                    <a:bodyPr/>
                    <a:lstStyle/>
                    <a:p>
                      <a:r>
                        <a:rPr lang="da-DK" b="1" smtClean="0"/>
                        <a:t>prop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Automatic property template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51071"/>
                  </a:ext>
                </a:extLst>
              </a:tr>
              <a:tr h="442758">
                <a:tc>
                  <a:txBody>
                    <a:bodyPr/>
                    <a:lstStyle/>
                    <a:p>
                      <a:r>
                        <a:rPr lang="da-DK" b="1" smtClean="0"/>
                        <a:t>propfull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Full property template with backing instance field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221525"/>
                  </a:ext>
                </a:extLst>
              </a:tr>
              <a:tr h="442758">
                <a:tc>
                  <a:txBody>
                    <a:bodyPr/>
                    <a:lstStyle/>
                    <a:p>
                      <a:r>
                        <a:rPr lang="da-DK" b="1" smtClean="0"/>
                        <a:t>if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if-statement template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602758"/>
                  </a:ext>
                </a:extLst>
              </a:tr>
              <a:tr h="442758">
                <a:tc>
                  <a:txBody>
                    <a:bodyPr/>
                    <a:lstStyle/>
                    <a:p>
                      <a:r>
                        <a:rPr lang="da-DK" smtClean="0"/>
                        <a:t>…and many others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In editor: Ctrl-K,</a:t>
                      </a:r>
                      <a:r>
                        <a:rPr lang="da-DK" baseline="0" smtClean="0"/>
                        <a:t> Ctrl</a:t>
                      </a:r>
                      <a:r>
                        <a:rPr lang="da-DK" smtClean="0"/>
                        <a:t>+X, choose Visual C#, choose snippet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614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66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budstavle 13"/>
          <p:cNvSpPr/>
          <p:nvPr/>
        </p:nvSpPr>
        <p:spPr>
          <a:xfrm>
            <a:off x="4373487" y="957863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86" y="35916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frundet rektangel 9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protected</a:t>
            </a:r>
            <a:r>
              <a:rPr lang="da-DK" sz="2800" smtClean="0"/>
              <a:t> P;</a:t>
            </a:r>
            <a:endParaRPr lang="da-DK" sz="2800"/>
          </a:p>
        </p:txBody>
      </p:sp>
      <p:cxnSp>
        <p:nvCxnSpPr>
          <p:cNvPr id="11" name="Lige pilforbindelse 10"/>
          <p:cNvCxnSpPr>
            <a:stCxn id="4" idx="1"/>
            <a:endCxn id="13" idx="3"/>
          </p:cNvCxnSpPr>
          <p:nvPr/>
        </p:nvCxnSpPr>
        <p:spPr>
          <a:xfrm flipH="1" flipV="1"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23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800" b="1" smtClean="0">
                <a:latin typeface="Consolas" panose="020B0609020204030204" pitchFamily="49" charset="0"/>
              </a:rPr>
              <a:t>(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age)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}</a:t>
            </a:r>
            <a:endParaRPr lang="en-US" sz="28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5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596115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800" b="1" smtClean="0">
                <a:latin typeface="Consolas" panose="020B0609020204030204" pitchFamily="49" charset="0"/>
              </a:rPr>
              <a:t>: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800" b="1" smtClean="0">
                <a:latin typeface="Consolas" panose="020B0609020204030204" pitchFamily="49" charset="0"/>
              </a:rPr>
              <a:t> canHunt)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}</a:t>
            </a:r>
            <a:endParaRPr lang="en-US" sz="28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8945488" y="2416583"/>
            <a:ext cx="1440000" cy="14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9402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800" b="1" smtClean="0">
                <a:latin typeface="Consolas" panose="020B0609020204030204" pitchFamily="49" charset="0"/>
              </a:rPr>
              <a:t>: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800" b="1" smtClean="0">
                <a:latin typeface="Consolas" panose="020B0609020204030204" pitchFamily="49" charset="0"/>
              </a:rPr>
              <a:t>(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age, 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800" b="1" smtClean="0">
                <a:latin typeface="Consolas" panose="020B0609020204030204" pitchFamily="49" charset="0"/>
              </a:rPr>
              <a:t> canHunt)</a:t>
            </a: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   : 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800" b="1" smtClean="0">
                <a:latin typeface="Consolas" panose="020B0609020204030204" pitchFamily="49" charset="0"/>
              </a:rPr>
              <a:t>(age)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}</a:t>
            </a:r>
            <a:endParaRPr lang="en-US" sz="28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526" y="241658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70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OOP/C# Brush-Up Overview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00126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Two classes powering through:</a:t>
            </a:r>
          </a:p>
          <a:p>
            <a:pPr lvl="1"/>
            <a:r>
              <a:rPr lang="da-DK" sz="2800" smtClean="0"/>
              <a:t>Inheritance</a:t>
            </a:r>
          </a:p>
          <a:p>
            <a:pPr lvl="1"/>
            <a:r>
              <a:rPr lang="da-DK" sz="2800" smtClean="0"/>
              <a:t>Generics</a:t>
            </a:r>
          </a:p>
          <a:p>
            <a:pPr lvl="1"/>
            <a:r>
              <a:rPr lang="da-DK" sz="2800" smtClean="0"/>
              <a:t>Function Types</a:t>
            </a:r>
          </a:p>
          <a:p>
            <a:pPr lvl="1"/>
            <a:r>
              <a:rPr lang="da-DK" sz="2800" smtClean="0"/>
              <a:t>LINQ</a:t>
            </a:r>
          </a:p>
          <a:p>
            <a:pPr lvl="1"/>
            <a:r>
              <a:rPr lang="da-DK" sz="2800" smtClean="0"/>
              <a:t>Bit and Pieces…</a:t>
            </a:r>
          </a:p>
          <a:p>
            <a:endParaRPr lang="da-DK" sz="3200"/>
          </a:p>
        </p:txBody>
      </p:sp>
      <p:pic>
        <p:nvPicPr>
          <p:cNvPr id="1026" name="Picture 2" descr="Billedresultat for buckle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905" y="1476633"/>
            <a:ext cx="2857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3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8011002" y="4696996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bool </a:t>
            </a:r>
            <a:r>
              <a:rPr lang="da-DK" sz="2400"/>
              <a:t>C</a:t>
            </a:r>
            <a:r>
              <a:rPr lang="da-DK" sz="2400" smtClean="0"/>
              <a:t>anHunt</a:t>
            </a:r>
            <a:r>
              <a:rPr lang="da-DK" sz="2400" smtClean="0"/>
              <a:t>;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8011002" y="32989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int </a:t>
            </a:r>
            <a:r>
              <a:rPr lang="da-DK" sz="2800"/>
              <a:t>A</a:t>
            </a:r>
            <a:r>
              <a:rPr lang="da-DK" sz="2800" smtClean="0"/>
              <a:t>ge</a:t>
            </a:r>
            <a:r>
              <a:rPr lang="da-DK" sz="2800"/>
              <a:t>;</a:t>
            </a:r>
          </a:p>
          <a:p>
            <a:endParaRPr lang="da-DK" sz="3600"/>
          </a:p>
        </p:txBody>
      </p:sp>
      <p:cxnSp>
        <p:nvCxnSpPr>
          <p:cNvPr id="3" name="Vinklet forbindelse 2"/>
          <p:cNvCxnSpPr>
            <a:endCxn id="4" idx="2"/>
          </p:cNvCxnSpPr>
          <p:nvPr/>
        </p:nvCxnSpPr>
        <p:spPr>
          <a:xfrm rot="16200000" flipV="1">
            <a:off x="8284433" y="3770118"/>
            <a:ext cx="1853755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V="1">
            <a:off x="3488267" y="948269"/>
            <a:ext cx="4958080" cy="1612051"/>
          </a:xfrm>
          <a:prstGeom prst="straightConnector1">
            <a:avLst/>
          </a:prstGeom>
          <a:ln w="76200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1192106" y="1943947"/>
            <a:ext cx="6024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age,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400" b="1">
                <a:latin typeface="Consolas" panose="020B0609020204030204" pitchFamily="49" charset="0"/>
              </a:rPr>
              <a:t> canHunt)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   :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>
                <a:latin typeface="Consolas" panose="020B0609020204030204" pitchFamily="49" charset="0"/>
              </a:rPr>
              <a:t>(age)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r>
              <a:rPr lang="da-DK" sz="2400" smtClean="0"/>
              <a:t> </a:t>
            </a:r>
            <a:endParaRPr lang="da-DK" sz="2400"/>
          </a:p>
        </p:txBody>
      </p:sp>
      <p:cxnSp>
        <p:nvCxnSpPr>
          <p:cNvPr id="15" name="Lige pilforbindelse 14"/>
          <p:cNvCxnSpPr/>
          <p:nvPr/>
        </p:nvCxnSpPr>
        <p:spPr>
          <a:xfrm>
            <a:off x="6075680" y="2343573"/>
            <a:ext cx="2072640" cy="2675467"/>
          </a:xfrm>
          <a:prstGeom prst="straightConnector1">
            <a:avLst/>
          </a:prstGeom>
          <a:ln w="762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66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4744995"/>
          </a:xfrm>
        </p:spPr>
        <p:txBody>
          <a:bodyPr>
            <a:noAutofit/>
          </a:bodyPr>
          <a:lstStyle/>
          <a:p>
            <a:r>
              <a:rPr lang="da-DK" sz="14400" b="1" smtClean="0"/>
              <a:t>Inheritance</a:t>
            </a: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4800" b="1" smtClean="0"/>
              <a:t>(polymorphism)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25284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…"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6" y="4216066"/>
            <a:ext cx="35909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 d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>
                <a:latin typeface="Consolas" panose="020B0609020204030204" pitchFamily="49" charset="0"/>
              </a:rPr>
              <a:t>d</a:t>
            </a:r>
            <a:r>
              <a:rPr lang="en-US" sz="2400" b="1" smtClean="0">
                <a:latin typeface="Consolas" panose="020B0609020204030204" pitchFamily="49" charset="0"/>
              </a:rPr>
              <a:t>.Sound();</a:t>
            </a:r>
          </a:p>
          <a:p>
            <a:endParaRPr lang="da-DK" sz="240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248" y="4216068"/>
            <a:ext cx="36099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6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</a:t>
            </a:r>
            <a:r>
              <a:rPr lang="en-US" sz="2400" b="1" smtClean="0">
                <a:latin typeface="Consolas" panose="020B0609020204030204" pitchFamily="49" charset="0"/>
              </a:rPr>
              <a:t>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cxnSp>
        <p:nvCxnSpPr>
          <p:cNvPr id="7" name="Lige pilforbindelse 6"/>
          <p:cNvCxnSpPr>
            <a:stCxn id="4" idx="0"/>
            <a:endCxn id="6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led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6" y="4216066"/>
            <a:ext cx="3590925" cy="1409700"/>
          </a:xfrm>
          <a:prstGeom prst="rect">
            <a:avLst/>
          </a:prstGeom>
        </p:spPr>
      </p:pic>
      <p:pic>
        <p:nvPicPr>
          <p:cNvPr id="1026" name="Picture 2" descr="Billedresultat for question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78" y="239299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50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…"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override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cxnSp>
        <p:nvCxnSpPr>
          <p:cNvPr id="6" name="Lige pilforbindelse 5"/>
          <p:cNvCxnSpPr>
            <a:stCxn id="5" idx="0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1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</a:t>
            </a:r>
            <a:r>
              <a:rPr lang="en-US" sz="2400" b="1" smtClean="0">
                <a:latin typeface="Consolas" panose="020B0609020204030204" pitchFamily="49" charset="0"/>
              </a:rPr>
              <a:t>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cxnSp>
        <p:nvCxnSpPr>
          <p:cNvPr id="7" name="Lige pilforbindelse 6"/>
          <p:cNvCxnSpPr>
            <a:stCxn id="4" idx="0"/>
            <a:endCxn id="6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ledresultat for question mar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78" y="239299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248" y="4216068"/>
            <a:ext cx="3609975" cy="1409700"/>
          </a:xfrm>
          <a:prstGeom prst="rect">
            <a:avLst/>
          </a:prstGeom>
        </p:spPr>
      </p:pic>
      <p:sp>
        <p:nvSpPr>
          <p:cNvPr id="2" name="Afrundet rektangulær billedforklaring 1"/>
          <p:cNvSpPr/>
          <p:nvPr/>
        </p:nvSpPr>
        <p:spPr>
          <a:xfrm>
            <a:off x="8669866" y="3211458"/>
            <a:ext cx="2560320" cy="1225973"/>
          </a:xfrm>
          <a:prstGeom prst="wedgeRoundRectCallout">
            <a:avLst>
              <a:gd name="adj1" fmla="val -75066"/>
              <a:gd name="adj2" fmla="val 86257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Polymorphic behavior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82872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142145" y="1660748"/>
            <a:ext cx="2183732" cy="35276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3373119" y="2472267"/>
            <a:ext cx="1693333" cy="2532337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379974" y="366683"/>
            <a:ext cx="390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</a:t>
            </a:r>
            <a:r>
              <a:rPr lang="en-US" sz="2400" b="1" smtClean="0">
                <a:latin typeface="Consolas" panose="020B0609020204030204" pitchFamily="49" charset="0"/>
              </a:rPr>
              <a:t>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cxnSp>
        <p:nvCxnSpPr>
          <p:cNvPr id="7" name="Lige pilforbindelse 6"/>
          <p:cNvCxnSpPr/>
          <p:nvPr/>
        </p:nvCxnSpPr>
        <p:spPr>
          <a:xfrm flipV="1">
            <a:off x="1687605" y="3373884"/>
            <a:ext cx="1353622" cy="1354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/>
          <p:cNvSpPr txBox="1"/>
          <p:nvPr/>
        </p:nvSpPr>
        <p:spPr>
          <a:xfrm>
            <a:off x="942428" y="2687502"/>
            <a:ext cx="72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smtClean="0">
                <a:latin typeface="Consolas" panose="020B0609020204030204" pitchFamily="49" charset="0"/>
              </a:rPr>
              <a:t>a</a:t>
            </a:r>
          </a:p>
          <a:p>
            <a:endParaRPr lang="da-DK" sz="2400"/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049" y="3072373"/>
            <a:ext cx="1471923" cy="14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Lige pilforbindelse 14"/>
          <p:cNvCxnSpPr/>
          <p:nvPr/>
        </p:nvCxnSpPr>
        <p:spPr>
          <a:xfrm flipV="1">
            <a:off x="4880040" y="3808334"/>
            <a:ext cx="1353622" cy="1354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6448443" y="3208169"/>
            <a:ext cx="4802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smtClean="0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Sound();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Dog version</a:t>
            </a:r>
          </a:p>
          <a:p>
            <a:endParaRPr lang="da-DK" sz="2800"/>
          </a:p>
        </p:txBody>
      </p:sp>
      <p:sp>
        <p:nvSpPr>
          <p:cNvPr id="17" name="Afrundet rektangulær billedforklaring 16"/>
          <p:cNvSpPr/>
          <p:nvPr/>
        </p:nvSpPr>
        <p:spPr>
          <a:xfrm>
            <a:off x="5549554" y="2360087"/>
            <a:ext cx="1368215" cy="780214"/>
          </a:xfrm>
          <a:prstGeom prst="wedgeRoundRectCallout">
            <a:avLst>
              <a:gd name="adj1" fmla="val -104769"/>
              <a:gd name="adj2" fmla="val 94070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Vov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303173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379974" y="366683"/>
            <a:ext cx="7280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nsolas" panose="020B0609020204030204" pitchFamily="49" charset="0"/>
              </a:rPr>
              <a:t>List&lt;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&gt; zoo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 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a.Sound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6054677" y="1423682"/>
            <a:ext cx="2290069" cy="50042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List&lt;Animal&gt;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365373" y="2240282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50" y="3949467"/>
            <a:ext cx="993375" cy="99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70" y="2663580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frundet rektangel 11"/>
          <p:cNvSpPr/>
          <p:nvPr/>
        </p:nvSpPr>
        <p:spPr>
          <a:xfrm>
            <a:off x="6353043" y="3625661"/>
            <a:ext cx="1693333" cy="1232746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365372" y="5012267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14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44" y="5437295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frundet rektangulær billedforklaring 16"/>
          <p:cNvSpPr/>
          <p:nvPr/>
        </p:nvSpPr>
        <p:spPr>
          <a:xfrm>
            <a:off x="8408683" y="3893820"/>
            <a:ext cx="1247782" cy="697653"/>
          </a:xfrm>
          <a:prstGeom prst="wedgeRoundRectCallout">
            <a:avLst>
              <a:gd name="adj1" fmla="val -114580"/>
              <a:gd name="adj2" fmla="val -2793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Vov</a:t>
            </a:r>
            <a:endParaRPr lang="da-DK" sz="3200"/>
          </a:p>
        </p:txBody>
      </p:sp>
      <p:sp>
        <p:nvSpPr>
          <p:cNvPr id="18" name="Afrundet rektangulær billedforklaring 17"/>
          <p:cNvSpPr/>
          <p:nvPr/>
        </p:nvSpPr>
        <p:spPr>
          <a:xfrm>
            <a:off x="8408683" y="2507828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  <p:sp>
        <p:nvSpPr>
          <p:cNvPr id="20" name="Afrundet rektangulær billedforklaring 19"/>
          <p:cNvSpPr/>
          <p:nvPr/>
        </p:nvSpPr>
        <p:spPr>
          <a:xfrm>
            <a:off x="8408683" y="5279813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11329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7" grpId="0" animBg="1"/>
      <p:bldP spid="18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7498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virtual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Console.Write(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"The animal says 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	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 smtClean="0">
                <a:latin typeface="Consolas" panose="020B0609020204030204" pitchFamily="49" charset="0"/>
              </a:rPr>
              <a:t>.Sound();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cxnSp>
        <p:nvCxnSpPr>
          <p:cNvPr id="6" name="Lige pilforbindelse 5"/>
          <p:cNvCxnSpPr>
            <a:stCxn id="5" idx="0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6" y="5147734"/>
            <a:ext cx="3657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5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4744995"/>
          </a:xfrm>
        </p:spPr>
        <p:txBody>
          <a:bodyPr>
            <a:noAutofit/>
          </a:bodyPr>
          <a:lstStyle/>
          <a:p>
            <a:r>
              <a:rPr lang="da-DK" sz="14400" b="1" smtClean="0"/>
              <a:t>Inheritance</a:t>
            </a: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4800" b="1" smtClean="0"/>
              <a:t>(basics)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371020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4744995"/>
          </a:xfrm>
        </p:spPr>
        <p:txBody>
          <a:bodyPr>
            <a:noAutofit/>
          </a:bodyPr>
          <a:lstStyle/>
          <a:p>
            <a:r>
              <a:rPr lang="da-DK" sz="14400" b="1" smtClean="0"/>
              <a:t>Inheritance</a:t>
            </a: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4800" b="1" smtClean="0"/>
              <a:t>(abstract classes and interfaces)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264521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…"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</p:txBody>
      </p:sp>
      <p:pic>
        <p:nvPicPr>
          <p:cNvPr id="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3" y="56881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64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3" y="56881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2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</a:t>
            </a:r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//…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03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  <p:sp>
        <p:nvSpPr>
          <p:cNvPr id="5" name="Forbudstavle 4"/>
          <p:cNvSpPr/>
          <p:nvPr/>
        </p:nvSpPr>
        <p:spPr>
          <a:xfrm>
            <a:off x="9604820" y="3557912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20" y="241412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29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/>
          </p:nvPr>
        </p:nvGraphicFramePr>
        <p:xfrm>
          <a:off x="1056638" y="719666"/>
          <a:ext cx="10071948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7987">
                  <a:extLst>
                    <a:ext uri="{9D8B030D-6E8A-4147-A177-3AD203B41FA5}">
                      <a16:colId xmlns:a16="http://schemas.microsoft.com/office/drawing/2014/main" val="1245919397"/>
                    </a:ext>
                  </a:extLst>
                </a:gridCol>
                <a:gridCol w="2517987">
                  <a:extLst>
                    <a:ext uri="{9D8B030D-6E8A-4147-A177-3AD203B41FA5}">
                      <a16:colId xmlns:a16="http://schemas.microsoft.com/office/drawing/2014/main" val="1685845605"/>
                    </a:ext>
                  </a:extLst>
                </a:gridCol>
                <a:gridCol w="2517987">
                  <a:extLst>
                    <a:ext uri="{9D8B030D-6E8A-4147-A177-3AD203B41FA5}">
                      <a16:colId xmlns:a16="http://schemas.microsoft.com/office/drawing/2014/main" val="2925463727"/>
                    </a:ext>
                  </a:extLst>
                </a:gridCol>
                <a:gridCol w="2517987">
                  <a:extLst>
                    <a:ext uri="{9D8B030D-6E8A-4147-A177-3AD203B41FA5}">
                      <a16:colId xmlns:a16="http://schemas.microsoft.com/office/drawing/2014/main" val="232072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/>
                        <a:t>Base class</a:t>
                      </a:r>
                    </a:p>
                    <a:p>
                      <a:r>
                        <a:rPr lang="da-DK" sz="2400" b="1" smtClean="0"/>
                        <a:t>implementation?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/>
                        <a:t>Override?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/>
                        <a:t>Create objects of base class?</a:t>
                      </a:r>
                      <a:endParaRPr lang="da-DK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2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b="1" smtClean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3200" b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virtual</a:t>
                      </a:r>
                    </a:p>
                    <a:p>
                      <a:endParaRPr lang="da-DK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sz="480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May</a:t>
                      </a:r>
                      <a:endParaRPr lang="da-DK" sz="48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sz="4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b="1" smtClean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3200" b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abstract</a:t>
                      </a:r>
                      <a:endParaRPr lang="da-DK" sz="3200" b="1" smtClean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da-DK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No</a:t>
                      </a:r>
                      <a:endParaRPr lang="da-DK" sz="48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rgbClr val="C00000"/>
                          </a:solidFill>
                        </a:rPr>
                        <a:t>Must</a:t>
                      </a:r>
                      <a:endParaRPr lang="da-DK" sz="4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No</a:t>
                      </a:r>
                      <a:endParaRPr lang="da-DK" sz="4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154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69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class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abstract void </a:t>
            </a:r>
            <a:r>
              <a:rPr lang="en-US" sz="2400" b="1">
                <a:latin typeface="Consolas" panose="020B0609020204030204" pitchFamily="49" charset="0"/>
              </a:rPr>
              <a:t>Eat(…);</a:t>
            </a: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abstract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 </a:t>
            </a:r>
            <a:r>
              <a:rPr lang="da-DK" sz="2400" b="1" smtClean="0">
                <a:latin typeface="Consolas" panose="020B0609020204030204" pitchFamily="49" charset="0"/>
              </a:rPr>
              <a:t>Sleeping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;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00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 </a:t>
            </a:r>
            <a:r>
              <a:rPr lang="en-US" sz="2400" b="1">
                <a:latin typeface="Consolas" panose="020B0609020204030204" pitchFamily="49" charset="0"/>
              </a:rPr>
              <a:t>Eat(…);</a:t>
            </a: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bool </a:t>
            </a:r>
            <a:r>
              <a:rPr lang="da-DK" sz="2400" b="1" smtClean="0">
                <a:latin typeface="Consolas" panose="020B0609020204030204" pitchFamily="49" charset="0"/>
              </a:rPr>
              <a:t>Sleeping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;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30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59611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400" b="1" smtClean="0">
                <a:latin typeface="Consolas" panose="020B0609020204030204" pitchFamily="49" charset="0"/>
              </a:rPr>
              <a:t>: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400" b="1" smtClean="0">
                <a:latin typeface="Consolas" panose="020B0609020204030204" pitchFamily="49" charset="0"/>
              </a:rPr>
              <a:t> canHunt)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}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Sound</a:t>
            </a:r>
            <a:r>
              <a:rPr lang="en-US" sz="2400" b="1" smtClean="0">
                <a:latin typeface="Consolas" panose="020B0609020204030204" pitchFamily="49" charset="0"/>
              </a:rPr>
              <a:t>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8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379974" y="366683"/>
            <a:ext cx="7280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nsolas" panose="020B0609020204030204" pitchFamily="49" charset="0"/>
              </a:rPr>
              <a:t>List&lt;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 smtClean="0">
                <a:latin typeface="Consolas" panose="020B0609020204030204" pitchFamily="49" charset="0"/>
              </a:rPr>
              <a:t>&gt; zoo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List&lt;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(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a.Sound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5960533" y="1423682"/>
            <a:ext cx="2384213" cy="50042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List&lt;IAnimal&gt;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365373" y="2240282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50" y="3949467"/>
            <a:ext cx="993375" cy="99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70" y="2663580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frundet rektangel 11"/>
          <p:cNvSpPr/>
          <p:nvPr/>
        </p:nvSpPr>
        <p:spPr>
          <a:xfrm>
            <a:off x="6353043" y="3625661"/>
            <a:ext cx="1693333" cy="1232746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365372" y="5012267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14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44" y="5437295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frundet rektangulær billedforklaring 16"/>
          <p:cNvSpPr/>
          <p:nvPr/>
        </p:nvSpPr>
        <p:spPr>
          <a:xfrm>
            <a:off x="8408683" y="3893820"/>
            <a:ext cx="1247782" cy="697653"/>
          </a:xfrm>
          <a:prstGeom prst="wedgeRoundRectCallout">
            <a:avLst>
              <a:gd name="adj1" fmla="val -114580"/>
              <a:gd name="adj2" fmla="val -2793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Vov</a:t>
            </a:r>
            <a:endParaRPr lang="da-DK" sz="3200"/>
          </a:p>
        </p:txBody>
      </p:sp>
      <p:sp>
        <p:nvSpPr>
          <p:cNvPr id="18" name="Afrundet rektangulær billedforklaring 17"/>
          <p:cNvSpPr/>
          <p:nvPr/>
        </p:nvSpPr>
        <p:spPr>
          <a:xfrm>
            <a:off x="8408683" y="2507828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  <p:sp>
        <p:nvSpPr>
          <p:cNvPr id="20" name="Afrundet rektangulær billedforklaring 19"/>
          <p:cNvSpPr/>
          <p:nvPr/>
        </p:nvSpPr>
        <p:spPr>
          <a:xfrm>
            <a:off x="8408683" y="5279813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05962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9" idx="3"/>
            <a:endCxn id="10" idx="1"/>
          </p:cNvCxnSpPr>
          <p:nvPr/>
        </p:nvCxnSpPr>
        <p:spPr>
          <a:xfrm>
            <a:off x="3545307" y="2237606"/>
            <a:ext cx="5039225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251285" y="1010652"/>
            <a:ext cx="2294022" cy="24539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Car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8584532" y="1010652"/>
            <a:ext cx="2294022" cy="24539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Wheel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4965900" y="2174240"/>
            <a:ext cx="2198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has-a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4431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477753" y="4361158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Dog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2077139" y="296025"/>
            <a:ext cx="2400614" cy="11237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IAnimal</a:t>
            </a:r>
          </a:p>
          <a:p>
            <a:endParaRPr lang="da-DK" sz="3600"/>
          </a:p>
        </p:txBody>
      </p:sp>
      <p:pic>
        <p:nvPicPr>
          <p:cNvPr id="8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112" y="217044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Vinklet forbindelse 2"/>
          <p:cNvCxnSpPr>
            <a:stCxn id="10" idx="0"/>
            <a:endCxn id="4" idx="2"/>
          </p:cNvCxnSpPr>
          <p:nvPr/>
        </p:nvCxnSpPr>
        <p:spPr>
          <a:xfrm rot="16200000" flipV="1">
            <a:off x="3007039" y="1690137"/>
            <a:ext cx="2941429" cy="24006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stCxn id="10" idx="0"/>
            <a:endCxn id="9" idx="2"/>
          </p:cNvCxnSpPr>
          <p:nvPr/>
        </p:nvCxnSpPr>
        <p:spPr>
          <a:xfrm rot="5400000" flipH="1" flipV="1">
            <a:off x="5407653" y="1690137"/>
            <a:ext cx="2941429" cy="24006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6878367" y="296025"/>
            <a:ext cx="2400614" cy="112370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ISaveable</a:t>
            </a:r>
          </a:p>
          <a:p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327608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4744995"/>
          </a:xfrm>
        </p:spPr>
        <p:txBody>
          <a:bodyPr>
            <a:noAutofit/>
          </a:bodyPr>
          <a:lstStyle/>
          <a:p>
            <a:r>
              <a:rPr lang="da-DK" sz="14400" b="1" smtClean="0"/>
              <a:t>Inheritance</a:t>
            </a: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4800" b="1" smtClean="0"/>
              <a:t>(the Object class)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4594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477753" y="4037598"/>
            <a:ext cx="2400614" cy="138964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477753" y="363758"/>
            <a:ext cx="2400614" cy="112370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Object</a:t>
            </a:r>
          </a:p>
          <a:p>
            <a:endParaRPr lang="da-DK" sz="3600"/>
          </a:p>
        </p:txBody>
      </p:sp>
      <p:cxnSp>
        <p:nvCxnSpPr>
          <p:cNvPr id="11" name="Lige pilforbindelse 10"/>
          <p:cNvCxnSpPr>
            <a:stCxn id="10" idx="0"/>
            <a:endCxn id="4" idx="2"/>
          </p:cNvCxnSpPr>
          <p:nvPr/>
        </p:nvCxnSpPr>
        <p:spPr>
          <a:xfrm flipV="1">
            <a:off x="5678060" y="1487462"/>
            <a:ext cx="0" cy="255013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3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477753" y="4037598"/>
            <a:ext cx="2400614" cy="138964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477753" y="363758"/>
            <a:ext cx="2400614" cy="279261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Object</a:t>
            </a:r>
          </a:p>
          <a:p>
            <a:r>
              <a:rPr lang="da-DK" sz="2400" smtClean="0"/>
              <a:t>Equals</a:t>
            </a:r>
          </a:p>
          <a:p>
            <a:r>
              <a:rPr lang="da-DK" sz="2400" smtClean="0"/>
              <a:t>GetHashCode</a:t>
            </a:r>
          </a:p>
          <a:p>
            <a:r>
              <a:rPr lang="da-DK" sz="2400" smtClean="0"/>
              <a:t>ToString</a:t>
            </a:r>
          </a:p>
          <a:p>
            <a:r>
              <a:rPr lang="da-DK" sz="2400" smtClean="0"/>
              <a:t>…</a:t>
            </a:r>
          </a:p>
          <a:p>
            <a:pPr algn="ctr"/>
            <a:endParaRPr lang="da-DK" sz="3600" smtClean="0"/>
          </a:p>
          <a:p>
            <a:endParaRPr lang="da-DK" sz="3600"/>
          </a:p>
        </p:txBody>
      </p:sp>
      <p:cxnSp>
        <p:nvCxnSpPr>
          <p:cNvPr id="11" name="Lige pilforbindelse 10"/>
          <p:cNvCxnSpPr>
            <a:stCxn id="10" idx="0"/>
            <a:endCxn id="4" idx="2"/>
          </p:cNvCxnSpPr>
          <p:nvPr/>
        </p:nvCxnSpPr>
        <p:spPr>
          <a:xfrm flipV="1">
            <a:off x="5678060" y="3156374"/>
            <a:ext cx="0" cy="881224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71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4663216" y="402083"/>
            <a:ext cx="70749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override string </a:t>
            </a:r>
            <a:r>
              <a:rPr lang="da-DK" sz="2400" b="1">
                <a:latin typeface="Consolas" panose="020B0609020204030204" pitchFamily="49" charset="0"/>
              </a:rPr>
              <a:t>ToString()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$"{Name} is {Age} years old"</a:t>
            </a:r>
            <a:r>
              <a:rPr lang="en-US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 smtClean="0">
                <a:latin typeface="Consolas" panose="020B0609020204030204" pitchFamily="49" charset="0"/>
              </a:rPr>
              <a:t>.WriteLine(a);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cxnSp>
        <p:nvCxnSpPr>
          <p:cNvPr id="6" name="Lige pilforbindelse 5"/>
          <p:cNvCxnSpPr>
            <a:stCxn id="5" idx="0"/>
            <a:endCxn id="7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1443789" y="746489"/>
            <a:ext cx="1840832" cy="112370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Object</a:t>
            </a:r>
          </a:p>
          <a:p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217271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90"/>
            <a:ext cx="11491784" cy="3620530"/>
          </a:xfrm>
        </p:spPr>
        <p:txBody>
          <a:bodyPr>
            <a:noAutofit/>
          </a:bodyPr>
          <a:lstStyle/>
          <a:p>
            <a:r>
              <a:rPr lang="da-DK" sz="14400" b="1" smtClean="0"/>
              <a:t>Generics</a:t>
            </a:r>
            <a:endParaRPr lang="da-DK" sz="14400" b="1"/>
          </a:p>
        </p:txBody>
      </p:sp>
    </p:spTree>
    <p:extLst>
      <p:ext uri="{BB962C8B-B14F-4D97-AF65-F5344CB8AC3E}">
        <p14:creationId xmlns:p14="http://schemas.microsoft.com/office/powerpoint/2010/main" val="12134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 smtClean="0">
                <a:latin typeface="Consolas" panose="020B0609020204030204" pitchFamily="49" charset="0"/>
              </a:rPr>
              <a:t>&lt;</a:t>
            </a:r>
            <a:r>
              <a:rPr lang="da-DK" sz="96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&gt;</a:t>
            </a:r>
            <a:endParaRPr lang="da-DK" sz="9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4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 smtClean="0">
                <a:latin typeface="Consolas" panose="020B0609020204030204" pitchFamily="49" charset="0"/>
              </a:rPr>
              <a:t>&lt;</a:t>
            </a:r>
            <a:r>
              <a:rPr lang="da-DK" sz="96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&gt;</a:t>
            </a:r>
            <a:endParaRPr lang="da-DK" sz="9600">
              <a:latin typeface="Consolas" panose="020B0609020204030204" pitchFamily="49" charset="0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/>
          </p:nvPr>
        </p:nvGraphicFramePr>
        <p:xfrm>
          <a:off x="2055060" y="4148666"/>
          <a:ext cx="8128000" cy="91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919470"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34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-21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8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19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3</a:t>
                      </a:r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52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 smtClean="0">
                <a:latin typeface="Consolas" panose="020B0609020204030204" pitchFamily="49" charset="0"/>
              </a:rPr>
              <a:t>&lt;</a:t>
            </a: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9600" smtClean="0">
                <a:latin typeface="Consolas" panose="020B0609020204030204" pitchFamily="49" charset="0"/>
              </a:rPr>
              <a:t>&gt;</a:t>
            </a:r>
            <a:endParaRPr lang="da-DK" sz="9600">
              <a:latin typeface="Consolas" panose="020B0609020204030204" pitchFamily="49" charset="0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/>
          </p:nvPr>
        </p:nvGraphicFramePr>
        <p:xfrm>
          <a:off x="2055060" y="3550318"/>
          <a:ext cx="8128000" cy="1517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1517818"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21" y="3661176"/>
            <a:ext cx="1368843" cy="1296102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521" y="3661176"/>
            <a:ext cx="1368843" cy="1296102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963" y="3634725"/>
            <a:ext cx="1322553" cy="1322553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83" y="3647950"/>
            <a:ext cx="1322553" cy="1322553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040" y="3735805"/>
            <a:ext cx="1195140" cy="115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9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Collection classes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242384" cy="4351338"/>
          </a:xfrm>
        </p:spPr>
        <p:txBody>
          <a:bodyPr/>
          <a:lstStyle/>
          <a:p>
            <a:r>
              <a:rPr lang="da-DK" smtClean="0"/>
              <a:t>Only manage items (simple/class type) w.r.t. storage/retrieval</a:t>
            </a:r>
          </a:p>
          <a:p>
            <a:r>
              <a:rPr lang="da-DK" smtClean="0"/>
              <a:t>Do </a:t>
            </a:r>
            <a:r>
              <a:rPr lang="da-DK" u="sng" smtClean="0"/>
              <a:t>not</a:t>
            </a:r>
            <a:r>
              <a:rPr lang="da-DK" smtClean="0"/>
              <a:t> use any functionality relating to type of items</a:t>
            </a:r>
          </a:p>
          <a:p>
            <a:r>
              <a:rPr lang="da-DK" smtClean="0"/>
              <a:t>Only variable is specific </a:t>
            </a:r>
            <a:r>
              <a:rPr lang="da-DK" u="sng" smtClean="0"/>
              <a:t>type</a:t>
            </a:r>
            <a:r>
              <a:rPr lang="da-DK" smtClean="0"/>
              <a:t> of items</a:t>
            </a:r>
          </a:p>
          <a:p>
            <a:r>
              <a:rPr lang="da-DK" smtClean="0"/>
              <a:t>Type is candidate for </a:t>
            </a:r>
            <a:r>
              <a:rPr lang="da-DK" u="sng" smtClean="0"/>
              <a:t>parameterisation</a:t>
            </a:r>
          </a:p>
          <a:p>
            <a:r>
              <a:rPr lang="da-DK" smtClean="0"/>
              <a:t>Why not just use inheritance…?</a:t>
            </a:r>
            <a:endParaRPr lang="da-DK"/>
          </a:p>
        </p:txBody>
      </p:sp>
      <p:pic>
        <p:nvPicPr>
          <p:cNvPr id="2050" name="Picture 2" descr="Billedresultat for generics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707" y="1825625"/>
            <a:ext cx="3405772" cy="256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6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9" idx="3"/>
            <a:endCxn id="10" idx="1"/>
          </p:cNvCxnSpPr>
          <p:nvPr/>
        </p:nvCxnSpPr>
        <p:spPr>
          <a:xfrm>
            <a:off x="3545307" y="2237606"/>
            <a:ext cx="5039225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144693" y="1010652"/>
            <a:ext cx="2400614" cy="24539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Animal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8584532" y="1010652"/>
            <a:ext cx="2400614" cy="24539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Dog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5324171" y="2174240"/>
            <a:ext cx="1481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is-a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74438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endParaRPr lang="da-DK" sz="9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2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endParaRPr lang="da-DK" sz="9600">
              <a:latin typeface="Consolas" panose="020B0609020204030204" pitchFamily="49" charset="0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/>
          </p:nvPr>
        </p:nvGraphicFramePr>
        <p:xfrm>
          <a:off x="2055060" y="3550318"/>
          <a:ext cx="8128000" cy="1517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1517818"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32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-17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21" y="3661176"/>
            <a:ext cx="1368843" cy="1296102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83" y="3647950"/>
            <a:ext cx="1322553" cy="1322553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040" y="3735805"/>
            <a:ext cx="1195140" cy="1159357"/>
          </a:xfrm>
          <a:prstGeom prst="rect">
            <a:avLst/>
          </a:prstGeom>
        </p:spPr>
      </p:pic>
      <p:pic>
        <p:nvPicPr>
          <p:cNvPr id="1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849" y="46713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8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 smtClean="0">
                <a:latin typeface="Consolas" panose="020B0609020204030204" pitchFamily="49" charset="0"/>
              </a:rPr>
              <a:t>&lt;</a:t>
            </a: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9600" smtClean="0">
                <a:latin typeface="Consolas" panose="020B0609020204030204" pitchFamily="49" charset="0"/>
              </a:rPr>
              <a:t>&gt;</a:t>
            </a:r>
            <a:endParaRPr lang="da-DK" sz="9600">
              <a:latin typeface="Consolas" panose="020B0609020204030204" pitchFamily="49" charset="0"/>
            </a:endParaRPr>
          </a:p>
        </p:txBody>
      </p:sp>
      <p:sp>
        <p:nvSpPr>
          <p:cNvPr id="5" name="Afrundet rektangulær billedforklaring 4"/>
          <p:cNvSpPr/>
          <p:nvPr/>
        </p:nvSpPr>
        <p:spPr>
          <a:xfrm>
            <a:off x="8064385" y="3637766"/>
            <a:ext cx="2560320" cy="1737423"/>
          </a:xfrm>
          <a:prstGeom prst="wedgeRoundRectCallout">
            <a:avLst>
              <a:gd name="adj1" fmla="val -93165"/>
              <a:gd name="adj2" fmla="val -9716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Type-safety!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266655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 smtClean="0">
                <a:latin typeface="Consolas" panose="020B0609020204030204" pitchFamily="49" charset="0"/>
              </a:rPr>
              <a:t>&lt;</a:t>
            </a: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9600" smtClean="0">
                <a:latin typeface="Consolas" panose="020B0609020204030204" pitchFamily="49" charset="0"/>
              </a:rPr>
              <a:t>&gt;</a:t>
            </a:r>
            <a:endParaRPr lang="da-DK" sz="9600">
              <a:latin typeface="Consolas" panose="020B0609020204030204" pitchFamily="49" charset="0"/>
            </a:endParaRPr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2612858" y="4221915"/>
            <a:ext cx="7012405" cy="1747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 smtClean="0">
                <a:latin typeface="Consolas" panose="020B0609020204030204" pitchFamily="49" charset="0"/>
              </a:rPr>
              <a:t>&lt;</a:t>
            </a: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9600" smtClean="0">
                <a:latin typeface="Consolas" panose="020B0609020204030204" pitchFamily="49" charset="0"/>
              </a:rPr>
              <a:t>&gt;</a:t>
            </a:r>
            <a:endParaRPr lang="da-DK" sz="9600">
              <a:latin typeface="Consolas" panose="020B0609020204030204" pitchFamily="49" charset="0"/>
            </a:endParaRPr>
          </a:p>
        </p:txBody>
      </p:sp>
      <p:sp>
        <p:nvSpPr>
          <p:cNvPr id="6" name="Rektangulær billedforklaring 5"/>
          <p:cNvSpPr/>
          <p:nvPr/>
        </p:nvSpPr>
        <p:spPr>
          <a:xfrm>
            <a:off x="890337" y="371307"/>
            <a:ext cx="2821406" cy="1367255"/>
          </a:xfrm>
          <a:prstGeom prst="wedgeRectCallout">
            <a:avLst>
              <a:gd name="adj1" fmla="val 85004"/>
              <a:gd name="adj2" fmla="val 6651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smtClean="0">
                <a:solidFill>
                  <a:schemeClr val="tx1"/>
                </a:solidFill>
              </a:rPr>
              <a:t>Definition</a:t>
            </a:r>
            <a:r>
              <a:rPr lang="da-DK" sz="3600" smtClean="0">
                <a:solidFill>
                  <a:schemeClr val="tx1"/>
                </a:solidFill>
              </a:rPr>
              <a:t>: general</a:t>
            </a:r>
            <a:endParaRPr lang="da-DK" sz="3600">
              <a:solidFill>
                <a:schemeClr val="tx1"/>
              </a:solidFill>
            </a:endParaRPr>
          </a:p>
        </p:txBody>
      </p:sp>
      <p:sp>
        <p:nvSpPr>
          <p:cNvPr id="7" name="Rektangulær billedforklaring 6"/>
          <p:cNvSpPr/>
          <p:nvPr/>
        </p:nvSpPr>
        <p:spPr>
          <a:xfrm>
            <a:off x="8845215" y="2703262"/>
            <a:ext cx="2821406" cy="1367255"/>
          </a:xfrm>
          <a:prstGeom prst="wedgeRectCallout">
            <a:avLst>
              <a:gd name="adj1" fmla="val -110732"/>
              <a:gd name="adj2" fmla="val 7883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smtClean="0">
                <a:solidFill>
                  <a:schemeClr val="tx1"/>
                </a:solidFill>
              </a:rPr>
              <a:t>Usage</a:t>
            </a:r>
            <a:r>
              <a:rPr lang="da-DK" sz="3600" smtClean="0">
                <a:solidFill>
                  <a:schemeClr val="tx1"/>
                </a:solidFill>
              </a:rPr>
              <a:t>: specific</a:t>
            </a:r>
            <a:endParaRPr lang="da-DK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1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95073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CustomerCatalog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 </a:t>
            </a:r>
            <a:r>
              <a:rPr lang="en-US" sz="2400" b="1" smtClean="0">
                <a:latin typeface="Consolas" panose="020B0609020204030204" pitchFamily="49" charset="0"/>
              </a:rPr>
              <a:t>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400" b="1" smtClean="0">
                <a:latin typeface="Consolas" panose="020B0609020204030204" pitchFamily="49" charset="0"/>
              </a:rPr>
              <a:t>&gt; _customers;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en-US" sz="2400" b="1">
                <a:latin typeface="Consolas" panose="020B0609020204030204" pitchFamily="49" charset="0"/>
              </a:rPr>
              <a:t>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400" b="1">
                <a:latin typeface="Consolas" panose="020B0609020204030204" pitchFamily="49" charset="0"/>
              </a:rPr>
              <a:t>&gt; </a:t>
            </a:r>
            <a:r>
              <a:rPr lang="en-US" sz="2400" b="1" smtClean="0">
                <a:latin typeface="Consolas" panose="020B0609020204030204" pitchFamily="49" charset="0"/>
              </a:rPr>
              <a:t>All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en-US" sz="2400" b="1" smtClean="0">
                <a:latin typeface="Consolas" panose="020B0609020204030204" pitchFamily="49" charset="0"/>
              </a:rPr>
              <a:t> {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smtClean="0">
                <a:latin typeface="Consolas" panose="020B0609020204030204" pitchFamily="49" charset="0"/>
              </a:rPr>
              <a:t> _customers;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}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smtClean="0">
                <a:latin typeface="Consolas" panose="020B0609020204030204" pitchFamily="49" charset="0"/>
              </a:rPr>
              <a:t> Create(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400" b="1" smtClean="0">
                <a:latin typeface="Consolas" panose="020B0609020204030204" pitchFamily="49" charset="0"/>
              </a:rPr>
              <a:t> aCustomer)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Read(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smtClean="0">
                <a:latin typeface="Consolas" panose="020B0609020204030204" pitchFamily="49" charset="0"/>
              </a:rPr>
              <a:t> id)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smtClean="0">
                <a:latin typeface="Consolas" panose="020B0609020204030204" pitchFamily="49" charset="0"/>
              </a:rPr>
              <a:t> Update(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id,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aCustomer</a:t>
            </a:r>
            <a:r>
              <a:rPr lang="en-US" sz="2400" b="1">
                <a:latin typeface="Consolas" panose="020B0609020204030204" pitchFamily="49" charset="0"/>
              </a:rPr>
              <a:t>) 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smtClean="0">
                <a:latin typeface="Consolas" panose="020B0609020204030204" pitchFamily="49" charset="0"/>
              </a:rPr>
              <a:t> Delete(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id</a:t>
            </a:r>
            <a:r>
              <a:rPr lang="en-US" sz="2400" b="1" smtClean="0">
                <a:latin typeface="Consolas" panose="020B0609020204030204" pitchFamily="49" charset="0"/>
              </a:rPr>
              <a:t>) </a:t>
            </a:r>
            <a:r>
              <a:rPr lang="en-US" sz="2400" b="1">
                <a:latin typeface="Consolas" panose="020B0609020204030204" pitchFamily="49" charset="0"/>
              </a:rPr>
              <a:t>{…}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95073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OrderCatalog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 </a:t>
            </a:r>
            <a:r>
              <a:rPr lang="en-US" sz="2400" b="1" smtClean="0">
                <a:latin typeface="Consolas" panose="020B0609020204030204" pitchFamily="49" charset="0"/>
              </a:rPr>
              <a:t>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sz="2400" b="1" smtClean="0">
                <a:latin typeface="Consolas" panose="020B0609020204030204" pitchFamily="49" charset="0"/>
              </a:rPr>
              <a:t>&gt; _orders;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en-US" sz="2400" b="1" smtClean="0">
                <a:latin typeface="Consolas" panose="020B0609020204030204" pitchFamily="49" charset="0"/>
              </a:rPr>
              <a:t>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sz="2400" b="1" smtClean="0">
                <a:latin typeface="Consolas" panose="020B0609020204030204" pitchFamily="49" charset="0"/>
              </a:rPr>
              <a:t>&gt; All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en-US" sz="2400" b="1" smtClean="0">
                <a:latin typeface="Consolas" panose="020B0609020204030204" pitchFamily="49" charset="0"/>
              </a:rPr>
              <a:t> {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_orders</a:t>
            </a:r>
            <a:r>
              <a:rPr lang="en-US" sz="2400" b="1" smtClean="0">
                <a:latin typeface="Consolas" panose="020B0609020204030204" pitchFamily="49" charset="0"/>
              </a:rPr>
              <a:t>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}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smtClean="0">
                <a:latin typeface="Consolas" panose="020B0609020204030204" pitchFamily="49" charset="0"/>
              </a:rPr>
              <a:t> Create(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sz="2400" b="1" smtClean="0">
                <a:latin typeface="Consolas" panose="020B0609020204030204" pitchFamily="49" charset="0"/>
              </a:rPr>
              <a:t> anOrder)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Read(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smtClean="0">
                <a:latin typeface="Consolas" panose="020B0609020204030204" pitchFamily="49" charset="0"/>
              </a:rPr>
              <a:t> id)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smtClean="0">
                <a:latin typeface="Consolas" panose="020B0609020204030204" pitchFamily="49" charset="0"/>
              </a:rPr>
              <a:t> Update(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id,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sz="2400" b="1">
                <a:latin typeface="Consolas" panose="020B0609020204030204" pitchFamily="49" charset="0"/>
              </a:rPr>
              <a:t> anOrder</a:t>
            </a:r>
            <a:r>
              <a:rPr lang="en-US" sz="2400" b="1" smtClean="0">
                <a:latin typeface="Consolas" panose="020B0609020204030204" pitchFamily="49" charset="0"/>
              </a:rPr>
              <a:t>)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smtClean="0">
                <a:latin typeface="Consolas" panose="020B0609020204030204" pitchFamily="49" charset="0"/>
              </a:rPr>
              <a:t> Delete(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id</a:t>
            </a:r>
            <a:r>
              <a:rPr lang="en-US" sz="2400" b="1" smtClean="0">
                <a:latin typeface="Consolas" panose="020B0609020204030204" pitchFamily="49" charset="0"/>
              </a:rPr>
              <a:t>) </a:t>
            </a:r>
            <a:r>
              <a:rPr lang="en-US" sz="2400" b="1">
                <a:latin typeface="Consolas" panose="020B0609020204030204" pitchFamily="49" charset="0"/>
              </a:rPr>
              <a:t>{…}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  <p:pic>
        <p:nvPicPr>
          <p:cNvPr id="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13" y="2150523"/>
            <a:ext cx="1932213" cy="193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9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95073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&gt;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 </a:t>
            </a:r>
            <a:r>
              <a:rPr lang="en-US" sz="2400" b="1" smtClean="0">
                <a:latin typeface="Consolas" panose="020B0609020204030204" pitchFamily="49" charset="0"/>
              </a:rPr>
              <a:t>List&lt;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&gt; _objects;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en-US" sz="2400" b="1" smtClean="0">
                <a:latin typeface="Consolas" panose="020B0609020204030204" pitchFamily="49" charset="0"/>
              </a:rPr>
              <a:t>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&gt; All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en-US" sz="2400" b="1" smtClean="0">
                <a:latin typeface="Consolas" panose="020B0609020204030204" pitchFamily="49" charset="0"/>
              </a:rPr>
              <a:t> {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smtClean="0">
                <a:latin typeface="Consolas" panose="020B0609020204030204" pitchFamily="49" charset="0"/>
              </a:rPr>
              <a:t> _objects;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}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smtClean="0">
                <a:latin typeface="Consolas" panose="020B0609020204030204" pitchFamily="49" charset="0"/>
              </a:rPr>
              <a:t> Create(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 obj)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 Read(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smtClean="0">
                <a:latin typeface="Consolas" panose="020B0609020204030204" pitchFamily="49" charset="0"/>
              </a:rPr>
              <a:t> id)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smtClean="0">
                <a:latin typeface="Consolas" panose="020B0609020204030204" pitchFamily="49" charset="0"/>
              </a:rPr>
              <a:t> Update(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id,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 obj)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smtClean="0">
                <a:latin typeface="Consolas" panose="020B0609020204030204" pitchFamily="49" charset="0"/>
              </a:rPr>
              <a:t> Delete(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id</a:t>
            </a:r>
            <a:r>
              <a:rPr lang="en-US" sz="2400" b="1" smtClean="0">
                <a:latin typeface="Consolas" panose="020B0609020204030204" pitchFamily="49" charset="0"/>
              </a:rPr>
              <a:t>) </a:t>
            </a:r>
            <a:r>
              <a:rPr lang="en-US" sz="2400" b="1">
                <a:latin typeface="Consolas" panose="020B0609020204030204" pitchFamily="49" charset="0"/>
              </a:rPr>
              <a:t>{…}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14" y="222838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5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95073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</a:t>
            </a:r>
            <a:r>
              <a:rPr lang="en-US" sz="2000" b="1" smtClean="0">
                <a:latin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&gt;</a:t>
            </a: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 </a:t>
            </a:r>
            <a:r>
              <a:rPr lang="en-US" sz="2000" b="1" smtClean="0">
                <a:latin typeface="Consolas" panose="020B0609020204030204" pitchFamily="49" charset="0"/>
              </a:rPr>
              <a:t>Dictionary&lt;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smtClean="0">
                <a:latin typeface="Consolas" panose="020B0609020204030204" pitchFamily="49" charset="0"/>
              </a:rPr>
              <a:t>,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&gt; _objects;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en-US" sz="2000" b="1" smtClean="0">
                <a:latin typeface="Consolas" panose="020B0609020204030204" pitchFamily="49" charset="0"/>
              </a:rPr>
              <a:t>List&lt;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&gt; All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en-US" sz="2000" b="1" smtClean="0">
                <a:latin typeface="Consolas" panose="020B0609020204030204" pitchFamily="49" charset="0"/>
              </a:rPr>
              <a:t> { 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smtClean="0">
                <a:latin typeface="Consolas" panose="020B0609020204030204" pitchFamily="49" charset="0"/>
              </a:rPr>
              <a:t> _objects.Values.ToList();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 Read(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smtClean="0">
                <a:latin typeface="Consolas" panose="020B0609020204030204" pitchFamily="49" charset="0"/>
              </a:rPr>
              <a:t> id)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  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smtClean="0">
                <a:latin typeface="Consolas" panose="020B0609020204030204" pitchFamily="49" charset="0"/>
              </a:rPr>
              <a:t> _objects.ContainsKey(id) ?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     _objects[id]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     </a:t>
            </a: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en-US" sz="20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8861414" y="2228387"/>
            <a:ext cx="1800000" cy="18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0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95073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</a:t>
            </a:r>
            <a:r>
              <a:rPr lang="en-US" sz="2000" b="1" smtClean="0">
                <a:latin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&gt;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 :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 </a:t>
            </a:r>
            <a:r>
              <a:rPr lang="en-US" sz="2000" b="1" smtClean="0">
                <a:latin typeface="Consolas" panose="020B0609020204030204" pitchFamily="49" charset="0"/>
              </a:rPr>
              <a:t>Dictionary&lt;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smtClean="0">
                <a:latin typeface="Consolas" panose="020B0609020204030204" pitchFamily="49" charset="0"/>
              </a:rPr>
              <a:t>,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&gt; _objects;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en-US" sz="2000" b="1" smtClean="0">
                <a:latin typeface="Consolas" panose="020B0609020204030204" pitchFamily="49" charset="0"/>
              </a:rPr>
              <a:t>List&lt;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&gt; All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en-US" sz="2000" b="1" smtClean="0">
                <a:latin typeface="Consolas" panose="020B0609020204030204" pitchFamily="49" charset="0"/>
              </a:rPr>
              <a:t> { 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smtClean="0">
                <a:latin typeface="Consolas" panose="020B0609020204030204" pitchFamily="49" charset="0"/>
              </a:rPr>
              <a:t> _objects.Values.ToList();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 Read(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smtClean="0">
                <a:latin typeface="Consolas" panose="020B0609020204030204" pitchFamily="49" charset="0"/>
              </a:rPr>
              <a:t> id)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  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smtClean="0">
                <a:latin typeface="Consolas" panose="020B0609020204030204" pitchFamily="49" charset="0"/>
              </a:rPr>
              <a:t> _objects.ContainsKey(id) ?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     _objects[id]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     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sz="20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14" y="222838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3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95073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</a:t>
            </a:r>
            <a:r>
              <a:rPr lang="en-US" sz="2000" b="1" smtClean="0">
                <a:latin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&gt;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 :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 </a:t>
            </a:r>
            <a:r>
              <a:rPr lang="en-US" sz="2000" b="1" smtClean="0">
                <a:latin typeface="Consolas" panose="020B0609020204030204" pitchFamily="49" charset="0"/>
              </a:rPr>
              <a:t>Dictionary&lt;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smtClean="0">
                <a:latin typeface="Consolas" panose="020B0609020204030204" pitchFamily="49" charset="0"/>
              </a:rPr>
              <a:t>,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&gt; _objects;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en-US" sz="2000" b="1" smtClean="0">
                <a:latin typeface="Consolas" panose="020B0609020204030204" pitchFamily="49" charset="0"/>
              </a:rPr>
              <a:t>List&lt;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&gt; All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en-US" sz="2000" b="1" smtClean="0">
                <a:latin typeface="Consolas" panose="020B0609020204030204" pitchFamily="49" charset="0"/>
              </a:rPr>
              <a:t> { 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smtClean="0">
                <a:latin typeface="Consolas" panose="020B0609020204030204" pitchFamily="49" charset="0"/>
              </a:rPr>
              <a:t> _objects.Values.ToList();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2000" b="1" smtClean="0">
                <a:latin typeface="Consolas" panose="020B0609020204030204" pitchFamily="49" charset="0"/>
              </a:rPr>
              <a:t>Create(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</a:t>
            </a:r>
            <a:r>
              <a:rPr lang="en-US" sz="2000" b="1" smtClean="0">
                <a:latin typeface="Consolas" panose="020B0609020204030204" pitchFamily="49" charset="0"/>
              </a:rPr>
              <a:t> {</a:t>
            </a:r>
            <a:endParaRPr lang="en-US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  _</a:t>
            </a:r>
            <a:r>
              <a:rPr lang="en-US" sz="2000" b="1">
                <a:latin typeface="Consolas" panose="020B0609020204030204" pitchFamily="49" charset="0"/>
              </a:rPr>
              <a:t>objects.Add(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obj.Id</a:t>
            </a:r>
            <a:r>
              <a:rPr lang="en-US" sz="2000" b="1">
                <a:latin typeface="Consolas" panose="020B0609020204030204" pitchFamily="49" charset="0"/>
              </a:rPr>
              <a:t>,obj);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}</a:t>
            </a:r>
            <a:endParaRPr lang="en-US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8861414" y="2228387"/>
            <a:ext cx="1800000" cy="18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10" idx="0"/>
          </p:cNvCxnSpPr>
          <p:nvPr/>
        </p:nvCxnSpPr>
        <p:spPr>
          <a:xfrm flipV="1">
            <a:off x="5804078" y="2027320"/>
            <a:ext cx="0" cy="1588169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4603771" y="529388"/>
            <a:ext cx="2400614" cy="149793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Animal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4603771" y="3615489"/>
            <a:ext cx="2400614" cy="149793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Dog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728108" y="2359739"/>
            <a:ext cx="3390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5400" smtClean="0"/>
              <a:t>Inheritance</a:t>
            </a:r>
            <a:endParaRPr lang="da-DK" sz="5400"/>
          </a:p>
        </p:txBody>
      </p:sp>
      <p:sp>
        <p:nvSpPr>
          <p:cNvPr id="8" name="Tekstfelt 7"/>
          <p:cNvSpPr txBox="1"/>
          <p:nvPr/>
        </p:nvSpPr>
        <p:spPr>
          <a:xfrm>
            <a:off x="7612176" y="529388"/>
            <a:ext cx="2447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</a:rPr>
              <a:t>base class</a:t>
            </a:r>
          </a:p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</a:rPr>
              <a:t>(superclass)</a:t>
            </a:r>
            <a:endParaRPr lang="da-DK" sz="3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7612175" y="3615489"/>
            <a:ext cx="2645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</a:rPr>
              <a:t>derived class</a:t>
            </a:r>
          </a:p>
          <a:p>
            <a:r>
              <a:rPr lang="da-DK" sz="3600" b="1" smtClean="0">
                <a:solidFill>
                  <a:srgbClr val="0070C0"/>
                </a:solidFill>
              </a:rPr>
              <a:t>(subclass)</a:t>
            </a:r>
            <a:endParaRPr lang="da-DK" sz="3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1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95073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IHasID</a:t>
            </a:r>
            <a:endParaRPr lang="en-US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int </a:t>
            </a:r>
            <a:r>
              <a:rPr lang="en-US" b="1" smtClean="0">
                <a:latin typeface="Consolas" panose="020B0609020204030204" pitchFamily="49" charset="0"/>
              </a:rPr>
              <a:t>Id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b="1" smtClean="0"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17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95073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</a:t>
            </a:r>
            <a:r>
              <a:rPr lang="en-US" sz="2000" b="1" smtClean="0">
                <a:latin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&gt;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 : 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smtClean="0">
                <a:latin typeface="Consolas" panose="020B0609020204030204" pitchFamily="49" charset="0"/>
              </a:rPr>
              <a:t>,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IHasID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endParaRPr lang="en-US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 </a:t>
            </a:r>
            <a:r>
              <a:rPr lang="en-US" sz="2000" b="1" smtClean="0">
                <a:latin typeface="Consolas" panose="020B0609020204030204" pitchFamily="49" charset="0"/>
              </a:rPr>
              <a:t>Dictionary&lt;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smtClean="0">
                <a:latin typeface="Consolas" panose="020B0609020204030204" pitchFamily="49" charset="0"/>
              </a:rPr>
              <a:t>,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&gt; _objects;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en-US" sz="2000" b="1" smtClean="0">
                <a:latin typeface="Consolas" panose="020B0609020204030204" pitchFamily="49" charset="0"/>
              </a:rPr>
              <a:t>List&lt;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&gt; All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en-US" sz="2000" b="1" smtClean="0">
                <a:latin typeface="Consolas" panose="020B0609020204030204" pitchFamily="49" charset="0"/>
              </a:rPr>
              <a:t> { 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smtClean="0">
                <a:latin typeface="Consolas" panose="020B0609020204030204" pitchFamily="49" charset="0"/>
              </a:rPr>
              <a:t> _objects.Values.ToList();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2000" b="1" smtClean="0">
                <a:latin typeface="Consolas" panose="020B0609020204030204" pitchFamily="49" charset="0"/>
              </a:rPr>
              <a:t>Create(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</a:t>
            </a:r>
            <a:r>
              <a:rPr lang="en-US" sz="2000" b="1" smtClean="0">
                <a:latin typeface="Consolas" panose="020B0609020204030204" pitchFamily="49" charset="0"/>
              </a:rPr>
              <a:t> {</a:t>
            </a:r>
            <a:endParaRPr lang="en-US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  _</a:t>
            </a:r>
            <a:r>
              <a:rPr lang="en-US" sz="2000" b="1">
                <a:latin typeface="Consolas" panose="020B0609020204030204" pitchFamily="49" charset="0"/>
              </a:rPr>
              <a:t>objects.Add(obj.Id,obj);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}</a:t>
            </a:r>
            <a:endParaRPr lang="en-US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14" y="222838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69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95073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da-DK" b="1">
                <a:latin typeface="Consolas" panose="020B0609020204030204" pitchFamily="49" charset="0"/>
              </a:rPr>
              <a:t> :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IHasID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b="1">
                <a:latin typeface="Consolas" panose="020B0609020204030204" pitchFamily="49" charset="0"/>
              </a:rPr>
              <a:t>Id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private set</a:t>
            </a:r>
            <a:r>
              <a:rPr lang="en-US" b="1">
                <a:latin typeface="Consolas" panose="020B0609020204030204" pitchFamily="49" charset="0"/>
              </a:rPr>
              <a:t>; </a:t>
            </a:r>
            <a:r>
              <a:rPr lang="en-US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…</a:t>
            </a:r>
            <a:endParaRPr lang="en-US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CustomerCatalog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: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</a:t>
            </a:r>
            <a:r>
              <a:rPr lang="en-US" b="1" smtClean="0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b="1" smtClean="0">
                <a:latin typeface="Consolas" panose="020B0609020204030204" pitchFamily="49" charset="0"/>
              </a:rPr>
              <a:t>&gt;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</a:t>
            </a:r>
            <a:r>
              <a:rPr lang="en-US" b="1" smtClean="0">
                <a:solidFill>
                  <a:srgbClr val="00B050"/>
                </a:solidFill>
                <a:latin typeface="Consolas" panose="020B0609020204030204" pitchFamily="49" charset="0"/>
              </a:rPr>
              <a:t>// CustomerCatalog-specific code, if any…</a:t>
            </a:r>
            <a:endParaRPr lang="en-US" b="1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2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Factory</a:t>
            </a:r>
            <a:r>
              <a:rPr lang="en-US" sz="3200" b="1" smtClean="0">
                <a:latin typeface="Consolas" panose="020B0609020204030204" pitchFamily="49" charset="0"/>
              </a:rPr>
              <a:t>&lt;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&gt;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{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 Create()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{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}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8861414" y="2228387"/>
            <a:ext cx="1800000" cy="18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77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Factory</a:t>
            </a:r>
            <a:r>
              <a:rPr lang="en-US" sz="3200" b="1" smtClean="0">
                <a:latin typeface="Consolas" panose="020B0609020204030204" pitchFamily="49" charset="0"/>
              </a:rPr>
              <a:t>&lt;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&gt;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 :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3200" b="1" smtClean="0">
                <a:latin typeface="Consolas" panose="020B0609020204030204" pitchFamily="49" charset="0"/>
              </a:rPr>
              <a:t>()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{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 Create()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{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}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14" y="222838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42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Factory</a:t>
            </a:r>
            <a:r>
              <a:rPr lang="en-US" sz="3200" b="1" smtClean="0">
                <a:latin typeface="Consolas" panose="020B0609020204030204" pitchFamily="49" charset="0"/>
              </a:rPr>
              <a:t>&lt;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&gt;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 : </a:t>
            </a: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3200" b="1" smtClean="0">
                <a:latin typeface="Consolas" panose="020B0609020204030204" pitchFamily="49" charset="0"/>
              </a:rPr>
              <a:t>(</a:t>
            </a: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smtClean="0">
                <a:latin typeface="Consolas" panose="020B0609020204030204" pitchFamily="49" charset="0"/>
              </a:rPr>
              <a:t>)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{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 Create()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{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(42);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}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8861414" y="2228387"/>
            <a:ext cx="1800000" cy="18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76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14" y="222838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CollectionWrapper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,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V</a:t>
            </a:r>
            <a:r>
              <a:rPr lang="en-US" sz="2400" b="1" smtClean="0">
                <a:latin typeface="Consolas" panose="020B0609020204030204" pitchFamily="49" charset="0"/>
              </a:rPr>
              <a:t>&gt;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: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ICollection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4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_collection;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en-US" sz="2400" b="1" smtClean="0">
                <a:latin typeface="Consolas" panose="020B0609020204030204" pitchFamily="49" charset="0"/>
              </a:rPr>
              <a:t> Count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	{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		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smtClean="0">
                <a:latin typeface="Consolas" panose="020B0609020204030204" pitchFamily="49" charset="0"/>
              </a:rPr>
              <a:t> {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_collection.Count; }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	}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0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5078627"/>
          </a:xfrm>
        </p:spPr>
        <p:txBody>
          <a:bodyPr>
            <a:noAutofit/>
          </a:bodyPr>
          <a:lstStyle/>
          <a:p>
            <a:r>
              <a:rPr lang="da-DK" sz="14400" b="1" smtClean="0"/>
              <a:t>Function </a:t>
            </a:r>
            <a:br>
              <a:rPr lang="da-DK" sz="14400" b="1" smtClean="0"/>
            </a:br>
            <a:r>
              <a:rPr lang="da-DK" sz="14400" b="1" smtClean="0"/>
              <a:t>Types</a:t>
            </a:r>
            <a:endParaRPr lang="da-DK" sz="14400" b="1"/>
          </a:p>
        </p:txBody>
      </p:sp>
    </p:spTree>
    <p:extLst>
      <p:ext uri="{BB962C8B-B14F-4D97-AF65-F5344CB8AC3E}">
        <p14:creationId xmlns:p14="http://schemas.microsoft.com/office/powerpoint/2010/main" val="32725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FilterValues(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filteredValues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smtClean="0">
                <a:latin typeface="Consolas" panose="020B0609020204030204" pitchFamily="49" charset="0"/>
              </a:rPr>
              <a:t> v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400" b="1" smtClean="0">
                <a:latin typeface="Consolas" panose="020B0609020204030204" pitchFamily="49" charset="0"/>
              </a:rPr>
              <a:t> (v &lt; 20)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    filteredValues.Add(v);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56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FilterValues(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filteredValues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smtClean="0">
                <a:latin typeface="Consolas" panose="020B0609020204030204" pitchFamily="49" charset="0"/>
              </a:rPr>
              <a:t> v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400" b="1" smtClean="0">
                <a:latin typeface="Consolas" panose="020B0609020204030204" pitchFamily="49" charset="0"/>
              </a:rPr>
              <a:t> (v &lt; 20)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    filteredValues.Add(v);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8845215" y="2703262"/>
            <a:ext cx="2296027" cy="864101"/>
          </a:xfrm>
          <a:prstGeom prst="wedgeRectCallout">
            <a:avLst>
              <a:gd name="adj1" fmla="val -105188"/>
              <a:gd name="adj2" fmla="val 799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u="sng" smtClean="0">
                <a:solidFill>
                  <a:schemeClr val="tx1"/>
                </a:solidFill>
              </a:rPr>
              <a:t>General</a:t>
            </a:r>
            <a:r>
              <a:rPr lang="da-DK" sz="2400" smtClean="0">
                <a:solidFill>
                  <a:schemeClr val="tx1"/>
                </a:solidFill>
              </a:rPr>
              <a:t> filtering algorithm</a:t>
            </a:r>
            <a:endParaRPr lang="da-DK" sz="2400">
              <a:solidFill>
                <a:schemeClr val="tx1"/>
              </a:solidFill>
            </a:endParaRPr>
          </a:p>
        </p:txBody>
      </p:sp>
      <p:sp>
        <p:nvSpPr>
          <p:cNvPr id="5" name="Rektangulær billedforklaring 4"/>
          <p:cNvSpPr/>
          <p:nvPr/>
        </p:nvSpPr>
        <p:spPr>
          <a:xfrm>
            <a:off x="220644" y="3358186"/>
            <a:ext cx="1397669" cy="864101"/>
          </a:xfrm>
          <a:prstGeom prst="wedgeRectCallout">
            <a:avLst>
              <a:gd name="adj1" fmla="val 145744"/>
              <a:gd name="adj2" fmla="val -574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u="sng" smtClean="0">
                <a:solidFill>
                  <a:schemeClr val="tx1"/>
                </a:solidFill>
              </a:rPr>
              <a:t>Specific</a:t>
            </a:r>
            <a:r>
              <a:rPr lang="da-DK" sz="2400" smtClean="0">
                <a:solidFill>
                  <a:schemeClr val="tx1"/>
                </a:solidFill>
              </a:rPr>
              <a:t> condition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6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938462"/>
            <a:ext cx="2400614" cy="494497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5400" smtClean="0"/>
              <a:t>Dog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938461"/>
            <a:ext cx="2400614" cy="494497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5400" smtClean="0"/>
              <a:t>Cat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82155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bool</a:t>
            </a:r>
            <a:r>
              <a:rPr lang="en-US" b="1" smtClean="0">
                <a:latin typeface="Consolas" panose="020B0609020204030204" pitchFamily="49" charset="0"/>
              </a:rPr>
              <a:t> Condition(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latin typeface="Consolas" panose="020B0609020204030204" pitchFamily="49" charset="0"/>
              </a:rPr>
              <a:t> value);</a:t>
            </a:r>
            <a:endParaRPr lang="en-US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0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values,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ICondition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conditionObj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filteredValues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smtClean="0">
                <a:latin typeface="Consolas" panose="020B0609020204030204" pitchFamily="49" charset="0"/>
              </a:rPr>
              <a:t> v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conditionObj.Condition(v)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    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        filteredValues.Add(v);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    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9065796" y="2088854"/>
            <a:ext cx="2621568" cy="864101"/>
          </a:xfrm>
          <a:prstGeom prst="wedgeRectCallout">
            <a:avLst>
              <a:gd name="adj1" fmla="val -12150"/>
              <a:gd name="adj2" fmla="val -13346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tx1"/>
                </a:solidFill>
              </a:rPr>
              <a:t>Condition supplied by </a:t>
            </a:r>
            <a:r>
              <a:rPr lang="da-DK" sz="2400" u="sng" smtClean="0">
                <a:solidFill>
                  <a:schemeClr val="tx1"/>
                </a:solidFill>
              </a:rPr>
              <a:t>caller</a:t>
            </a:r>
            <a:endParaRPr lang="da-DK" sz="2400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25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FilterOdd : ICondition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 smtClean="0">
                <a:latin typeface="Consolas" panose="020B0609020204030204" pitchFamily="49" charset="0"/>
              </a:rPr>
              <a:t> Condition(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(value % 2 !=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}</a:t>
            </a:r>
            <a:endParaRPr lang="en-US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62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&gt; </a:t>
            </a:r>
            <a:r>
              <a:rPr lang="da-DK" b="1" smtClean="0">
                <a:latin typeface="Consolas" panose="020B0609020204030204" pitchFamily="49" charset="0"/>
              </a:rPr>
              <a:t>values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new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FilterOdd</a:t>
            </a:r>
            <a:r>
              <a:rPr lang="da-DK" b="1" smtClean="0">
                <a:latin typeface="Consolas" panose="020B0609020204030204" pitchFamily="49" charset="0"/>
              </a:rPr>
              <a:t>());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9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    );</a:t>
            </a:r>
            <a:endParaRPr lang="da-DK" b="1">
              <a:latin typeface="Consolas" panose="020B0609020204030204" pitchFamily="49" charset="0"/>
            </a:endParaRPr>
          </a:p>
        </p:txBody>
      </p:sp>
      <p:sp>
        <p:nvSpPr>
          <p:cNvPr id="2" name="Sky 1"/>
          <p:cNvSpPr/>
          <p:nvPr/>
        </p:nvSpPr>
        <p:spPr>
          <a:xfrm>
            <a:off x="6806527" y="221800"/>
            <a:ext cx="4475110" cy="20732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 smtClean="0"/>
              <a:t>FilterOdd</a:t>
            </a:r>
            <a:endParaRPr lang="da-DK" sz="2400" b="1"/>
          </a:p>
        </p:txBody>
      </p:sp>
      <p:sp>
        <p:nvSpPr>
          <p:cNvPr id="4" name="Afrundet rektangel 3"/>
          <p:cNvSpPr/>
          <p:nvPr/>
        </p:nvSpPr>
        <p:spPr>
          <a:xfrm>
            <a:off x="7436312" y="1048393"/>
            <a:ext cx="3021759" cy="42009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b="1" smtClean="0">
                <a:solidFill>
                  <a:srgbClr val="FFFF00"/>
                </a:solidFill>
              </a:rPr>
              <a:t>bool</a:t>
            </a:r>
            <a:r>
              <a:rPr lang="da-DK" sz="1600" b="1" smtClean="0"/>
              <a:t> Condition(</a:t>
            </a:r>
            <a:r>
              <a:rPr lang="da-DK" sz="1600" b="1" smtClean="0">
                <a:solidFill>
                  <a:srgbClr val="FFFF00"/>
                </a:solidFill>
              </a:rPr>
              <a:t>int</a:t>
            </a:r>
            <a:r>
              <a:rPr lang="da-DK" sz="1600" b="1" smtClean="0"/>
              <a:t> value) {…}</a:t>
            </a:r>
            <a:endParaRPr lang="da-DK" sz="1600" b="1"/>
          </a:p>
        </p:txBody>
      </p:sp>
      <p:cxnSp>
        <p:nvCxnSpPr>
          <p:cNvPr id="16" name="Buet forbindelse 15"/>
          <p:cNvCxnSpPr/>
          <p:nvPr/>
        </p:nvCxnSpPr>
        <p:spPr>
          <a:xfrm rot="5400000">
            <a:off x="6327636" y="2578209"/>
            <a:ext cx="2370056" cy="1554985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6234407" y="2543364"/>
            <a:ext cx="2958174" cy="132039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b="1" smtClean="0">
                <a:solidFill>
                  <a:srgbClr val="FFFF00"/>
                </a:solidFill>
              </a:rPr>
              <a:t>interface</a:t>
            </a:r>
            <a:r>
              <a:rPr lang="da-DK" b="1" smtClean="0"/>
              <a:t> ICondition</a:t>
            </a:r>
          </a:p>
          <a:p>
            <a:r>
              <a:rPr lang="da-DK" b="1" smtClean="0"/>
              <a:t>{</a:t>
            </a:r>
          </a:p>
          <a:p>
            <a:r>
              <a:rPr lang="da-DK" b="1" smtClean="0"/>
              <a:t>   </a:t>
            </a:r>
            <a:r>
              <a:rPr lang="da-DK" b="1" smtClean="0">
                <a:solidFill>
                  <a:srgbClr val="FFFF00"/>
                </a:solidFill>
              </a:rPr>
              <a:t>bool</a:t>
            </a:r>
            <a:r>
              <a:rPr lang="da-DK" b="1" smtClean="0"/>
              <a:t> Condition(</a:t>
            </a:r>
            <a:r>
              <a:rPr lang="da-DK" b="1" smtClean="0">
                <a:solidFill>
                  <a:srgbClr val="FFFF00"/>
                </a:solidFill>
              </a:rPr>
              <a:t>int</a:t>
            </a:r>
            <a:r>
              <a:rPr lang="da-DK" b="1" smtClean="0"/>
              <a:t> value);</a:t>
            </a:r>
            <a:endParaRPr lang="da-DK" b="1"/>
          </a:p>
          <a:p>
            <a:r>
              <a:rPr lang="da-DK" b="1" smtClean="0"/>
              <a:t>}</a:t>
            </a:r>
          </a:p>
          <a:p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6482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FilterOdd : ICondition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 smtClean="0">
                <a:latin typeface="Consolas" panose="020B0609020204030204" pitchFamily="49" charset="0"/>
              </a:rPr>
              <a:t> Condition(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(value % 2 !=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}</a:t>
            </a:r>
            <a:endParaRPr lang="en-US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1564105" y="1780674"/>
            <a:ext cx="6647448" cy="17084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374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 smtClean="0">
                <a:latin typeface="Consolas" panose="020B0609020204030204" pitchFamily="49" charset="0"/>
              </a:rPr>
              <a:t> Condition(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…;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}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1564105" y="1780674"/>
            <a:ext cx="6647448" cy="17084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ulær billedforklaring 3"/>
          <p:cNvSpPr/>
          <p:nvPr/>
        </p:nvSpPr>
        <p:spPr>
          <a:xfrm>
            <a:off x="2953754" y="3745621"/>
            <a:ext cx="2454508" cy="1085058"/>
          </a:xfrm>
          <a:prstGeom prst="wedgeRectCallout">
            <a:avLst>
              <a:gd name="adj1" fmla="val 33492"/>
              <a:gd name="adj2" fmla="val -11313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 smtClean="0">
                <a:solidFill>
                  <a:schemeClr val="tx1"/>
                </a:solidFill>
              </a:rPr>
              <a:t>Input</a:t>
            </a:r>
            <a:r>
              <a:rPr lang="da-DK" sz="3200" smtClean="0">
                <a:solidFill>
                  <a:schemeClr val="tx1"/>
                </a:solidFill>
              </a:rPr>
              <a:t>: int</a:t>
            </a:r>
          </a:p>
          <a:p>
            <a:r>
              <a:rPr lang="da-DK" sz="3200" b="1" smtClean="0">
                <a:solidFill>
                  <a:schemeClr val="tx1"/>
                </a:solidFill>
              </a:rPr>
              <a:t>Output</a:t>
            </a:r>
            <a:r>
              <a:rPr lang="da-DK" sz="3200" smtClean="0">
                <a:solidFill>
                  <a:schemeClr val="tx1"/>
                </a:solidFill>
              </a:rPr>
              <a:t>: bool</a:t>
            </a:r>
            <a:endParaRPr lang="da-DK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27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Function type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11126" cy="4617286"/>
          </a:xfrm>
        </p:spPr>
        <p:txBody>
          <a:bodyPr/>
          <a:lstStyle/>
          <a:p>
            <a:r>
              <a:rPr lang="da-DK" smtClean="0"/>
              <a:t>Type(s) of input parameter(s) + type of return value defines a </a:t>
            </a:r>
            <a:r>
              <a:rPr lang="da-DK" b="1" smtClean="0"/>
              <a:t>function type</a:t>
            </a:r>
          </a:p>
          <a:p>
            <a:r>
              <a:rPr lang="da-DK" b="1" smtClean="0"/>
              <a:t>Func&lt;int, bool&gt;</a:t>
            </a:r>
          </a:p>
          <a:p>
            <a:r>
              <a:rPr lang="da-DK" smtClean="0"/>
              <a:t>Type for any method taking </a:t>
            </a:r>
            <a:r>
              <a:rPr lang="da-DK" u="sng" smtClean="0"/>
              <a:t>one</a:t>
            </a:r>
            <a:r>
              <a:rPr lang="da-DK" smtClean="0"/>
              <a:t> parameter of type </a:t>
            </a:r>
            <a:r>
              <a:rPr lang="da-DK" b="1" smtClean="0"/>
              <a:t>int</a:t>
            </a:r>
            <a:r>
              <a:rPr lang="da-DK" smtClean="0"/>
              <a:t>, and </a:t>
            </a:r>
            <a:r>
              <a:rPr lang="da-DK" u="sng" smtClean="0"/>
              <a:t>returning</a:t>
            </a:r>
            <a:r>
              <a:rPr lang="da-DK" smtClean="0"/>
              <a:t> a value of type </a:t>
            </a:r>
            <a:r>
              <a:rPr lang="da-DK" b="1" smtClean="0"/>
              <a:t>bool</a:t>
            </a:r>
          </a:p>
          <a:p>
            <a:r>
              <a:rPr lang="da-DK" b="1" smtClean="0"/>
              <a:t>Func&lt;int, int, string, string&gt;</a:t>
            </a:r>
          </a:p>
          <a:p>
            <a:r>
              <a:rPr lang="da-DK"/>
              <a:t>Type for any method taking </a:t>
            </a:r>
            <a:r>
              <a:rPr lang="da-DK" u="sng"/>
              <a:t>t</a:t>
            </a:r>
            <a:r>
              <a:rPr lang="da-DK" u="sng" smtClean="0"/>
              <a:t>hree</a:t>
            </a:r>
            <a:r>
              <a:rPr lang="da-DK" smtClean="0"/>
              <a:t> parameters of type </a:t>
            </a:r>
            <a:r>
              <a:rPr lang="da-DK" b="1" smtClean="0"/>
              <a:t>int</a:t>
            </a:r>
            <a:r>
              <a:rPr lang="da-DK" smtClean="0"/>
              <a:t>, </a:t>
            </a:r>
            <a:r>
              <a:rPr lang="da-DK" b="1" smtClean="0"/>
              <a:t>int</a:t>
            </a:r>
            <a:r>
              <a:rPr lang="da-DK" smtClean="0"/>
              <a:t> and </a:t>
            </a:r>
            <a:r>
              <a:rPr lang="da-DK" b="1" smtClean="0"/>
              <a:t>string</a:t>
            </a:r>
            <a:r>
              <a:rPr lang="da-DK" smtClean="0"/>
              <a:t>, and returning a value of type </a:t>
            </a:r>
            <a:r>
              <a:rPr lang="da-DK" b="1" smtClean="0"/>
              <a:t>string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336516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 smtClean="0">
                <a:latin typeface="Consolas" panose="020B0609020204030204" pitchFamily="49" charset="0"/>
              </a:rPr>
              <a:t> Condition(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…;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}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1564105" y="1780674"/>
            <a:ext cx="6647448" cy="17084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ulær billedforklaring 3"/>
          <p:cNvSpPr/>
          <p:nvPr/>
        </p:nvSpPr>
        <p:spPr>
          <a:xfrm>
            <a:off x="2953753" y="3745621"/>
            <a:ext cx="3176335" cy="724111"/>
          </a:xfrm>
          <a:prstGeom prst="wedgeRectCallout">
            <a:avLst>
              <a:gd name="adj1" fmla="val 33492"/>
              <a:gd name="adj2" fmla="val -11313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 smtClean="0">
                <a:solidFill>
                  <a:schemeClr val="tx1"/>
                </a:solidFill>
              </a:rPr>
              <a:t>Func&lt;int, bool&gt;</a:t>
            </a:r>
            <a:endParaRPr lang="da-DK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04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 FilterValues(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 </a:t>
            </a:r>
            <a:r>
              <a:rPr lang="da-DK" sz="1800" b="1" smtClean="0">
                <a:latin typeface="Consolas" panose="020B0609020204030204" pitchFamily="49" charset="0"/>
              </a:rPr>
              <a:t>values, </a:t>
            </a:r>
            <a:r>
              <a:rPr lang="da-DK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Func&lt;int,</a:t>
            </a:r>
            <a:r>
              <a:rPr lang="da-DK" sz="18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bool&gt; conditionFunc</a:t>
            </a:r>
            <a:r>
              <a:rPr lang="da-DK" sz="1800" b="1" smtClean="0">
                <a:latin typeface="Consolas" panose="020B0609020204030204" pitchFamily="49" charset="0"/>
              </a:rPr>
              <a:t>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 filteredValues =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800" b="1" smtClean="0">
                <a:latin typeface="Consolas" panose="020B0609020204030204" pitchFamily="49" charset="0"/>
              </a:rPr>
              <a:t> (</a:t>
            </a:r>
            <a:r>
              <a:rPr lang="en-US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latin typeface="Consolas" panose="020B0609020204030204" pitchFamily="49" charset="0"/>
              </a:rPr>
              <a:t> v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8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(</a:t>
            </a:r>
            <a:r>
              <a:rPr lang="da-DK" sz="1800" b="1">
                <a:solidFill>
                  <a:srgbClr val="FF0000"/>
                </a:solidFill>
                <a:latin typeface="Consolas" panose="020B0609020204030204" pitchFamily="49" charset="0"/>
              </a:rPr>
              <a:t>conditionFunc</a:t>
            </a:r>
            <a:r>
              <a:rPr lang="da-DK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(v)</a:t>
            </a:r>
            <a:r>
              <a:rPr lang="da-DK" sz="1800" b="1" smtClean="0">
                <a:latin typeface="Consolas" panose="020B0609020204030204" pitchFamily="49" charset="0"/>
              </a:rPr>
              <a:t>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  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      filteredValues.Add(v);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7140744" y="2004632"/>
            <a:ext cx="2590652" cy="864101"/>
          </a:xfrm>
          <a:prstGeom prst="wedgeRectCallout">
            <a:avLst>
              <a:gd name="adj1" fmla="val 43309"/>
              <a:gd name="adj2" fmla="val -1215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tx1"/>
                </a:solidFill>
              </a:rPr>
              <a:t>Condition supplied by </a:t>
            </a:r>
            <a:r>
              <a:rPr lang="da-DK" sz="2400" u="sng" smtClean="0">
                <a:solidFill>
                  <a:schemeClr val="tx1"/>
                </a:solidFill>
              </a:rPr>
              <a:t>caller</a:t>
            </a:r>
            <a:endParaRPr lang="da-DK" sz="2400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5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7007938" y="738292"/>
            <a:ext cx="2673616" cy="5527841"/>
          </a:xfrm>
          <a:prstGeom prst="round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6" name="Afrundet rektangel 5"/>
          <p:cNvSpPr/>
          <p:nvPr/>
        </p:nvSpPr>
        <p:spPr>
          <a:xfrm>
            <a:off x="1937173" y="738293"/>
            <a:ext cx="2673616" cy="5527841"/>
          </a:xfrm>
          <a:prstGeom prst="roundRect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Dog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Cat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20771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Common</a:t>
            </a:r>
          </a:p>
          <a:p>
            <a:endParaRPr lang="da-DK" sz="3600"/>
          </a:p>
        </p:txBody>
      </p:sp>
      <p:sp>
        <p:nvSpPr>
          <p:cNvPr id="5" name="Afrundet rektangel 4"/>
          <p:cNvSpPr/>
          <p:nvPr/>
        </p:nvSpPr>
        <p:spPr>
          <a:xfrm>
            <a:off x="71444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Common</a:t>
            </a:r>
          </a:p>
          <a:p>
            <a:endParaRPr lang="da-DK" sz="3600"/>
          </a:p>
        </p:txBody>
      </p:sp>
      <p:pic>
        <p:nvPicPr>
          <p:cNvPr id="8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63" y="240737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47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4" grpId="0" animBg="1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&gt; </a:t>
            </a:r>
            <a:r>
              <a:rPr lang="da-DK" b="1" smtClean="0">
                <a:latin typeface="Consolas" panose="020B0609020204030204" pitchFamily="49" charset="0"/>
              </a:rPr>
              <a:t>values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</a:t>
            </a:r>
            <a:r>
              <a:rPr lang="da-DK" b="1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da-DK" b="1" smtClean="0">
                <a:latin typeface="Consolas" panose="020B0609020204030204" pitchFamily="49" charset="0"/>
              </a:rPr>
              <a:t>);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29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&gt; </a:t>
            </a:r>
            <a:r>
              <a:rPr lang="da-DK" b="1" smtClean="0">
                <a:latin typeface="Consolas" panose="020B0609020204030204" pitchFamily="49" charset="0"/>
              </a:rPr>
              <a:t>values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b="1" smtClean="0">
                <a:latin typeface="Consolas" panose="020B0609020204030204" pitchFamily="49" charset="0"/>
              </a:rPr>
              <a:t> MyCondFunc(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 v)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Local function! (C# 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v &lt; 20;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}</a:t>
            </a: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</a:t>
            </a:r>
            <a:r>
              <a:rPr lang="da-DK" b="1" smtClean="0">
                <a:solidFill>
                  <a:srgbClr val="FF0000"/>
                </a:solidFill>
                <a:latin typeface="Consolas" panose="020B0609020204030204" pitchFamily="49" charset="0"/>
              </a:rPr>
              <a:t>MyCondFunc</a:t>
            </a:r>
            <a:r>
              <a:rPr lang="da-DK" b="1" smtClean="0">
                <a:latin typeface="Consolas" panose="020B0609020204030204" pitchFamily="49" charset="0"/>
              </a:rPr>
              <a:t>);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29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    );</a:t>
            </a:r>
            <a:endParaRPr lang="da-DK" b="1">
              <a:latin typeface="Consolas" panose="020B0609020204030204" pitchFamily="49" charset="0"/>
            </a:endParaRPr>
          </a:p>
        </p:txBody>
      </p:sp>
      <p:cxnSp>
        <p:nvCxnSpPr>
          <p:cNvPr id="16" name="Buet forbindelse 15"/>
          <p:cNvCxnSpPr>
            <a:stCxn id="11" idx="2"/>
          </p:cNvCxnSpPr>
          <p:nvPr/>
        </p:nvCxnSpPr>
        <p:spPr>
          <a:xfrm rot="5400000">
            <a:off x="6339477" y="2656530"/>
            <a:ext cx="2279898" cy="148850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frundet rektangel 3"/>
          <p:cNvSpPr/>
          <p:nvPr/>
        </p:nvSpPr>
        <p:spPr>
          <a:xfrm>
            <a:off x="6341045" y="2965076"/>
            <a:ext cx="3021759" cy="5548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>
                <a:solidFill>
                  <a:srgbClr val="FFFF00"/>
                </a:solidFill>
              </a:rPr>
              <a:t>bool</a:t>
            </a:r>
            <a:r>
              <a:rPr lang="da-DK" sz="2000" b="1" smtClean="0"/>
              <a:t> …(</a:t>
            </a:r>
            <a:r>
              <a:rPr lang="da-DK" sz="2000" b="1" smtClean="0">
                <a:solidFill>
                  <a:srgbClr val="FFFF00"/>
                </a:solidFill>
              </a:rPr>
              <a:t>int</a:t>
            </a:r>
            <a:r>
              <a:rPr lang="da-DK" sz="2000" b="1" smtClean="0"/>
              <a:t> value);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6543594" y="1298890"/>
            <a:ext cx="3360165" cy="9619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>
                <a:solidFill>
                  <a:srgbClr val="FFFF00"/>
                </a:solidFill>
              </a:rPr>
              <a:t>bool</a:t>
            </a:r>
            <a:r>
              <a:rPr lang="da-DK" sz="2000" b="1" smtClean="0"/>
              <a:t> MyCondFunc(</a:t>
            </a:r>
            <a:r>
              <a:rPr lang="da-DK" sz="2000" b="1" smtClean="0">
                <a:solidFill>
                  <a:srgbClr val="FFFF00"/>
                </a:solidFill>
              </a:rPr>
              <a:t>int</a:t>
            </a:r>
            <a:r>
              <a:rPr lang="da-DK" sz="2000" b="1" smtClean="0"/>
              <a:t> value) </a:t>
            </a:r>
          </a:p>
          <a:p>
            <a:r>
              <a:rPr lang="da-DK" sz="2000" b="1" smtClean="0"/>
              <a:t>{…}</a:t>
            </a:r>
            <a:endParaRPr lang="da-DK" sz="2000" b="1"/>
          </a:p>
        </p:txBody>
      </p:sp>
    </p:spTree>
    <p:extLst>
      <p:ext uri="{BB962C8B-B14F-4D97-AF65-F5344CB8AC3E}">
        <p14:creationId xmlns:p14="http://schemas.microsoft.com/office/powerpoint/2010/main" val="58773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    );</a:t>
            </a:r>
            <a:endParaRPr lang="da-DK" b="1">
              <a:latin typeface="Consolas" panose="020B0609020204030204" pitchFamily="49" charset="0"/>
            </a:endParaRPr>
          </a:p>
        </p:txBody>
      </p:sp>
      <p:cxnSp>
        <p:nvCxnSpPr>
          <p:cNvPr id="16" name="Buet forbindelse 15"/>
          <p:cNvCxnSpPr>
            <a:stCxn id="11" idx="2"/>
          </p:cNvCxnSpPr>
          <p:nvPr/>
        </p:nvCxnSpPr>
        <p:spPr>
          <a:xfrm rot="5400000">
            <a:off x="6339477" y="2656530"/>
            <a:ext cx="2279898" cy="148850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frundet rektangel 3"/>
          <p:cNvSpPr/>
          <p:nvPr/>
        </p:nvSpPr>
        <p:spPr>
          <a:xfrm>
            <a:off x="6341045" y="2965076"/>
            <a:ext cx="3021759" cy="5548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>
                <a:solidFill>
                  <a:srgbClr val="FFFF00"/>
                </a:solidFill>
              </a:rPr>
              <a:t>Func</a:t>
            </a:r>
            <a:r>
              <a:rPr lang="da-DK" sz="2000" b="1" smtClean="0">
                <a:solidFill>
                  <a:schemeClr val="bg1"/>
                </a:solidFill>
              </a:rPr>
              <a:t>&lt;</a:t>
            </a:r>
            <a:r>
              <a:rPr lang="da-DK" sz="2000" b="1" smtClean="0">
                <a:solidFill>
                  <a:srgbClr val="FFFF00"/>
                </a:solidFill>
              </a:rPr>
              <a:t>int</a:t>
            </a:r>
            <a:r>
              <a:rPr lang="da-DK" sz="2000" b="1" smtClean="0">
                <a:solidFill>
                  <a:schemeClr val="bg1"/>
                </a:solidFill>
              </a:rPr>
              <a:t>,</a:t>
            </a:r>
            <a:r>
              <a:rPr lang="da-DK" sz="2000" b="1" smtClean="0">
                <a:solidFill>
                  <a:srgbClr val="FFFF00"/>
                </a:solidFill>
              </a:rPr>
              <a:t> bool</a:t>
            </a:r>
            <a:r>
              <a:rPr lang="da-DK" sz="2000" b="1" smtClean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6543594" y="1298890"/>
            <a:ext cx="3360165" cy="9619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>
                <a:solidFill>
                  <a:srgbClr val="FFFF00"/>
                </a:solidFill>
              </a:rPr>
              <a:t>bool</a:t>
            </a:r>
            <a:r>
              <a:rPr lang="da-DK" sz="2000" b="1" smtClean="0"/>
              <a:t> MyCondFunc(</a:t>
            </a:r>
            <a:r>
              <a:rPr lang="da-DK" sz="2000" b="1" smtClean="0">
                <a:solidFill>
                  <a:srgbClr val="FFFF00"/>
                </a:solidFill>
              </a:rPr>
              <a:t>int</a:t>
            </a:r>
            <a:r>
              <a:rPr lang="da-DK" sz="2000" b="1" smtClean="0"/>
              <a:t> value) </a:t>
            </a:r>
          </a:p>
          <a:p>
            <a:r>
              <a:rPr lang="da-DK" sz="2000" b="1" smtClean="0"/>
              <a:t>{…}</a:t>
            </a:r>
            <a:endParaRPr lang="da-DK" sz="2000" b="1"/>
          </a:p>
        </p:txBody>
      </p:sp>
    </p:spTree>
    <p:extLst>
      <p:ext uri="{BB962C8B-B14F-4D97-AF65-F5344CB8AC3E}">
        <p14:creationId xmlns:p14="http://schemas.microsoft.com/office/powerpoint/2010/main" val="58009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Lambda expression (anonymous function)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filter.FilterValues(values,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 v) =&gt; { return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&lt; 20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; }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9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Lambda expression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filter.FilterValues(values,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v =&gt; v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&lt;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20 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6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    );</a:t>
            </a:r>
            <a:endParaRPr lang="da-DK" b="1">
              <a:latin typeface="Consolas" panose="020B0609020204030204" pitchFamily="49" charset="0"/>
            </a:endParaRPr>
          </a:p>
        </p:txBody>
      </p:sp>
      <p:cxnSp>
        <p:nvCxnSpPr>
          <p:cNvPr id="16" name="Buet forbindelse 15"/>
          <p:cNvCxnSpPr>
            <a:stCxn id="11" idx="2"/>
          </p:cNvCxnSpPr>
          <p:nvPr/>
        </p:nvCxnSpPr>
        <p:spPr>
          <a:xfrm rot="5400000">
            <a:off x="6281023" y="2714982"/>
            <a:ext cx="2279898" cy="137159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6543594" y="1754840"/>
            <a:ext cx="3126353" cy="5059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/>
              <a:t>(</a:t>
            </a:r>
            <a:r>
              <a:rPr lang="da-DK" sz="2000" b="1" smtClean="0">
                <a:solidFill>
                  <a:srgbClr val="FFFF00"/>
                </a:solidFill>
              </a:rPr>
              <a:t>int</a:t>
            </a:r>
            <a:r>
              <a:rPr lang="da-DK" sz="2000" b="1" smtClean="0"/>
              <a:t> v ) =&gt; { </a:t>
            </a:r>
            <a:r>
              <a:rPr lang="da-DK" sz="2000" b="1" smtClean="0">
                <a:solidFill>
                  <a:srgbClr val="FFFF00"/>
                </a:solidFill>
              </a:rPr>
              <a:t>return</a:t>
            </a:r>
            <a:r>
              <a:rPr lang="da-DK" sz="2000" b="1" smtClean="0"/>
              <a:t> v &lt; 20; }</a:t>
            </a:r>
            <a:endParaRPr lang="da-DK" sz="2000" b="1"/>
          </a:p>
        </p:txBody>
      </p:sp>
      <p:sp>
        <p:nvSpPr>
          <p:cNvPr id="6" name="Afrundet rektangel 5"/>
          <p:cNvSpPr/>
          <p:nvPr/>
        </p:nvSpPr>
        <p:spPr>
          <a:xfrm>
            <a:off x="6341045" y="2965076"/>
            <a:ext cx="3021759" cy="5548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>
                <a:solidFill>
                  <a:srgbClr val="FFFF00"/>
                </a:solidFill>
              </a:rPr>
              <a:t>Func</a:t>
            </a:r>
            <a:r>
              <a:rPr lang="da-DK" sz="2000" b="1" smtClean="0">
                <a:solidFill>
                  <a:schemeClr val="bg1"/>
                </a:solidFill>
              </a:rPr>
              <a:t>&lt;</a:t>
            </a:r>
            <a:r>
              <a:rPr lang="da-DK" sz="2000" b="1" smtClean="0">
                <a:solidFill>
                  <a:srgbClr val="FFFF00"/>
                </a:solidFill>
              </a:rPr>
              <a:t>int</a:t>
            </a:r>
            <a:r>
              <a:rPr lang="da-DK" sz="2000" b="1" smtClean="0">
                <a:solidFill>
                  <a:schemeClr val="bg1"/>
                </a:solidFill>
              </a:rPr>
              <a:t>,</a:t>
            </a:r>
            <a:r>
              <a:rPr lang="da-DK" sz="2000" b="1" smtClean="0">
                <a:solidFill>
                  <a:srgbClr val="FFFF00"/>
                </a:solidFill>
              </a:rPr>
              <a:t> bool</a:t>
            </a:r>
            <a:r>
              <a:rPr lang="da-DK" sz="2000" b="1" smtClean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6097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    );</a:t>
            </a:r>
            <a:endParaRPr lang="da-DK" b="1">
              <a:latin typeface="Consolas" panose="020B0609020204030204" pitchFamily="49" charset="0"/>
            </a:endParaRPr>
          </a:p>
        </p:txBody>
      </p:sp>
      <p:cxnSp>
        <p:nvCxnSpPr>
          <p:cNvPr id="16" name="Buet forbindelse 15"/>
          <p:cNvCxnSpPr>
            <a:stCxn id="11" idx="2"/>
          </p:cNvCxnSpPr>
          <p:nvPr/>
        </p:nvCxnSpPr>
        <p:spPr>
          <a:xfrm rot="5400000">
            <a:off x="6281023" y="2714982"/>
            <a:ext cx="2279898" cy="137159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6543594" y="1754840"/>
            <a:ext cx="3126353" cy="5059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/>
              <a:t>v =&gt; v </a:t>
            </a:r>
            <a:r>
              <a:rPr lang="da-DK" sz="2000" b="1" smtClean="0"/>
              <a:t>&lt; 20</a:t>
            </a:r>
            <a:r>
              <a:rPr lang="da-DK" sz="2000" b="1" smtClean="0"/>
              <a:t>;</a:t>
            </a:r>
            <a:endParaRPr lang="da-DK" sz="2000" b="1"/>
          </a:p>
        </p:txBody>
      </p:sp>
      <p:sp>
        <p:nvSpPr>
          <p:cNvPr id="6" name="Afrundet rektangel 5"/>
          <p:cNvSpPr/>
          <p:nvPr/>
        </p:nvSpPr>
        <p:spPr>
          <a:xfrm>
            <a:off x="6341045" y="2965076"/>
            <a:ext cx="3021759" cy="5548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>
                <a:solidFill>
                  <a:srgbClr val="FFFF00"/>
                </a:solidFill>
              </a:rPr>
              <a:t>Func</a:t>
            </a:r>
            <a:r>
              <a:rPr lang="da-DK" sz="2000" b="1" smtClean="0">
                <a:solidFill>
                  <a:schemeClr val="bg1"/>
                </a:solidFill>
              </a:rPr>
              <a:t>&lt;</a:t>
            </a:r>
            <a:r>
              <a:rPr lang="da-DK" sz="2000" b="1" smtClean="0">
                <a:solidFill>
                  <a:srgbClr val="FFFF00"/>
                </a:solidFill>
              </a:rPr>
              <a:t>int</a:t>
            </a:r>
            <a:r>
              <a:rPr lang="da-DK" sz="2000" b="1" smtClean="0">
                <a:solidFill>
                  <a:schemeClr val="bg1"/>
                </a:solidFill>
              </a:rPr>
              <a:t>,</a:t>
            </a:r>
            <a:r>
              <a:rPr lang="da-DK" sz="2000" b="1" smtClean="0">
                <a:solidFill>
                  <a:srgbClr val="FFFF00"/>
                </a:solidFill>
              </a:rPr>
              <a:t> bool</a:t>
            </a:r>
            <a:r>
              <a:rPr lang="da-DK" sz="2000" b="1" smtClean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7306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Variable of function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,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condFunc =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&lt;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20;</a:t>
            </a: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filter.FilterValues(values, </a:t>
            </a:r>
            <a:r>
              <a:rPr lang="da-DK" sz="2400" b="1">
                <a:latin typeface="Consolas" panose="020B0609020204030204" pitchFamily="49" charset="0"/>
              </a:rPr>
              <a:t>condFunc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83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    );</a:t>
            </a:r>
            <a:endParaRPr lang="da-DK" b="1">
              <a:latin typeface="Consolas" panose="020B0609020204030204" pitchFamily="49" charset="0"/>
            </a:endParaRPr>
          </a:p>
        </p:txBody>
      </p:sp>
      <p:cxnSp>
        <p:nvCxnSpPr>
          <p:cNvPr id="16" name="Buet forbindelse 15"/>
          <p:cNvCxnSpPr>
            <a:stCxn id="11" idx="2"/>
          </p:cNvCxnSpPr>
          <p:nvPr/>
        </p:nvCxnSpPr>
        <p:spPr>
          <a:xfrm rot="5400000">
            <a:off x="6281023" y="2714982"/>
            <a:ext cx="2279898" cy="137159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6543594" y="1754840"/>
            <a:ext cx="3126353" cy="5059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>
                <a:solidFill>
                  <a:srgbClr val="FFFF00"/>
                </a:solidFill>
              </a:rPr>
              <a:t>Func</a:t>
            </a:r>
            <a:r>
              <a:rPr lang="da-DK" sz="2000" b="1" smtClean="0"/>
              <a:t>&lt;</a:t>
            </a:r>
            <a:r>
              <a:rPr lang="da-DK" sz="2000" b="1" smtClean="0">
                <a:solidFill>
                  <a:srgbClr val="FFFF00"/>
                </a:solidFill>
              </a:rPr>
              <a:t>int</a:t>
            </a:r>
            <a:r>
              <a:rPr lang="da-DK" sz="2000" b="1" smtClean="0"/>
              <a:t>, </a:t>
            </a:r>
            <a:r>
              <a:rPr lang="da-DK" sz="2000" b="1" smtClean="0">
                <a:solidFill>
                  <a:srgbClr val="FFFF00"/>
                </a:solidFill>
              </a:rPr>
              <a:t>bool</a:t>
            </a:r>
            <a:r>
              <a:rPr lang="da-DK" sz="2000" b="1" smtClean="0"/>
              <a:t>&gt; condFunc</a:t>
            </a:r>
            <a:endParaRPr lang="da-DK" sz="2000" b="1"/>
          </a:p>
        </p:txBody>
      </p:sp>
      <p:sp>
        <p:nvSpPr>
          <p:cNvPr id="6" name="Afrundet rektangel 5"/>
          <p:cNvSpPr/>
          <p:nvPr/>
        </p:nvSpPr>
        <p:spPr>
          <a:xfrm>
            <a:off x="2466894" y="932328"/>
            <a:ext cx="3126353" cy="50599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/>
              <a:t>v </a:t>
            </a:r>
            <a:r>
              <a:rPr lang="da-DK" sz="2000" b="1" smtClean="0"/>
              <a:t>=&gt; </a:t>
            </a:r>
            <a:r>
              <a:rPr lang="da-DK" sz="2000" b="1" smtClean="0"/>
              <a:t>v </a:t>
            </a:r>
            <a:r>
              <a:rPr lang="da-DK" sz="2000" b="1" smtClean="0"/>
              <a:t>&lt; 20</a:t>
            </a:r>
            <a:r>
              <a:rPr lang="da-DK" sz="2000" b="1" smtClean="0"/>
              <a:t>;</a:t>
            </a:r>
            <a:endParaRPr lang="da-DK" sz="2000" b="1"/>
          </a:p>
        </p:txBody>
      </p:sp>
      <p:cxnSp>
        <p:nvCxnSpPr>
          <p:cNvPr id="7" name="Buet forbindelse 6"/>
          <p:cNvCxnSpPr>
            <a:stCxn id="11" idx="0"/>
            <a:endCxn id="6" idx="3"/>
          </p:cNvCxnSpPr>
          <p:nvPr/>
        </p:nvCxnSpPr>
        <p:spPr>
          <a:xfrm rot="16200000" flipV="1">
            <a:off x="6565251" y="213320"/>
            <a:ext cx="569516" cy="2513524"/>
          </a:xfrm>
          <a:prstGeom prst="curved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341045" y="2965076"/>
            <a:ext cx="3021759" cy="5548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>
                <a:solidFill>
                  <a:srgbClr val="FFFF00"/>
                </a:solidFill>
              </a:rPr>
              <a:t>Func</a:t>
            </a:r>
            <a:r>
              <a:rPr lang="da-DK" sz="2000" b="1" smtClean="0">
                <a:solidFill>
                  <a:schemeClr val="bg1"/>
                </a:solidFill>
              </a:rPr>
              <a:t>&lt;</a:t>
            </a:r>
            <a:r>
              <a:rPr lang="da-DK" sz="2000" b="1" smtClean="0">
                <a:solidFill>
                  <a:srgbClr val="FFFF00"/>
                </a:solidFill>
              </a:rPr>
              <a:t>int</a:t>
            </a:r>
            <a:r>
              <a:rPr lang="da-DK" sz="2000" b="1" smtClean="0">
                <a:solidFill>
                  <a:schemeClr val="bg1"/>
                </a:solidFill>
              </a:rPr>
              <a:t>,</a:t>
            </a:r>
            <a:r>
              <a:rPr lang="da-DK" sz="2000" b="1" smtClean="0">
                <a:solidFill>
                  <a:srgbClr val="FFFF00"/>
                </a:solidFill>
              </a:rPr>
              <a:t> bool</a:t>
            </a:r>
            <a:r>
              <a:rPr lang="da-DK" sz="2000" b="1" smtClean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3846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Dog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Cat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610789" y="296025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</a:p>
          <a:p>
            <a:pPr algn="ctr"/>
            <a:r>
              <a:rPr lang="da-DK" sz="3600" smtClean="0"/>
              <a:t>(common)</a:t>
            </a:r>
          </a:p>
          <a:p>
            <a:endParaRPr lang="da-DK" sz="3600"/>
          </a:p>
        </p:txBody>
      </p:sp>
      <p:pic>
        <p:nvPicPr>
          <p:cNvPr id="8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432" y="129954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Vinklet forbindelse 2"/>
          <p:cNvCxnSpPr>
            <a:stCxn id="10" idx="0"/>
            <a:endCxn id="4" idx="2"/>
          </p:cNvCxnSpPr>
          <p:nvPr/>
        </p:nvCxnSpPr>
        <p:spPr>
          <a:xfrm rot="5400000" flipH="1" flipV="1">
            <a:off x="370206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stCxn id="13" idx="0"/>
            <a:endCxn id="4" idx="2"/>
          </p:cNvCxnSpPr>
          <p:nvPr/>
        </p:nvCxnSpPr>
        <p:spPr>
          <a:xfrm rot="16200000" flipV="1">
            <a:off x="623571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98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Variable of function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,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condFunc =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&lt;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20;</a:t>
            </a: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filter.FilterValues(values, </a:t>
            </a:r>
            <a:r>
              <a:rPr lang="da-DK" sz="2400" b="1">
                <a:latin typeface="Consolas" panose="020B0609020204030204" pitchFamily="49" charset="0"/>
              </a:rPr>
              <a:t>condFunc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condFunc =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% 2 ==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filter.FilterValues(values, condFunc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6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</a:t>
            </a:r>
            <a:r>
              <a:rPr lang="da-DK" sz="4800" b="1" smtClean="0">
                <a:latin typeface="Consolas" panose="020B0609020204030204" pitchFamily="49" charset="0"/>
              </a:rPr>
              <a:t>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58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</a:t>
            </a:r>
            <a:r>
              <a:rPr lang="da-DK" sz="4800" b="1" smtClean="0">
                <a:latin typeface="Consolas" panose="020B0609020204030204" pitchFamily="49" charset="0"/>
              </a:rPr>
              <a:t>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 smtClean="0">
                <a:latin typeface="Consolas" panose="020B0609020204030204" pitchFamily="49" charset="0"/>
              </a:rPr>
              <a:t>condFunc </a:t>
            </a:r>
            <a:r>
              <a:rPr lang="da-DK" sz="4800" b="1">
                <a:latin typeface="Consolas" panose="020B0609020204030204" pitchFamily="49" charset="0"/>
              </a:rPr>
              <a:t>=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v =&gt; v 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% 2 == 0;</a:t>
            </a:r>
            <a:endParaRPr lang="da-DK" sz="4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4499811" y="2550695"/>
            <a:ext cx="5841331" cy="114901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163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</a:t>
            </a:r>
            <a:r>
              <a:rPr lang="da-DK" sz="4800" b="1" smtClean="0">
                <a:latin typeface="Consolas" panose="020B0609020204030204" pitchFamily="49" charset="0"/>
              </a:rPr>
              <a:t>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 smtClean="0">
                <a:latin typeface="Consolas" panose="020B0609020204030204" pitchFamily="49" charset="0"/>
              </a:rPr>
              <a:t>condFunc </a:t>
            </a:r>
            <a:r>
              <a:rPr lang="da-DK" sz="4800" b="1">
                <a:latin typeface="Consolas" panose="020B0609020204030204" pitchFamily="49" charset="0"/>
              </a:rPr>
              <a:t>=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v =&gt; v 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% 2 == 0;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4800" b="1">
                <a:latin typeface="Consolas" panose="020B0609020204030204" pitchFamily="49" charset="0"/>
              </a:rPr>
              <a:t>a;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latin typeface="Consolas" panose="020B0609020204030204" pitchFamily="49" charset="0"/>
              </a:rPr>
              <a:t>a = 17;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4517858" y="2550695"/>
            <a:ext cx="5841331" cy="114901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2167689" y="5127458"/>
            <a:ext cx="1429753" cy="114901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281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Filtering directly available on List object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values.FindAll(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&lt; 20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8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.NET Function types (delegate types)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62570"/>
              </p:ext>
            </p:extLst>
          </p:nvPr>
        </p:nvGraphicFramePr>
        <p:xfrm>
          <a:off x="916405" y="1862665"/>
          <a:ext cx="8128000" cy="347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8374">
                  <a:extLst>
                    <a:ext uri="{9D8B030D-6E8A-4147-A177-3AD203B41FA5}">
                      <a16:colId xmlns:a16="http://schemas.microsoft.com/office/drawing/2014/main" val="2344123670"/>
                    </a:ext>
                  </a:extLst>
                </a:gridCol>
                <a:gridCol w="5699626">
                  <a:extLst>
                    <a:ext uri="{9D8B030D-6E8A-4147-A177-3AD203B41FA5}">
                      <a16:colId xmlns:a16="http://schemas.microsoft.com/office/drawing/2014/main" val="6810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Action&lt;T1, T2&gt;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Action&lt;T1,…,T16&gt;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</a:t>
                      </a: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has </a:t>
                      </a:r>
                      <a:r>
                        <a:rPr lang="en-US" sz="1400" u="sng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(i.e. </a:t>
                      </a: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return type. All type parameters are thus the types of the input para­meters. You can specify up to 16 input parameter types.</a:t>
                      </a:r>
                      <a:endParaRPr lang="da-DK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3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Func&lt;TRes&gt;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Func&lt;T1, TRes&gt;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Func&lt;T1, T2, TRes&gt;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Action&lt;T1,…,T16, TRes&gt;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has return type </a:t>
                      </a: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TRes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All type parame­ters except the last one are thus the types of the input para­meters. You can specify up to 16 input parameter types.</a:t>
                      </a:r>
                      <a:endParaRPr lang="da-DK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6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Predicate&lt;T</a:t>
                      </a:r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da-DK" sz="10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Predicate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always returns a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takes one input parameter of type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0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4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Converter&lt;TIn, TOut&gt;</a:t>
                      </a:r>
                      <a:endParaRPr lang="da-DK" sz="1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Converter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always returns a value of type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TOut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takes one input parameter of type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da-DK" sz="1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7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Comparison&lt;T&gt;</a:t>
                      </a:r>
                      <a:endParaRPr lang="da-DK" sz="1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takes two input parameters of type T, and should return an int value, following the same rules as specified for the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IComparer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interface.</a:t>
                      </a:r>
                      <a:endParaRPr lang="da-DK" sz="10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896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5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583532"/>
            <a:ext cx="9144000" cy="4511842"/>
          </a:xfrm>
        </p:spPr>
        <p:txBody>
          <a:bodyPr>
            <a:normAutofit/>
          </a:bodyPr>
          <a:lstStyle/>
          <a:p>
            <a:r>
              <a:rPr lang="da-DK" sz="14400" dirty="0" smtClean="0"/>
              <a:t>LINQ</a:t>
            </a:r>
            <a:r>
              <a:rPr lang="da-DK" sz="16000" dirty="0" smtClean="0"/>
              <a:t/>
            </a:r>
            <a:br>
              <a:rPr lang="da-DK" sz="16000" dirty="0" smtClean="0"/>
            </a:br>
            <a:r>
              <a:rPr lang="da-DK" sz="5300" dirty="0" smtClean="0"/>
              <a:t/>
            </a:r>
            <a:br>
              <a:rPr lang="da-DK" sz="5300" dirty="0" smtClean="0"/>
            </a:br>
            <a:r>
              <a:rPr lang="da-DK" sz="5300" b="1" dirty="0" smtClean="0">
                <a:solidFill>
                  <a:srgbClr val="FF0000"/>
                </a:solidFill>
              </a:rPr>
              <a:t>L</a:t>
            </a:r>
            <a:r>
              <a:rPr lang="da-DK" sz="5300" dirty="0" smtClean="0"/>
              <a:t>anguage </a:t>
            </a:r>
            <a:r>
              <a:rPr lang="da-DK" sz="5300" dirty="0" smtClean="0">
                <a:solidFill>
                  <a:srgbClr val="FF0000"/>
                </a:solidFill>
              </a:rPr>
              <a:t>I</a:t>
            </a:r>
            <a:r>
              <a:rPr lang="da-DK" sz="5300" dirty="0" smtClean="0"/>
              <a:t>n-</a:t>
            </a:r>
            <a:r>
              <a:rPr lang="da-DK" sz="5300" dirty="0" smtClean="0">
                <a:solidFill>
                  <a:srgbClr val="FF0000"/>
                </a:solidFill>
              </a:rPr>
              <a:t>L</a:t>
            </a:r>
            <a:r>
              <a:rPr lang="da-DK" sz="5300" dirty="0" smtClean="0"/>
              <a:t>ine </a:t>
            </a:r>
            <a:r>
              <a:rPr lang="da-DK" sz="5300" dirty="0" smtClean="0">
                <a:solidFill>
                  <a:srgbClr val="FF0000"/>
                </a:solidFill>
              </a:rPr>
              <a:t>Q</a:t>
            </a:r>
            <a:r>
              <a:rPr lang="da-DK" sz="5300" dirty="0" smtClean="0"/>
              <a:t>uery</a:t>
            </a:r>
            <a:endParaRPr lang="da-DK" sz="5300" dirty="0"/>
          </a:p>
        </p:txBody>
      </p:sp>
    </p:spTree>
    <p:extLst>
      <p:ext uri="{BB962C8B-B14F-4D97-AF65-F5344CB8AC3E}">
        <p14:creationId xmlns:p14="http://schemas.microsoft.com/office/powerpoint/2010/main" val="42531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smtClean="0"/>
              <a:t>LINQ – Main features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047205" cy="4351338"/>
          </a:xfrm>
        </p:spPr>
        <p:txBody>
          <a:bodyPr/>
          <a:lstStyle/>
          <a:p>
            <a:pPr lvl="0"/>
            <a:r>
              <a:rPr lang="da-DK" dirty="0" err="1" smtClean="0"/>
              <a:t>Use</a:t>
            </a:r>
            <a:r>
              <a:rPr lang="da-DK" smtClean="0"/>
              <a:t> declarative, SQL-like syntax for data selection</a:t>
            </a:r>
          </a:p>
          <a:p>
            <a:pPr lvl="0"/>
            <a:r>
              <a:rPr lang="da-DK" smtClean="0"/>
              <a:t>Independence from specific collection classes; a collection only needs to implement </a:t>
            </a:r>
            <a:r>
              <a:rPr lang="da-DK" b="1" smtClean="0"/>
              <a:t>IEnumerable&lt;T&gt;</a:t>
            </a:r>
          </a:p>
          <a:p>
            <a:pPr marL="0" lvl="0" indent="0">
              <a:buNone/>
            </a:pPr>
            <a:endParaRPr lang="da-DK" smtClean="0"/>
          </a:p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850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31341"/>
            <a:ext cx="10515600" cy="56346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2B91AF"/>
                </a:solidFill>
                <a:latin typeface="Consolas" panose="020B0609020204030204" pitchFamily="49" charset="0"/>
              </a:rPr>
              <a:t>Movie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Title 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Year 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DurationInMins 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1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StudioName 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32981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/>
          </p:nvPr>
        </p:nvGraphicFramePr>
        <p:xfrm>
          <a:off x="890336" y="2304048"/>
          <a:ext cx="10160670" cy="2099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134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1977153358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20995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90336" y="676609"/>
            <a:ext cx="10515600" cy="1176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4800" b="1" smtClean="0">
                <a:latin typeface="Consolas" panose="020B0609020204030204" pitchFamily="49" charset="0"/>
              </a:rPr>
              <a:t>&lt;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4800" b="1" smtClean="0">
                <a:latin typeface="Consolas" panose="020B0609020204030204" pitchFamily="49" charset="0"/>
              </a:rPr>
              <a:t>&gt; movies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2" name="Sky 1"/>
          <p:cNvSpPr/>
          <p:nvPr/>
        </p:nvSpPr>
        <p:spPr>
          <a:xfrm>
            <a:off x="962525" y="2622884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Movie</a:t>
            </a:r>
            <a:endParaRPr lang="da-DK" sz="3200"/>
          </a:p>
        </p:txBody>
      </p:sp>
      <p:sp>
        <p:nvSpPr>
          <p:cNvPr id="6" name="Sky 5"/>
          <p:cNvSpPr/>
          <p:nvPr/>
        </p:nvSpPr>
        <p:spPr>
          <a:xfrm>
            <a:off x="2979820" y="2529639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Movie</a:t>
            </a:r>
            <a:endParaRPr lang="da-DK" sz="3200"/>
          </a:p>
        </p:txBody>
      </p:sp>
      <p:sp>
        <p:nvSpPr>
          <p:cNvPr id="7" name="Sky 6"/>
          <p:cNvSpPr/>
          <p:nvPr/>
        </p:nvSpPr>
        <p:spPr>
          <a:xfrm>
            <a:off x="5029200" y="2538662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Movie</a:t>
            </a:r>
            <a:endParaRPr lang="da-DK" sz="3200"/>
          </a:p>
        </p:txBody>
      </p:sp>
      <p:sp>
        <p:nvSpPr>
          <p:cNvPr id="8" name="Sky 7"/>
          <p:cNvSpPr/>
          <p:nvPr/>
        </p:nvSpPr>
        <p:spPr>
          <a:xfrm>
            <a:off x="7078580" y="2538661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Movie</a:t>
            </a:r>
            <a:endParaRPr lang="da-DK" sz="3200"/>
          </a:p>
        </p:txBody>
      </p:sp>
      <p:sp>
        <p:nvSpPr>
          <p:cNvPr id="9" name="Sky 8"/>
          <p:cNvSpPr/>
          <p:nvPr/>
        </p:nvSpPr>
        <p:spPr>
          <a:xfrm>
            <a:off x="9095875" y="2532645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Movie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49578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3484</TotalTime>
  <Words>3589</Words>
  <Application>Microsoft Office PowerPoint</Application>
  <PresentationFormat>Widescreen</PresentationFormat>
  <Paragraphs>1068</Paragraphs>
  <Slides>154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154</vt:i4>
      </vt:variant>
    </vt:vector>
  </HeadingPairs>
  <TitlesOfParts>
    <vt:vector size="160" baseType="lpstr">
      <vt:lpstr>Arial</vt:lpstr>
      <vt:lpstr>Calibri</vt:lpstr>
      <vt:lpstr>Calibri Light</vt:lpstr>
      <vt:lpstr>Consolas</vt:lpstr>
      <vt:lpstr>Times New Roman</vt:lpstr>
      <vt:lpstr>Office-tema</vt:lpstr>
      <vt:lpstr>OOP/C# Brush-Up</vt:lpstr>
      <vt:lpstr>OOP/C# Brush-Up Overview</vt:lpstr>
      <vt:lpstr>Inheritance  (basics)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Inheritance  (polymorphism)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Inheritance  (abstract classes and interfaces)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Inheritance  (the Object class)</vt:lpstr>
      <vt:lpstr>PowerPoint-præsentation</vt:lpstr>
      <vt:lpstr>PowerPoint-præsentation</vt:lpstr>
      <vt:lpstr>PowerPoint-præsentation</vt:lpstr>
      <vt:lpstr>Generics</vt:lpstr>
      <vt:lpstr>PowerPoint-præsentation</vt:lpstr>
      <vt:lpstr>PowerPoint-præsentation</vt:lpstr>
      <vt:lpstr>PowerPoint-præsentation</vt:lpstr>
      <vt:lpstr>Collection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Function  Types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Function type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.NET Function types (delegate types)</vt:lpstr>
      <vt:lpstr>LINQ  Language In-Line Query</vt:lpstr>
      <vt:lpstr>LINQ – Main features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LINQ – Fluent syntax</vt:lpstr>
      <vt:lpstr>LINQ – Fluent syntax</vt:lpstr>
      <vt:lpstr>PowerPoint-præsentation</vt:lpstr>
      <vt:lpstr>PowerPoint-præsentation</vt:lpstr>
      <vt:lpstr>LINQ – Fluent syntax</vt:lpstr>
      <vt:lpstr>LINQ – Fluent syntax</vt:lpstr>
      <vt:lpstr>LINQ – Fluent syntax</vt:lpstr>
      <vt:lpstr>LINQ – Fluent syntax</vt:lpstr>
      <vt:lpstr>LINQ – Fluent syntax</vt:lpstr>
      <vt:lpstr>PowerPoint-præsentation</vt:lpstr>
      <vt:lpstr>LINQ – Fluent syntax</vt:lpstr>
      <vt:lpstr>Bits and  Pieces</vt:lpstr>
      <vt:lpstr>Bit and Pieces</vt:lpstr>
      <vt:lpstr>Bits and Pieces  (automatic properties)</vt:lpstr>
      <vt:lpstr>Automatic properties</vt:lpstr>
      <vt:lpstr>Automatic properties</vt:lpstr>
      <vt:lpstr>Automatic properties</vt:lpstr>
      <vt:lpstr>Bits and Pieces  (the static keyword)</vt:lpstr>
      <vt:lpstr>The static keyword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Bits and Pieces  (the Singleton design pattern)</vt:lpstr>
      <vt:lpstr>The Singleton design pattern</vt:lpstr>
      <vt:lpstr>PowerPoint-præsentation</vt:lpstr>
      <vt:lpstr>PowerPoint-præsentation</vt:lpstr>
      <vt:lpstr>Bits and Pieces  (The ? and ?? operators)</vt:lpstr>
      <vt:lpstr>PowerPoint-præsentation</vt:lpstr>
      <vt:lpstr>PowerPoint-præsentation</vt:lpstr>
      <vt:lpstr>PowerPoint-præsentation</vt:lpstr>
      <vt:lpstr>PowerPoint-præsentation</vt:lpstr>
      <vt:lpstr>Bits and Pieces  (Enumerations)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Bits and Pieces  (Visual Studio productivity tips)</vt:lpstr>
      <vt:lpstr>Visual Studio productivity hints</vt:lpstr>
      <vt:lpstr>Visual Studio productivity hints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Construction</dc:title>
  <dc:creator>Per Laursen</dc:creator>
  <cp:lastModifiedBy>Per Laursen</cp:lastModifiedBy>
  <cp:revision>77</cp:revision>
  <dcterms:created xsi:type="dcterms:W3CDTF">2018-12-07T10:20:59Z</dcterms:created>
  <dcterms:modified xsi:type="dcterms:W3CDTF">2018-12-09T20:37:14Z</dcterms:modified>
</cp:coreProperties>
</file>