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8D3469-FDFF-4250-8DA8-FC043D03BDF9}">
  <a:tblStyle styleId="{C88D3469-FDFF-4250-8DA8-FC043D03BDF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f46bd01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f46bd01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members and casual users make the most use of cyclistic during the summer months. </a:t>
            </a:r>
            <a:r>
              <a:rPr lang="en"/>
              <a:t>Likely</a:t>
            </a:r>
            <a:r>
              <a:rPr lang="en"/>
              <a:t> due to it being Chicago and no one biking in the winter…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f46bd01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f46bd01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at the binned distribution of trips we can see that the majority of members take very short trips (&lt; 30 min). Casual users generally take slightly longer trips - </a:t>
            </a:r>
            <a:r>
              <a:rPr lang="en"/>
              <a:t>likely</a:t>
            </a:r>
            <a:r>
              <a:rPr lang="en"/>
              <a:t> leisure or tourism.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f46bd017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f46bd017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we combine this with temporal data, we see that members likely make use of Cyclistic to get to and from work, or for a midday ride. Perhaps for lunch.</a:t>
            </a:r>
            <a:endParaRPr>
              <a:solidFill>
                <a:schemeClr val="dk1"/>
              </a:solidFill>
            </a:endParaRPr>
          </a:p>
          <a:p>
            <a:pPr indent="0" lvl="0" marL="0" rtl="0" algn="l">
              <a:spcBef>
                <a:spcPts val="0"/>
              </a:spcBef>
              <a:spcAft>
                <a:spcPts val="0"/>
              </a:spcAft>
              <a:buNone/>
            </a:pPr>
            <a:r>
              <a:rPr lang="en">
                <a:solidFill>
                  <a:schemeClr val="dk1"/>
                </a:solidFill>
              </a:rPr>
              <a:t>Perhaps an opportunity to advertise with companies, or restaurants.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f46bd01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f46bd01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most popular starting and ending spots for our customers. As they are the locations with the most traffic we should advertise at these stations to get the most attention from </a:t>
            </a:r>
            <a:r>
              <a:rPr lang="en"/>
              <a:t>potential</a:t>
            </a:r>
            <a:r>
              <a:rPr lang="en"/>
              <a:t> new customers. </a:t>
            </a:r>
            <a:endParaRPr/>
          </a:p>
          <a:p>
            <a:pPr indent="0" lvl="0" marL="0" rtl="0" algn="l">
              <a:spcBef>
                <a:spcPts val="0"/>
              </a:spcBef>
              <a:spcAft>
                <a:spcPts val="0"/>
              </a:spcAft>
              <a:buNone/>
            </a:pPr>
            <a:r>
              <a:rPr lang="en"/>
              <a:t>We can also partner with restaurants or companies near these areas and offer bulk subscriptions to companies, or discounts/coupons at restaurants.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f46bd01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f46bd01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t>Converting casual users to members</a:t>
            </a:r>
            <a:endParaRPr sz="3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Alexander Fastner</a:t>
            </a:r>
            <a:endParaRPr/>
          </a:p>
        </p:txBody>
      </p:sp>
      <p:pic>
        <p:nvPicPr>
          <p:cNvPr id="56" name="Google Shape;56;p13"/>
          <p:cNvPicPr preferRelativeResize="0"/>
          <p:nvPr/>
        </p:nvPicPr>
        <p:blipFill>
          <a:blip r:embed="rId3">
            <a:alphaModFix/>
          </a:blip>
          <a:stretch>
            <a:fillRect/>
          </a:stretch>
        </p:blipFill>
        <p:spPr>
          <a:xfrm>
            <a:off x="7198774" y="-1"/>
            <a:ext cx="1945225" cy="197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use during summer months</a:t>
            </a:r>
            <a:endParaRPr/>
          </a:p>
        </p:txBody>
      </p:sp>
      <p:pic>
        <p:nvPicPr>
          <p:cNvPr id="62" name="Google Shape;62;p14"/>
          <p:cNvPicPr preferRelativeResize="0"/>
          <p:nvPr/>
        </p:nvPicPr>
        <p:blipFill>
          <a:blip r:embed="rId3">
            <a:alphaModFix/>
          </a:blip>
          <a:stretch>
            <a:fillRect/>
          </a:stretch>
        </p:blipFill>
        <p:spPr>
          <a:xfrm>
            <a:off x="0" y="742175"/>
            <a:ext cx="6199608" cy="440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5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embers take short trips</a:t>
            </a:r>
            <a:endParaRPr/>
          </a:p>
        </p:txBody>
      </p:sp>
      <p:pic>
        <p:nvPicPr>
          <p:cNvPr id="68" name="Google Shape;68;p15"/>
          <p:cNvPicPr preferRelativeResize="0"/>
          <p:nvPr/>
        </p:nvPicPr>
        <p:blipFill rotWithShape="1">
          <a:blip r:embed="rId3">
            <a:alphaModFix/>
          </a:blip>
          <a:srcRect b="1176" l="0" r="0" t="1604"/>
          <a:stretch/>
        </p:blipFill>
        <p:spPr>
          <a:xfrm>
            <a:off x="0" y="834300"/>
            <a:ext cx="6175874" cy="430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44625" y="0"/>
            <a:ext cx="725475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popular locations</a:t>
            </a:r>
            <a:endParaRPr/>
          </a:p>
        </p:txBody>
      </p:sp>
      <p:graphicFrame>
        <p:nvGraphicFramePr>
          <p:cNvPr id="79" name="Google Shape;79;p17"/>
          <p:cNvGraphicFramePr/>
          <p:nvPr/>
        </p:nvGraphicFramePr>
        <p:xfrm>
          <a:off x="420300" y="1415725"/>
          <a:ext cx="3000000" cy="3000000"/>
        </p:xfrm>
        <a:graphic>
          <a:graphicData uri="http://schemas.openxmlformats.org/drawingml/2006/table">
            <a:tbl>
              <a:tblPr>
                <a:noFill/>
                <a:tableStyleId>{C88D3469-FDFF-4250-8DA8-FC043D03BDF9}</a:tableStyleId>
              </a:tblPr>
              <a:tblGrid>
                <a:gridCol w="3821425"/>
                <a:gridCol w="2067000"/>
                <a:gridCol w="2225050"/>
              </a:tblGrid>
              <a:tr h="470725">
                <a:tc>
                  <a:txBody>
                    <a:bodyPr/>
                    <a:lstStyle/>
                    <a:p>
                      <a:pPr indent="0" lvl="0" marL="0" rtl="0" algn="l">
                        <a:spcBef>
                          <a:spcPts val="0"/>
                        </a:spcBef>
                        <a:spcAft>
                          <a:spcPts val="0"/>
                        </a:spcAft>
                        <a:buNone/>
                      </a:pPr>
                      <a:r>
                        <a:rPr lang="en" sz="1500"/>
                        <a:t>Most popular locations</a:t>
                      </a:r>
                      <a:endParaRPr sz="1500"/>
                    </a:p>
                  </a:txBody>
                  <a:tcPr marT="63500" marB="63500" marR="63500" marL="63500"/>
                </a:tc>
                <a:tc>
                  <a:txBody>
                    <a:bodyPr/>
                    <a:lstStyle/>
                    <a:p>
                      <a:pPr indent="0" lvl="0" marL="0" rtl="0" algn="l">
                        <a:spcBef>
                          <a:spcPts val="0"/>
                        </a:spcBef>
                        <a:spcAft>
                          <a:spcPts val="0"/>
                        </a:spcAft>
                        <a:buNone/>
                      </a:pPr>
                      <a:r>
                        <a:rPr lang="en" sz="1500"/>
                        <a:t>Number of trips started</a:t>
                      </a:r>
                      <a:endParaRPr sz="1500"/>
                    </a:p>
                  </a:txBody>
                  <a:tcPr marT="63500" marB="63500" marR="63500" marL="63500"/>
                </a:tc>
                <a:tc>
                  <a:txBody>
                    <a:bodyPr/>
                    <a:lstStyle/>
                    <a:p>
                      <a:pPr indent="0" lvl="0" marL="0" rtl="0" algn="l">
                        <a:spcBef>
                          <a:spcPts val="0"/>
                        </a:spcBef>
                        <a:spcAft>
                          <a:spcPts val="0"/>
                        </a:spcAft>
                        <a:buNone/>
                      </a:pPr>
                      <a:r>
                        <a:rPr lang="en" sz="1500"/>
                        <a:t>Number of trips ending</a:t>
                      </a:r>
                      <a:endParaRPr sz="1500"/>
                    </a:p>
                  </a:txBody>
                  <a:tcPr marT="63500" marB="63500" marR="63500" marL="63500"/>
                </a:tc>
              </a:tr>
              <a:tr h="470050">
                <a:tc>
                  <a:txBody>
                    <a:bodyPr/>
                    <a:lstStyle/>
                    <a:p>
                      <a:pPr indent="0" lvl="0" marL="0" rtl="0" algn="l">
                        <a:spcBef>
                          <a:spcPts val="0"/>
                        </a:spcBef>
                        <a:spcAft>
                          <a:spcPts val="0"/>
                        </a:spcAft>
                        <a:buNone/>
                      </a:pPr>
                      <a:r>
                        <a:rPr lang="en" sz="1500"/>
                        <a:t>1. Streeter Dr &amp; Grand Ave</a:t>
                      </a:r>
                      <a:endParaRPr sz="1500"/>
                    </a:p>
                  </a:txBody>
                  <a:tcPr marT="63500" marB="63500" marR="63500" marL="63500"/>
                </a:tc>
                <a:tc>
                  <a:txBody>
                    <a:bodyPr/>
                    <a:lstStyle/>
                    <a:p>
                      <a:pPr indent="0" lvl="0" marL="0" rtl="0" algn="l">
                        <a:spcBef>
                          <a:spcPts val="0"/>
                        </a:spcBef>
                        <a:spcAft>
                          <a:spcPts val="0"/>
                        </a:spcAft>
                        <a:buNone/>
                      </a:pPr>
                      <a:r>
                        <a:rPr lang="en" sz="1500"/>
                        <a:t>69292</a:t>
                      </a:r>
                      <a:endParaRPr sz="1500"/>
                    </a:p>
                  </a:txBody>
                  <a:tcPr marT="63500" marB="63500" marR="63500" marL="63500"/>
                </a:tc>
                <a:tc>
                  <a:txBody>
                    <a:bodyPr/>
                    <a:lstStyle/>
                    <a:p>
                      <a:pPr indent="0" lvl="0" marL="0" rtl="0" algn="l">
                        <a:spcBef>
                          <a:spcPts val="0"/>
                        </a:spcBef>
                        <a:spcAft>
                          <a:spcPts val="0"/>
                        </a:spcAft>
                        <a:buNone/>
                      </a:pPr>
                      <a:r>
                        <a:rPr lang="en" sz="1500"/>
                        <a:t>70550</a:t>
                      </a:r>
                      <a:endParaRPr sz="1500"/>
                    </a:p>
                  </a:txBody>
                  <a:tcPr marT="63500" marB="63500" marR="63500" marL="63500"/>
                </a:tc>
              </a:tr>
              <a:tr h="470050">
                <a:tc>
                  <a:txBody>
                    <a:bodyPr/>
                    <a:lstStyle/>
                    <a:p>
                      <a:pPr indent="0" lvl="0" marL="0" rtl="0" algn="l">
                        <a:spcBef>
                          <a:spcPts val="0"/>
                        </a:spcBef>
                        <a:spcAft>
                          <a:spcPts val="0"/>
                        </a:spcAft>
                        <a:buNone/>
                      </a:pPr>
                      <a:r>
                        <a:rPr lang="en" sz="1500"/>
                        <a:t>2. DuSable Lake Shore Dr &amp; Monroe St</a:t>
                      </a:r>
                      <a:endParaRPr sz="1500"/>
                    </a:p>
                  </a:txBody>
                  <a:tcPr marT="63500" marB="63500" marR="63500" marL="63500"/>
                </a:tc>
                <a:tc>
                  <a:txBody>
                    <a:bodyPr/>
                    <a:lstStyle/>
                    <a:p>
                      <a:pPr indent="0" lvl="0" marL="0" rtl="0" algn="l">
                        <a:spcBef>
                          <a:spcPts val="0"/>
                        </a:spcBef>
                        <a:spcAft>
                          <a:spcPts val="0"/>
                        </a:spcAft>
                        <a:buNone/>
                      </a:pPr>
                      <a:r>
                        <a:rPr lang="en" sz="1500"/>
                        <a:t>38164</a:t>
                      </a:r>
                      <a:endParaRPr sz="1500"/>
                    </a:p>
                  </a:txBody>
                  <a:tcPr marT="63500" marB="63500" marR="63500" marL="63500"/>
                </a:tc>
                <a:tc>
                  <a:txBody>
                    <a:bodyPr/>
                    <a:lstStyle/>
                    <a:p>
                      <a:pPr indent="0" lvl="0" marL="0" rtl="0" algn="l">
                        <a:spcBef>
                          <a:spcPts val="0"/>
                        </a:spcBef>
                        <a:spcAft>
                          <a:spcPts val="0"/>
                        </a:spcAft>
                        <a:buNone/>
                      </a:pPr>
                      <a:r>
                        <a:rPr lang="en" sz="1500"/>
                        <a:t>39752</a:t>
                      </a:r>
                      <a:endParaRPr sz="1500"/>
                    </a:p>
                  </a:txBody>
                  <a:tcPr marT="63500" marB="63500" marR="63500" marL="63500"/>
                </a:tc>
              </a:tr>
              <a:tr h="470050">
                <a:tc>
                  <a:txBody>
                    <a:bodyPr/>
                    <a:lstStyle/>
                    <a:p>
                      <a:pPr indent="0" lvl="0" marL="0" rtl="0" algn="l">
                        <a:spcBef>
                          <a:spcPts val="0"/>
                        </a:spcBef>
                        <a:spcAft>
                          <a:spcPts val="0"/>
                        </a:spcAft>
                        <a:buNone/>
                      </a:pPr>
                      <a:r>
                        <a:rPr lang="en" sz="1500"/>
                        <a:t>3. DuSable Lake Shore Dr &amp; North Blvd</a:t>
                      </a:r>
                      <a:endParaRPr sz="1500"/>
                    </a:p>
                  </a:txBody>
                  <a:tcPr marT="63500" marB="63500" marR="63500" marL="63500"/>
                </a:tc>
                <a:tc>
                  <a:txBody>
                    <a:bodyPr/>
                    <a:lstStyle/>
                    <a:p>
                      <a:pPr indent="0" lvl="0" marL="0" rtl="0" algn="l">
                        <a:spcBef>
                          <a:spcPts val="0"/>
                        </a:spcBef>
                        <a:spcAft>
                          <a:spcPts val="0"/>
                        </a:spcAft>
                        <a:buNone/>
                      </a:pPr>
                      <a:r>
                        <a:rPr lang="en" sz="1500"/>
                        <a:t>36873</a:t>
                      </a:r>
                      <a:endParaRPr sz="1500"/>
                    </a:p>
                  </a:txBody>
                  <a:tcPr marT="63500" marB="63500" marR="63500" marL="63500"/>
                </a:tc>
                <a:tc>
                  <a:txBody>
                    <a:bodyPr/>
                    <a:lstStyle/>
                    <a:p>
                      <a:pPr indent="0" lvl="0" marL="0" rtl="0" algn="l">
                        <a:spcBef>
                          <a:spcPts val="0"/>
                        </a:spcBef>
                        <a:spcAft>
                          <a:spcPts val="0"/>
                        </a:spcAft>
                        <a:buNone/>
                      </a:pPr>
                      <a:r>
                        <a:rPr lang="en" sz="1500"/>
                        <a:t>37444</a:t>
                      </a:r>
                      <a:endParaRPr sz="1500"/>
                    </a:p>
                  </a:txBody>
                  <a:tcPr marT="63500" marB="63500" marR="63500" marL="63500"/>
                </a:tc>
              </a:tr>
              <a:tr h="470050">
                <a:tc>
                  <a:txBody>
                    <a:bodyPr/>
                    <a:lstStyle/>
                    <a:p>
                      <a:pPr indent="0" lvl="0" marL="0" rtl="0" algn="l">
                        <a:spcBef>
                          <a:spcPts val="0"/>
                        </a:spcBef>
                        <a:spcAft>
                          <a:spcPts val="0"/>
                        </a:spcAft>
                        <a:buNone/>
                      </a:pPr>
                      <a:r>
                        <a:rPr lang="en" sz="1500"/>
                        <a:t>4. Michigan Ave &amp; Oak St</a:t>
                      </a:r>
                      <a:endParaRPr sz="1500"/>
                    </a:p>
                  </a:txBody>
                  <a:tcPr marT="63500" marB="63500" marR="63500" marL="63500"/>
                </a:tc>
                <a:tc>
                  <a:txBody>
                    <a:bodyPr/>
                    <a:lstStyle/>
                    <a:p>
                      <a:pPr indent="0" lvl="0" marL="0" rtl="0" algn="l">
                        <a:spcBef>
                          <a:spcPts val="0"/>
                        </a:spcBef>
                        <a:spcAft>
                          <a:spcPts val="0"/>
                        </a:spcAft>
                        <a:buNone/>
                      </a:pPr>
                      <a:r>
                        <a:rPr lang="en" sz="1500"/>
                        <a:t>36266</a:t>
                      </a:r>
                      <a:endParaRPr sz="1500"/>
                    </a:p>
                  </a:txBody>
                  <a:tcPr marT="63500" marB="63500" marR="63500" marL="63500"/>
                </a:tc>
                <a:tc>
                  <a:txBody>
                    <a:bodyPr/>
                    <a:lstStyle/>
                    <a:p>
                      <a:pPr indent="0" lvl="0" marL="0" rtl="0" algn="l">
                        <a:spcBef>
                          <a:spcPts val="0"/>
                        </a:spcBef>
                        <a:spcAft>
                          <a:spcPts val="0"/>
                        </a:spcAft>
                        <a:buNone/>
                      </a:pPr>
                      <a:r>
                        <a:rPr lang="en" sz="1500"/>
                        <a:t>37280</a:t>
                      </a:r>
                      <a:endParaRPr sz="1500"/>
                    </a:p>
                  </a:txBody>
                  <a:tcPr marT="63500" marB="63500" marR="63500" marL="63500"/>
                </a:tc>
              </a:tr>
              <a:tr h="470050">
                <a:tc>
                  <a:txBody>
                    <a:bodyPr/>
                    <a:lstStyle/>
                    <a:p>
                      <a:pPr indent="0" lvl="0" marL="0" rtl="0" algn="l">
                        <a:spcBef>
                          <a:spcPts val="0"/>
                        </a:spcBef>
                        <a:spcAft>
                          <a:spcPts val="0"/>
                        </a:spcAft>
                        <a:buNone/>
                      </a:pPr>
                      <a:r>
                        <a:rPr lang="en" sz="1500"/>
                        <a:t>5. Wells St &amp; Concord Ln</a:t>
                      </a:r>
                      <a:endParaRPr sz="1500"/>
                    </a:p>
                  </a:txBody>
                  <a:tcPr marT="63500" marB="63500" marR="63500" marL="63500"/>
                </a:tc>
                <a:tc>
                  <a:txBody>
                    <a:bodyPr/>
                    <a:lstStyle/>
                    <a:p>
                      <a:pPr indent="0" lvl="0" marL="0" rtl="0" algn="l">
                        <a:spcBef>
                          <a:spcPts val="0"/>
                        </a:spcBef>
                        <a:spcAft>
                          <a:spcPts val="0"/>
                        </a:spcAft>
                        <a:buNone/>
                      </a:pPr>
                      <a:r>
                        <a:rPr lang="en" sz="1500"/>
                        <a:t>33111</a:t>
                      </a:r>
                      <a:endParaRPr sz="1500"/>
                    </a:p>
                  </a:txBody>
                  <a:tcPr marT="63500" marB="63500" marR="63500" marL="63500"/>
                </a:tc>
                <a:tc>
                  <a:txBody>
                    <a:bodyPr/>
                    <a:lstStyle/>
                    <a:p>
                      <a:pPr indent="0" lvl="0" marL="0" rtl="0" algn="l">
                        <a:spcBef>
                          <a:spcPts val="0"/>
                        </a:spcBef>
                        <a:spcAft>
                          <a:spcPts val="0"/>
                        </a:spcAft>
                        <a:buNone/>
                      </a:pPr>
                      <a:r>
                        <a:rPr lang="en" sz="1500"/>
                        <a:t>33231</a:t>
                      </a:r>
                      <a:endParaRPr sz="15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t>Key takeaways</a:t>
            </a:r>
            <a:endParaRPr sz="2688"/>
          </a:p>
          <a:p>
            <a:pPr indent="0" lvl="0" marL="0" rtl="0" algn="l">
              <a:spcBef>
                <a:spcPts val="0"/>
              </a:spcBef>
              <a:spcAft>
                <a:spcPts val="0"/>
              </a:spcAft>
              <a:buClr>
                <a:schemeClr val="dk1"/>
              </a:buClr>
              <a:buSzPct val="61111"/>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best time to market is in the summer months (May-Oct), during the week, in the early afternoon around 2</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Best places to market are (Streeter Dr &amp; Grand Ave, DuSable Lake Shore Dr &amp; Monroe St, DuSable Lake Shore Dr &amp; North Blvd)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Offer bulk subscriptions/discounts to companies near these stations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 with restaurants to incentivise people to bike to grab a nice lunch</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