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0" r:id="rId4"/>
    <p:sldId id="308" r:id="rId6"/>
    <p:sldId id="310" r:id="rId7"/>
    <p:sldId id="333" r:id="rId8"/>
    <p:sldId id="335" r:id="rId9"/>
    <p:sldId id="336" r:id="rId10"/>
    <p:sldId id="312" r:id="rId11"/>
    <p:sldId id="337" r:id="rId12"/>
    <p:sldId id="338" r:id="rId13"/>
    <p:sldId id="339" r:id="rId14"/>
    <p:sldId id="340" r:id="rId15"/>
    <p:sldId id="341" r:id="rId16"/>
    <p:sldId id="363" r:id="rId17"/>
    <p:sldId id="364" r:id="rId18"/>
    <p:sldId id="365" r:id="rId19"/>
    <p:sldId id="367" r:id="rId20"/>
    <p:sldId id="366" r:id="rId21"/>
    <p:sldId id="389" r:id="rId22"/>
    <p:sldId id="390" r:id="rId23"/>
    <p:sldId id="391" r:id="rId24"/>
    <p:sldId id="392" r:id="rId25"/>
    <p:sldId id="393" r:id="rId26"/>
    <p:sldId id="279" r:id="rId27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1pPr>
    <a:lvl2pPr marL="457200" lvl="1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2pPr>
    <a:lvl3pPr marL="914400" lvl="2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3pPr>
    <a:lvl4pPr marL="1371600" lvl="3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4pPr>
    <a:lvl5pPr marL="1828800" lvl="4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5pPr>
    <a:lvl6pPr marL="2286000" lvl="5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6pPr>
    <a:lvl7pPr marL="2743200" lvl="6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7pPr>
    <a:lvl8pPr marL="3200400" lvl="7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8pPr>
    <a:lvl9pPr marL="3657600" lvl="8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47"/>
    <p:restoredTop sz="94660"/>
  </p:normalViewPr>
  <p:slideViewPr>
    <p:cSldViewPr snapToGrid="0">
      <p:cViewPr>
        <p:scale>
          <a:sx n="66" d="100"/>
          <a:sy n="66" d="100"/>
        </p:scale>
        <p:origin x="1860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4338FE-D192-4467-9981-26BEB333B20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E2AA6D5-BE7A-4A02-A9A9-BB04379493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http://meihua.docer.com/</a:t>
            </a: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latin typeface="Calibri" pitchFamily="34" charset="0"/>
                <a:ea typeface="宋体" pitchFamily="2" charset="-122"/>
              </a:rPr>
            </a:fld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7"/>
          <p:cNvPicPr>
            <a:picLocks noChangeAspect="1"/>
          </p:cNvPicPr>
          <p:nvPr/>
        </p:nvPicPr>
        <p:blipFill>
          <a:blip r:embed="rId2"/>
          <a:srcRect l="233" t="12302" r="1752" b="1600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" name="KSO_CT2"/>
          <p:cNvSpPr>
            <a:spLocks noGrp="1"/>
          </p:cNvSpPr>
          <p:nvPr>
            <p:ph type="subTitle" idx="1"/>
          </p:nvPr>
        </p:nvSpPr>
        <p:spPr>
          <a:xfrm>
            <a:off x="6845057" y="2408790"/>
            <a:ext cx="3927896" cy="404959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vert="horz" anchor="ctr">
            <a:noAutofit/>
          </a:bodyPr>
          <a:lstStyle>
            <a:lvl1pPr marL="0" indent="0" algn="ctr">
              <a:buNone/>
              <a:defRPr sz="1800" b="0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/>
          </p:nvPr>
        </p:nvSpPr>
        <p:spPr>
          <a:xfrm>
            <a:off x="6429551" y="1311200"/>
            <a:ext cx="4970255" cy="1074552"/>
          </a:xfrm>
        </p:spPr>
        <p:txBody>
          <a:bodyPr vert="horz" anchor="b">
            <a:noAutofit/>
          </a:bodyPr>
          <a:lstStyle>
            <a:lvl1pPr algn="ctr">
              <a:defRPr sz="3200" b="1" kern="1000" baseline="0">
                <a:solidFill>
                  <a:schemeClr val="accent1"/>
                </a:solidFill>
                <a:effectLst/>
                <a:latin typeface="+mj-lt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KSO_FD"/>
          <p:cNvSpPr>
            <a:spLocks noGrp="1"/>
          </p:cNvSpPr>
          <p:nvPr>
            <p:ph type="dt" sz="half" idx="2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D00F58D-02E2-4010-BC95-AB9B0C997EA1}" type="datetimeFigureOut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10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B2F9F3-2D6E-447C-92BD-471A0AE1828C}" type="slidenum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D00F58D-02E2-4010-BC95-AB9B0C997EA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B2F9F3-2D6E-447C-92BD-471A0AE1828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1" y="365125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3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D00F58D-02E2-4010-BC95-AB9B0C997EA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B2F9F3-2D6E-447C-92BD-471A0AE1828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2000" b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D00F58D-02E2-4010-BC95-AB9B0C997EA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B2F9F3-2D6E-447C-92BD-471A0AE1828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6" y="2108202"/>
            <a:ext cx="7994651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4050894" y="3400425"/>
            <a:ext cx="4090217" cy="357478"/>
          </a:xfrm>
          <a:prstGeom prst="roundRect">
            <a:avLst>
              <a:gd name="adj" fmla="val 50000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D00F58D-02E2-4010-BC95-AB9B0C997EA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B2F9F3-2D6E-447C-92BD-471A0AE1828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D00F58D-02E2-4010-BC95-AB9B0C997EA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B2F9F3-2D6E-447C-92BD-471A0AE1828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D00F58D-02E2-4010-BC95-AB9B0C997EA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B2F9F3-2D6E-447C-92BD-471A0AE1828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D00F58D-02E2-4010-BC95-AB9B0C997EA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B2F9F3-2D6E-447C-92BD-471A0AE1828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D00F58D-02E2-4010-BC95-AB9B0C997EA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B2F9F3-2D6E-447C-92BD-471A0AE1828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1" y="53340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1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1" y="21336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D00F58D-02E2-4010-BC95-AB9B0C997EA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B2F9F3-2D6E-447C-92BD-471A0AE1828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 2" pitchFamily="18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D00F58D-02E2-4010-BC95-AB9B0C997EA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B2F9F3-2D6E-447C-92BD-471A0AE1828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pic>
        <p:nvPicPr>
          <p:cNvPr id="1026" name="图片 11"/>
          <p:cNvPicPr>
            <a:picLocks noChangeAspect="1"/>
          </p:cNvPicPr>
          <p:nvPr/>
        </p:nvPicPr>
        <p:blipFill>
          <a:blip r:embed="rId12"/>
          <a:srcRect l="1474" t="26028" r="6166" b="4485"/>
          <a:stretch>
            <a:fillRect/>
          </a:stretch>
        </p:blipFill>
        <p:spPr>
          <a:xfrm>
            <a:off x="0" y="2338388"/>
            <a:ext cx="7899400" cy="451961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D00F58D-02E2-4010-BC95-AB9B0C997EA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B2F9F3-2D6E-447C-92BD-471A0AE1828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KSO_BC1"/>
          <p:cNvSpPr>
            <a:spLocks noGrp="1"/>
          </p:cNvSpPr>
          <p:nvPr>
            <p:ph type="body" idx="1"/>
          </p:nvPr>
        </p:nvSpPr>
        <p:spPr>
          <a:xfrm>
            <a:off x="1138238" y="1133475"/>
            <a:ext cx="10488612" cy="51006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031" name="KSO_BT1"/>
          <p:cNvSpPr>
            <a:spLocks noGrp="1"/>
          </p:cNvSpPr>
          <p:nvPr>
            <p:ph type="title"/>
          </p:nvPr>
        </p:nvSpPr>
        <p:spPr>
          <a:xfrm>
            <a:off x="673100" y="214313"/>
            <a:ext cx="10953750" cy="7953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SzPct val="50000"/>
        <a:buFont typeface="Wingdings 2" pitchFamily="18" charset="2"/>
        <a:buChar char=""/>
        <a:defRPr lang="zh-CN" altLang="en-US" sz="2400" b="1" kern="1200" baseline="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2" Type="http://schemas.openxmlformats.org/officeDocument/2006/relationships/notesSlide" Target="../notesSlides/notesSlide1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33.xml"/><Relationship Id="rId13" Type="http://schemas.openxmlformats.org/officeDocument/2006/relationships/tags" Target="../tags/tag3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75" y="1311275"/>
            <a:ext cx="4970463" cy="1074738"/>
          </a:xfrm>
        </p:spPr>
        <p:txBody>
          <a:bodyPr lIns="91440" tIns="45720" rIns="91440" bIns="45720" rtlCol="0" anchor="b">
            <a:noAutofit/>
          </a:bodyPr>
          <a:lstStyle/>
          <a:p>
            <a:pPr marL="0" marR="0" lvl="0" indent="0" algn="ctr" defTabSz="6858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da-DK" sz="3200" b="1" i="0" u="none" strike="noStrike" kern="10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Git</a:t>
            </a:r>
            <a:r>
              <a:rPr kumimoji="0" lang="zh-CN" altLang="en-US" sz="3200" b="1" i="0" u="none" strike="noStrike" kern="10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学习笔记</a:t>
            </a:r>
            <a:br>
              <a:rPr kumimoji="0" lang="zh-CN" altLang="en-US" sz="3200" b="1" i="0" u="none" strike="noStrike" kern="10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en-US" sz="3200" b="1" i="0" u="none" strike="noStrike" kern="10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操作（协作）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 </a:t>
            </a:r>
            <a:r>
              <a:t>建立分支</a:t>
            </a:r>
            <a:r>
              <a:rPr lang="en-US" altLang="zh-CN"/>
              <a:t>:git checkout -b </a:t>
            </a:r>
            <a:r>
              <a:t>特性分支名  </a:t>
            </a:r>
            <a:r>
              <a:rPr lang="en-US" altLang="zh-CN"/>
              <a:t>origin/release   </a:t>
            </a:r>
            <a:endParaRPr lang="en-US" altLang="zh-CN"/>
          </a:p>
          <a:p>
            <a:r>
              <a:t>开发完成后，把他合并到</a:t>
            </a:r>
            <a:r>
              <a:rPr lang="en-US" altLang="zh-CN"/>
              <a:t>master</a:t>
            </a:r>
            <a:r>
              <a:t>上，或者</a:t>
            </a:r>
            <a:r>
              <a:rPr lang="en-US" altLang="zh-CN"/>
              <a:t>release?</a:t>
            </a:r>
            <a:endParaRPr lang="en-US" altLang="zh-CN"/>
          </a:p>
          <a:p>
            <a:r>
              <a:t>如果冲突，解决冲突，</a:t>
            </a:r>
            <a:r>
              <a:rPr lang="en-US" altLang="zh-CN"/>
              <a:t>git add ,git commit.</a:t>
            </a:r>
            <a:endParaRPr lang="en-US" altLang="zh-CN"/>
          </a:p>
          <a:p/>
          <a:p>
            <a:endParaRPr lang="en-US" altLang="zh-CN"/>
          </a:p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操作</a:t>
            </a:r>
            <a:r>
              <a:rPr lang="en-US" altLang="zh-CN"/>
              <a:t>(</a:t>
            </a:r>
            <a:r>
              <a:rPr lang="zh-CN" altLang="en-US"/>
              <a:t>协作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分支开发过程中，遇到新需求，需要切换分支，不想提交目前分支。</a:t>
            </a:r>
            <a:endParaRPr lang="zh-CN" altLang="en-US"/>
          </a:p>
          <a:p>
            <a:r>
              <a:rPr lang="zh-CN" altLang="en-US"/>
              <a:t>可以储藏 </a:t>
            </a:r>
            <a:r>
              <a:rPr lang="en-US" altLang="zh-CN"/>
              <a:t>git stash</a:t>
            </a:r>
            <a:r>
              <a:t>，相当于把当前分支上次提交以来所做的修改都临时储藏起来，这样本地工作区就是干净了。待解决新需求后，切回这个分支，再应用储藏</a:t>
            </a:r>
            <a:r>
              <a:rPr lang="en-US" altLang="zh-CN"/>
              <a:t>git stash apply stash@{</a:t>
            </a:r>
            <a:r>
              <a:t>下标</a:t>
            </a:r>
            <a:r>
              <a:rPr lang="en-US" altLang="zh-CN"/>
              <a:t>}</a:t>
            </a:r>
            <a:r>
              <a:t>。</a:t>
            </a:r>
          </a:p>
          <a:p>
            <a:r>
              <a:t>储藏相关命令：</a:t>
            </a:r>
          </a:p>
          <a:p>
            <a:r>
              <a:t> </a:t>
            </a:r>
            <a:r>
              <a:rPr lang="en-US" altLang="zh-CN"/>
              <a:t>git stash</a:t>
            </a:r>
            <a:endParaRPr lang="en-US" altLang="zh-CN"/>
          </a:p>
          <a:p>
            <a:r>
              <a:rPr lang="en-US" altLang="zh-CN"/>
              <a:t>git stash list</a:t>
            </a:r>
            <a:endParaRPr lang="en-US" altLang="zh-CN"/>
          </a:p>
          <a:p>
            <a:r>
              <a:rPr lang="en-US" altLang="zh-CN"/>
              <a:t>git stash apply stash@{num}</a:t>
            </a:r>
            <a:r>
              <a:t>或</a:t>
            </a:r>
            <a:r>
              <a:rPr lang="en-US" altLang="zh-CN"/>
              <a:t>git stash pop stash@{num}</a:t>
            </a:r>
            <a:endParaRPr lang="en-US" altLang="zh-CN"/>
          </a:p>
          <a:p>
            <a:r>
              <a:rPr lang="en-US" altLang="zh-CN"/>
              <a:t>git stash drop stash@{num}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操作</a:t>
            </a:r>
            <a:r>
              <a:rPr lang="en-US" altLang="zh-CN"/>
              <a:t>(</a:t>
            </a:r>
            <a:r>
              <a:rPr lang="zh-CN" altLang="en-US"/>
              <a:t>协作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拉取分支最新提交</a:t>
            </a:r>
            <a:r>
              <a:rPr lang="en-US" altLang="zh-CN"/>
              <a:t>,</a:t>
            </a:r>
            <a:r>
              <a:t>并合并到本地</a:t>
            </a:r>
          </a:p>
          <a:p>
            <a:r>
              <a:rPr lang="en-US" altLang="zh-CN"/>
              <a:t>(1)git pull origin  branch</a:t>
            </a:r>
            <a:endParaRPr lang="en-US" altLang="zh-CN"/>
          </a:p>
          <a:p>
            <a:r>
              <a:rPr lang="en-US" altLang="zh-CN"/>
              <a:t>(2)git fetch origin branch</a:t>
            </a:r>
            <a:endParaRPr lang="en-US" altLang="zh-CN"/>
          </a:p>
          <a:p>
            <a:r>
              <a:rPr lang="en-US" altLang="zh-CN"/>
              <a:t>    git diff  origin/branch</a:t>
            </a:r>
            <a:endParaRPr lang="en-US" altLang="zh-CN"/>
          </a:p>
          <a:p>
            <a:r>
              <a:rPr lang="en-US" altLang="zh-CN"/>
              <a:t>    git merge origin/branch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操作</a:t>
            </a:r>
            <a:r>
              <a:rPr lang="en-US" altLang="zh-CN"/>
              <a:t>(</a:t>
            </a:r>
            <a:r>
              <a:rPr lang="zh-CN" altLang="en-US"/>
              <a:t>协作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推送本地提交</a:t>
            </a:r>
            <a:endParaRPr lang="zh-CN" altLang="en-US"/>
          </a:p>
          <a:p>
            <a:r>
              <a:rPr lang="en-US" altLang="zh-CN"/>
              <a:t>git push origin remote_branch</a:t>
            </a:r>
            <a:endParaRPr lang="en-US" altLang="zh-CN"/>
          </a:p>
          <a:p>
            <a:r>
              <a:rPr lang="en-US" altLang="zh-CN"/>
              <a:t>git push</a:t>
            </a:r>
            <a:r>
              <a:t>命令：</a:t>
            </a:r>
          </a:p>
          <a:p>
            <a:r>
              <a:t>   </a:t>
            </a:r>
            <a:r>
              <a:rPr lang="en-US" altLang="zh-CN"/>
              <a:t>git push remote  local_branch:remote_branch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操作</a:t>
            </a:r>
            <a:r>
              <a:rPr lang="en-US" altLang="zh-CN"/>
              <a:t>(</a:t>
            </a:r>
            <a:r>
              <a:rPr lang="zh-CN" altLang="en-US"/>
              <a:t>标签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git</a:t>
            </a:r>
            <a:r>
              <a:t>标签其实就是指向某次提交的版本库快照，可以理解为</a:t>
            </a:r>
            <a:r>
              <a:rPr lang="en-US" altLang="zh-CN"/>
              <a:t>commitid</a:t>
            </a:r>
            <a:r>
              <a:t>的别名。</a:t>
            </a:r>
          </a:p>
          <a:p>
            <a:r>
              <a:t>创建标签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    git tag tagname  commitid</a:t>
            </a:r>
            <a:endParaRPr lang="en-US" altLang="zh-CN"/>
          </a:p>
          <a:p>
            <a:r>
              <a:t>    或者</a:t>
            </a:r>
            <a:r>
              <a:rPr lang="en-US" altLang="zh-CN"/>
              <a:t>git tag -a tagname -m "</a:t>
            </a:r>
            <a:r>
              <a:t>说明</a:t>
            </a:r>
            <a:r>
              <a:rPr lang="en-US" altLang="zh-CN"/>
              <a:t>"  commitid</a:t>
            </a:r>
            <a:endParaRPr lang="en-US" altLang="zh-CN"/>
          </a:p>
          <a:p>
            <a:r>
              <a:t>查看标签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   </a:t>
            </a:r>
            <a:r>
              <a:t>查看有哪些标签：</a:t>
            </a:r>
            <a:r>
              <a:rPr lang="en-US" altLang="zh-CN"/>
              <a:t>git tag</a:t>
            </a:r>
            <a:endParaRPr lang="en-US" altLang="zh-CN"/>
          </a:p>
          <a:p>
            <a:r>
              <a:rPr lang="en-US" altLang="zh-CN"/>
              <a:t>    </a:t>
            </a:r>
            <a:r>
              <a:t>查看具体标签详情</a:t>
            </a:r>
            <a:r>
              <a:rPr lang="en-US" altLang="zh-CN"/>
              <a:t>:git show tagname</a:t>
            </a:r>
            <a:endParaRPr lang="en-US" altLang="zh-CN"/>
          </a:p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操作</a:t>
            </a:r>
            <a:r>
              <a:rPr lang="en-US" altLang="zh-CN"/>
              <a:t>(</a:t>
            </a:r>
            <a:r>
              <a:rPr lang="zh-CN" altLang="en-US"/>
              <a:t>标签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推送标签：</a:t>
            </a:r>
          </a:p>
          <a:p>
            <a:r>
              <a:t>  </a:t>
            </a:r>
            <a:r>
              <a:rPr lang="en-US" altLang="zh-CN"/>
              <a:t>git push origin tagname</a:t>
            </a:r>
            <a:endParaRPr lang="en-US" altLang="zh-CN"/>
          </a:p>
          <a:p>
            <a:r>
              <a:t>  或者</a:t>
            </a:r>
            <a:r>
              <a:rPr lang="en-US" altLang="zh-CN"/>
              <a:t>git push origin --tags</a:t>
            </a:r>
            <a:r>
              <a:t>推送全部</a:t>
            </a:r>
          </a:p>
          <a:p>
            <a:r>
              <a:t>删除标签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(1)</a:t>
            </a:r>
            <a:r>
              <a:t>只存在于本地</a:t>
            </a:r>
          </a:p>
          <a:p>
            <a:r>
              <a:rPr lang="en-US" altLang="zh-CN"/>
              <a:t>    git tag -d tagname</a:t>
            </a:r>
            <a:endParaRPr lang="en-US" altLang="zh-CN"/>
          </a:p>
          <a:p>
            <a:r>
              <a:rPr lang="en-US" altLang="zh-CN"/>
              <a:t>(2)</a:t>
            </a:r>
            <a:r>
              <a:t>已经推送到远程</a:t>
            </a:r>
          </a:p>
          <a:p>
            <a:r>
              <a:t>    先删除本地</a:t>
            </a:r>
            <a:r>
              <a:rPr lang="en-US" altLang="zh-CN"/>
              <a:t>:git tag -d tagname</a:t>
            </a:r>
            <a:endParaRPr lang="en-US" altLang="zh-CN"/>
          </a:p>
          <a:p>
            <a:r>
              <a:rPr lang="en-US" altLang="zh-CN"/>
              <a:t>    </a:t>
            </a:r>
            <a:r>
              <a:t>再推送空标签去覆盖远程标签：</a:t>
            </a:r>
            <a:r>
              <a:rPr lang="en-US" altLang="zh-CN"/>
              <a:t>git push origin  :refs/tags/tagname</a:t>
            </a:r>
            <a:endParaRPr lang="en-US" altLang="zh-CN"/>
          </a:p>
          <a:p/>
          <a:p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高级操作</a:t>
            </a:r>
            <a:r>
              <a:rPr lang="en-US" altLang="zh-CN"/>
              <a:t>(</a:t>
            </a:r>
            <a:r>
              <a:rPr lang="zh-CN" altLang="en-US"/>
              <a:t>遴选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herry-pick就是从不同的分支中捡出一个单独的commit，并把它和你当前的分支合并。如果你以并行方式在处理两个或以上分支，你可能会发现一个在全部分支中都有的bug。如果你在一个分支中解决了它，你可以使用cherry-pick命令把它commit到其它分支上去，而不会弄乱其他的文件或commit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高级操作</a:t>
            </a:r>
            <a:r>
              <a:rPr lang="en-US" altLang="zh-CN"/>
              <a:t>(</a:t>
            </a:r>
            <a:r>
              <a:rPr lang="zh-CN" altLang="en-US"/>
              <a:t>遴选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t>切换到要应用遴选的分支去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   git checkout target_branch</a:t>
            </a:r>
            <a:endParaRPr lang="en-US" altLang="zh-CN"/>
          </a:p>
          <a:p>
            <a:r>
              <a:rPr lang="en-US" altLang="zh-CN"/>
              <a:t>2.</a:t>
            </a:r>
            <a:r>
              <a:t>挑选出要合并进来的</a:t>
            </a:r>
            <a:r>
              <a:rPr lang="en-US" altLang="zh-CN"/>
              <a:t>commitid(</a:t>
            </a:r>
            <a:r>
              <a:t>可以是别的分支</a:t>
            </a:r>
            <a:r>
              <a:rPr lang="en-US" altLang="zh-CN"/>
              <a:t>),</a:t>
            </a:r>
            <a:r>
              <a:t>并合并他</a:t>
            </a:r>
          </a:p>
          <a:p>
            <a:r>
              <a:t>   </a:t>
            </a:r>
            <a:r>
              <a:rPr lang="en-US" altLang="zh-CN"/>
              <a:t>git cherry-pick  commitid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高级操作</a:t>
            </a:r>
            <a:r>
              <a:rPr lang="en-US" altLang="zh-CN"/>
              <a:t>(</a:t>
            </a:r>
            <a:r>
              <a:rPr lang="zh-CN" altLang="en-US"/>
              <a:t>变基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把一个分支中的修改整合到另一个分支的办法有两种：merge 和 rebase。</a:t>
            </a:r>
            <a:endParaRPr lang="zh-CN" altLang="en-US"/>
          </a:p>
          <a:p>
            <a:r>
              <a:rPr lang="en-US" altLang="zh-CN"/>
              <a:t>merge</a:t>
            </a:r>
            <a:r>
              <a:t>会直接进行三方合并，</a:t>
            </a:r>
            <a:r>
              <a:rPr lang="en-US" altLang="zh-CN"/>
              <a:t>rebase</a:t>
            </a:r>
            <a:r>
              <a:t>则先把变基分支和目标分支祖先以来的变化，先临时存起来。然后去目标分支去重新演示一遍，最后再</a:t>
            </a:r>
            <a:r>
              <a:rPr lang="en-US" altLang="zh-CN"/>
              <a:t>merge</a:t>
            </a:r>
            <a:r>
              <a:t>。</a:t>
            </a:r>
          </a:p>
          <a:p>
            <a:r>
              <a:rPr lang="en-US" altLang="zh-CN"/>
              <a:t>merge</a:t>
            </a:r>
            <a:r>
              <a:t>和</a:t>
            </a:r>
            <a:r>
              <a:rPr lang="en-US" altLang="zh-CN"/>
              <a:t>rebase</a:t>
            </a:r>
            <a:r>
              <a:t>最终的作用是一样的，只是</a:t>
            </a:r>
            <a:r>
              <a:rPr lang="en-US" altLang="zh-CN"/>
              <a:t>rebase</a:t>
            </a:r>
            <a:r>
              <a:t>可以在目标分支上产生一个更为单纯的提交历史。</a:t>
            </a:r>
          </a:p>
          <a:p/>
          <a:p/>
          <a:p>
            <a:r>
              <a:t>以下是变基前的分支状况：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高级操作</a:t>
            </a:r>
            <a:r>
              <a:rPr lang="en-US" altLang="zh-CN"/>
              <a:t>(</a:t>
            </a:r>
            <a:r>
              <a:rPr lang="zh-CN" altLang="en-US"/>
              <a:t>变基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72105" y="1435735"/>
            <a:ext cx="7019925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MH_Number_1">
            <a:hlinkClick r:id="rId1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89413" y="1482725"/>
            <a:ext cx="477838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1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4" name="MH_Entry_1">
            <a:hlinkClick r:id="rId1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4695825" y="1584325"/>
            <a:ext cx="4865688" cy="379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0" rIns="0" bIns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20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理解</a:t>
            </a:r>
            <a:r>
              <a:rPr kumimoji="0" lang="en-US" sz="1800" b="0" i="0" u="none" strike="noStrike" kern="1200" cap="none" spc="20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</a:t>
            </a:r>
            <a:endParaRPr kumimoji="0" lang="zh-CN" altLang="en-US" sz="1800" b="0" i="0" u="none" strike="noStrike" kern="1200" cap="none" spc="20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MH_Others_1"/>
          <p:cNvCxnSpPr/>
          <p:nvPr>
            <p:custDataLst>
              <p:tags r:id="rId4"/>
            </p:custDataLst>
          </p:nvPr>
        </p:nvCxnSpPr>
        <p:spPr>
          <a:xfrm>
            <a:off x="4232275" y="2033588"/>
            <a:ext cx="5480050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MH_Number_2">
            <a:hlinkClick r:id="rId1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89413" y="2263775"/>
            <a:ext cx="4778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2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6" name="MH_Entry_2">
            <a:hlinkClick r:id="rId1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4695825" y="2366963"/>
            <a:ext cx="4865688" cy="37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0" rIns="0" bIns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20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</a:t>
            </a:r>
            <a:r>
              <a:rPr kumimoji="0" lang="zh-CN" altLang="en-US" sz="1800" b="0" i="0" u="none" strike="noStrike" kern="1200" cap="none" spc="20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特点</a:t>
            </a:r>
            <a:endParaRPr kumimoji="0" lang="zh-CN" altLang="en-US" sz="1800" b="0" i="0" u="none" strike="noStrike" kern="1200" cap="none" spc="20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7" name="MH_Others_2"/>
          <p:cNvCxnSpPr/>
          <p:nvPr>
            <p:custDataLst>
              <p:tags r:id="rId7"/>
            </p:custDataLst>
          </p:nvPr>
        </p:nvCxnSpPr>
        <p:spPr>
          <a:xfrm>
            <a:off x="4232275" y="2816225"/>
            <a:ext cx="5480050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MH_Number_3">
            <a:hlinkClick r:id="rId1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189413" y="3046413"/>
            <a:ext cx="477838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3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0" name="MH_Entry_3">
            <a:hlinkClick r:id="rId1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4695825" y="3148013"/>
            <a:ext cx="4865688" cy="379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0" rIns="0" bIns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</a:t>
            </a:r>
            <a:r>
              <a: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操作</a:t>
            </a:r>
            <a:r>
              <a:rPr kumimoji="0" lang="en-US" altLang="zh-CN" sz="1800" b="0" i="0" u="none" strike="noStrike" kern="1200" cap="none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本地</a:t>
            </a:r>
            <a:endParaRPr kumimoji="0" lang="zh-CN" altLang="en-US" sz="1800" b="0" i="0" u="none" strike="noStrike" kern="1200" cap="none" spc="2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1" name="MH_Others_3"/>
          <p:cNvCxnSpPr/>
          <p:nvPr>
            <p:custDataLst>
              <p:tags r:id="rId10"/>
            </p:custDataLst>
          </p:nvPr>
        </p:nvCxnSpPr>
        <p:spPr>
          <a:xfrm>
            <a:off x="4232275" y="3597275"/>
            <a:ext cx="5480050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MH_Number_4">
            <a:hlinkClick r:id="rId1" action="ppaction://hlinksldjump"/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189413" y="3829050"/>
            <a:ext cx="477838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4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4" name="MH_Entry_4">
            <a:hlinkClick r:id="rId1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4695825" y="3930650"/>
            <a:ext cx="4865688" cy="37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0" rIns="0" bIns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</a:t>
            </a:r>
            <a:r>
              <a: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操作</a:t>
            </a:r>
            <a:r>
              <a:rPr kumimoji="0" lang="en-US" altLang="zh-CN" sz="1800" b="0" i="0" u="none" strike="noStrike" kern="1200" cap="none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协作</a:t>
            </a:r>
            <a:endParaRPr kumimoji="0" lang="zh-CN" altLang="en-US" sz="1800" b="0" i="0" u="none" strike="noStrike" kern="1200" cap="none" spc="2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5" name="MH_Others_4"/>
          <p:cNvCxnSpPr/>
          <p:nvPr>
            <p:custDataLst>
              <p:tags r:id="rId13"/>
            </p:custDataLst>
          </p:nvPr>
        </p:nvCxnSpPr>
        <p:spPr>
          <a:xfrm>
            <a:off x="4232275" y="4379913"/>
            <a:ext cx="5480050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MH_Number_5">
            <a:hlinkClick r:id="rId1" action="ppaction://hlinksldjump"/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189413" y="4610100"/>
            <a:ext cx="4778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5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8" name="MH_Entry_5">
            <a:hlinkClick r:id="rId1" action="ppaction://hlinksldjump"/>
          </p:cNvPr>
          <p:cNvSpPr/>
          <p:nvPr>
            <p:custDataLst>
              <p:tags r:id="rId15"/>
            </p:custDataLst>
          </p:nvPr>
        </p:nvSpPr>
        <p:spPr>
          <a:xfrm>
            <a:off x="4695825" y="4711700"/>
            <a:ext cx="4865688" cy="379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0" rIns="0" bIns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</a:t>
            </a:r>
            <a:r>
              <a: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操作</a:t>
            </a:r>
            <a:r>
              <a:rPr kumimoji="0" lang="en-US" altLang="zh-CN" sz="1800" b="0" i="0" u="none" strike="noStrike" kern="1200" cap="none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高级</a:t>
            </a:r>
            <a:endParaRPr kumimoji="0" lang="zh-CN" altLang="en-US" sz="1800" b="0" i="0" u="none" strike="noStrike" kern="1200" cap="none" spc="2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9" name="MH_Others_5"/>
          <p:cNvCxnSpPr/>
          <p:nvPr>
            <p:custDataLst>
              <p:tags r:id="rId16"/>
            </p:custDataLst>
          </p:nvPr>
        </p:nvCxnSpPr>
        <p:spPr>
          <a:xfrm>
            <a:off x="4232275" y="5162550"/>
            <a:ext cx="5480050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MH_Number_6">
            <a:hlinkClick r:id="rId1" action="ppaction://hlinksldjump"/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189413" y="5392738"/>
            <a:ext cx="477838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83" name="MH_Others_6"/>
          <p:cNvCxnSpPr/>
          <p:nvPr>
            <p:custDataLst>
              <p:tags r:id="rId18"/>
            </p:custDataLst>
          </p:nvPr>
        </p:nvCxnSpPr>
        <p:spPr>
          <a:xfrm>
            <a:off x="4232275" y="5943600"/>
            <a:ext cx="5480050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4" name="MH_Others_3"/>
          <p:cNvSpPr txBox="1"/>
          <p:nvPr>
            <p:custDataLst>
              <p:tags r:id="rId19"/>
            </p:custDataLst>
          </p:nvPr>
        </p:nvSpPr>
        <p:spPr>
          <a:xfrm>
            <a:off x="1282700" y="620713"/>
            <a:ext cx="1963738" cy="1030287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ctr"/>
          <a:p>
            <a:pPr lvl="0" algn="ctr" eaLnBrk="1" hangingPunct="1"/>
            <a:r>
              <a:rPr lang="zh-CN" altLang="en-US" sz="5300" dirty="0">
                <a:latin typeface="Arial" charset="0"/>
                <a:ea typeface="黑体" pitchFamily="49" charset="-122"/>
              </a:rPr>
              <a:t>目录</a:t>
            </a:r>
            <a:r>
              <a:rPr lang="zh-CN" altLang="en-US" sz="3600" dirty="0">
                <a:solidFill>
                  <a:srgbClr val="109F83"/>
                </a:solidFill>
                <a:latin typeface="Arial" charset="0"/>
                <a:ea typeface="黑体" pitchFamily="49" charset="-122"/>
              </a:rPr>
              <a:t> </a:t>
            </a:r>
            <a:endParaRPr lang="en-US" altLang="zh-CN" sz="3600" dirty="0">
              <a:solidFill>
                <a:srgbClr val="109F83"/>
              </a:solidFill>
              <a:latin typeface="Arial" charset="0"/>
              <a:ea typeface="黑体" pitchFamily="49" charset="-122"/>
            </a:endParaRPr>
          </a:p>
          <a:p>
            <a:pPr lvl="0" algn="ctr" eaLnBrk="1" hangingPunct="1"/>
            <a:r>
              <a:rPr lang="en-US" altLang="zh-CN" dirty="0">
                <a:solidFill>
                  <a:srgbClr val="B2B2B2"/>
                </a:solidFill>
                <a:latin typeface="Arial" charset="0"/>
                <a:ea typeface="黑体" pitchFamily="49" charset="-122"/>
              </a:rPr>
              <a:t> CONTENTS</a:t>
            </a:r>
            <a:endParaRPr lang="zh-CN" altLang="en-US" dirty="0">
              <a:solidFill>
                <a:srgbClr val="B2B2B2"/>
              </a:solidFill>
              <a:latin typeface="Arial" charset="0"/>
              <a:ea typeface="黑体" pitchFamily="49" charset="-122"/>
            </a:endParaRPr>
          </a:p>
        </p:txBody>
      </p:sp>
    </p:spTree>
    <p:custDataLst>
      <p:tags r:id="rId20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高级操作</a:t>
            </a:r>
            <a:r>
              <a:rPr lang="en-US" altLang="zh-CN"/>
              <a:t>(</a:t>
            </a:r>
            <a:r>
              <a:rPr lang="zh-CN" altLang="en-US"/>
              <a:t>变基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现在需要把</a:t>
            </a:r>
            <a:r>
              <a:rPr lang="en-US" altLang="zh-CN">
                <a:sym typeface="+mn-ea"/>
              </a:rPr>
              <a:t>client</a:t>
            </a:r>
            <a:r>
              <a:t>和</a:t>
            </a:r>
            <a:r>
              <a:rPr lang="en-US" altLang="zh-CN">
                <a:sym typeface="+mn-ea"/>
              </a:rPr>
              <a:t>server</a:t>
            </a:r>
            <a:r>
              <a:t>的功能都合并到</a:t>
            </a:r>
            <a:r>
              <a:rPr lang="en-US" altLang="zh-CN"/>
              <a:t>master</a:t>
            </a:r>
            <a:r>
              <a:t>上去。采用变基，可以这样做</a:t>
            </a:r>
            <a:r>
              <a:rPr lang="en-US" altLang="zh-CN"/>
              <a:t>:</a:t>
            </a:r>
            <a:endParaRPr lang="en-US" altLang="zh-CN"/>
          </a:p>
          <a:p>
            <a:r>
              <a:t>由于目前实际上有三个分支，要同时保留三个分支的开发成果，所以需要先找三方祖先，进行变基。</a:t>
            </a:r>
          </a:p>
          <a:p>
            <a:r>
              <a:rPr lang="en-US" altLang="zh-CN"/>
              <a:t>1.(a).git rebase --onto master  server client</a:t>
            </a:r>
            <a:endParaRPr lang="en-US" altLang="zh-CN"/>
          </a:p>
          <a:p>
            <a:r>
              <a:rPr lang="en-US" altLang="zh-CN"/>
              <a:t>   </a:t>
            </a:r>
            <a:r>
              <a:t>意思是</a:t>
            </a:r>
            <a:r>
              <a:rPr lang="en-US" altLang="zh-CN"/>
              <a:t>,</a:t>
            </a:r>
            <a:r>
              <a:t>找出</a:t>
            </a:r>
            <a:r>
              <a:rPr lang="en-US" altLang="zh-CN"/>
              <a:t>client</a:t>
            </a:r>
            <a:r>
              <a:t>分支和</a:t>
            </a:r>
            <a:r>
              <a:rPr lang="en-US" altLang="zh-CN"/>
              <a:t>server</a:t>
            </a:r>
            <a:r>
              <a:t>分支的共同祖先</a:t>
            </a:r>
            <a:r>
              <a:rPr lang="en-US" altLang="zh-CN"/>
              <a:t>,</a:t>
            </a:r>
            <a:r>
              <a:t>并提取</a:t>
            </a:r>
            <a:r>
              <a:rPr lang="en-US" altLang="zh-CN"/>
              <a:t>client</a:t>
            </a:r>
            <a:r>
              <a:t>自从祖先那里分家以来的改变，把他们在</a:t>
            </a:r>
            <a:r>
              <a:rPr lang="en-US" altLang="zh-CN"/>
              <a:t>master</a:t>
            </a:r>
            <a:r>
              <a:t>上重演一遍。</a:t>
            </a:r>
            <a:r>
              <a:rPr lang="en-US" altLang="zh-CN"/>
              <a:t>(</a:t>
            </a:r>
            <a:r>
              <a:t>也就是说这一步是重演了</a:t>
            </a:r>
            <a:r>
              <a:rPr lang="en-US" altLang="zh-CN"/>
              <a:t>client</a:t>
            </a:r>
            <a:r>
              <a:t>的修改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(b).</a:t>
            </a:r>
            <a:r>
              <a:t>切换到</a:t>
            </a:r>
            <a:r>
              <a:rPr lang="en-US" altLang="zh-CN"/>
              <a:t>master</a:t>
            </a:r>
            <a:r>
              <a:t>分支，执行</a:t>
            </a:r>
            <a:r>
              <a:rPr lang="en-US" altLang="zh-CN"/>
              <a:t>git merge client</a:t>
            </a:r>
            <a:r>
              <a:t>。现在</a:t>
            </a:r>
            <a:r>
              <a:rPr lang="en-US" altLang="zh-CN"/>
              <a:t>master</a:t>
            </a:r>
            <a:r>
              <a:t>分支就应用了</a:t>
            </a:r>
            <a:r>
              <a:rPr lang="en-US" altLang="zh-CN"/>
              <a:t>client</a:t>
            </a:r>
            <a:r>
              <a:t>的修改。</a:t>
            </a:r>
          </a:p>
          <a:p>
            <a:r>
              <a:rPr lang="en-US" altLang="zh-CN"/>
              <a:t>    git checkout master</a:t>
            </a:r>
            <a:endParaRPr lang="en-US" altLang="zh-CN"/>
          </a:p>
          <a:p>
            <a:r>
              <a:rPr lang="en-US" altLang="zh-CN"/>
              <a:t>    git merge client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高级操作</a:t>
            </a:r>
            <a:r>
              <a:rPr lang="en-US" altLang="zh-CN"/>
              <a:t>(</a:t>
            </a:r>
            <a:r>
              <a:rPr lang="zh-CN" altLang="en-US"/>
              <a:t>变基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62960" y="2078355"/>
            <a:ext cx="6038850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高级操作</a:t>
            </a:r>
            <a:r>
              <a:rPr lang="en-US" altLang="zh-CN"/>
              <a:t>(</a:t>
            </a:r>
            <a:r>
              <a:rPr lang="zh-CN" altLang="en-US"/>
              <a:t>变基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至此，</a:t>
            </a:r>
            <a:r>
              <a:rPr lang="en-US" altLang="zh-CN"/>
              <a:t>master</a:t>
            </a:r>
            <a:r>
              <a:t>已经有了</a:t>
            </a:r>
            <a:r>
              <a:rPr lang="en-US" altLang="zh-CN"/>
              <a:t>client</a:t>
            </a:r>
            <a:r>
              <a:t>开发的功能，现在需要进一步衍合</a:t>
            </a:r>
            <a:r>
              <a:rPr lang="en-US" altLang="zh-CN"/>
              <a:t>server</a:t>
            </a:r>
            <a:r>
              <a:t>的修改。可以继续变基</a:t>
            </a:r>
          </a:p>
          <a:p>
            <a:r>
              <a:rPr lang="en-US" altLang="zh-CN"/>
              <a:t>2.git rebase master server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5030" y="2705100"/>
            <a:ext cx="536194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高级操作</a:t>
            </a:r>
            <a:r>
              <a:rPr lang="en-US" altLang="zh-CN"/>
              <a:t>(</a:t>
            </a:r>
            <a:r>
              <a:rPr lang="zh-CN" altLang="en-US"/>
              <a:t>变基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现在切换到</a:t>
            </a:r>
            <a:r>
              <a:rPr lang="en-US" altLang="zh-CN"/>
              <a:t>master</a:t>
            </a:r>
            <a:r>
              <a:t>执行快进合并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  git checkout master</a:t>
            </a:r>
            <a:endParaRPr lang="en-US" altLang="zh-CN"/>
          </a:p>
          <a:p>
            <a:r>
              <a:rPr lang="en-US" altLang="zh-CN"/>
              <a:t>  git merge server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7880" y="2895600"/>
            <a:ext cx="547624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3" name="直接连接符 32"/>
          <p:cNvCxnSpPr/>
          <p:nvPr>
            <p:custDataLst>
              <p:tags r:id="rId1"/>
            </p:custDataLst>
          </p:nvPr>
        </p:nvCxnSpPr>
        <p:spPr>
          <a:xfrm rot="5400000">
            <a:off x="5037931" y="3420269"/>
            <a:ext cx="6840538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2"/>
            </p:custDataLst>
          </p:nvPr>
        </p:nvCxnSpPr>
        <p:spPr>
          <a:xfrm rot="5400000">
            <a:off x="5214144" y="3420269"/>
            <a:ext cx="6840538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>
            <p:custDataLst>
              <p:tags r:id="rId3"/>
            </p:custDataLst>
          </p:nvPr>
        </p:nvCxnSpPr>
        <p:spPr>
          <a:xfrm>
            <a:off x="0" y="3805238"/>
            <a:ext cx="12192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>
            <p:custDataLst>
              <p:tags r:id="rId4"/>
            </p:custDataLst>
          </p:nvPr>
        </p:nvCxnSpPr>
        <p:spPr>
          <a:xfrm>
            <a:off x="0" y="3971925"/>
            <a:ext cx="12192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>
            <p:custDataLst>
              <p:tags r:id="rId5"/>
            </p:custDataLst>
          </p:nvPr>
        </p:nvCxnSpPr>
        <p:spPr>
          <a:xfrm>
            <a:off x="0" y="4387850"/>
            <a:ext cx="12192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>
            <p:custDataLst>
              <p:tags r:id="rId6"/>
            </p:custDataLst>
          </p:nvPr>
        </p:nvGrpSpPr>
        <p:grpSpPr>
          <a:xfrm>
            <a:off x="6560111" y="3807491"/>
            <a:ext cx="539750" cy="743879"/>
            <a:chOff x="2467083" y="3299490"/>
            <a:chExt cx="539750" cy="743879"/>
          </a:xfrm>
          <a:solidFill>
            <a:schemeClr val="accent3"/>
          </a:solidFill>
        </p:grpSpPr>
        <p:sp>
          <p:nvSpPr>
            <p:cNvPr id="11" name="矩形 10"/>
            <p:cNvSpPr/>
            <p:nvPr/>
          </p:nvSpPr>
          <p:spPr>
            <a:xfrm>
              <a:off x="2467876" y="3598068"/>
              <a:ext cx="533400" cy="1500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467083" y="3299491"/>
              <a:ext cx="165100" cy="74294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127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841733" y="3299490"/>
              <a:ext cx="165100" cy="743879"/>
            </a:xfrm>
            <a:prstGeom prst="rect">
              <a:avLst/>
            </a:prstGeom>
            <a:grpFill/>
            <a:ln>
              <a:noFill/>
            </a:ln>
            <a:effectLst>
              <a:outerShdw blurRad="50800" dist="12700" dir="108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组合 1"/>
          <p:cNvGrpSpPr/>
          <p:nvPr>
            <p:custDataLst>
              <p:tags r:id="rId7"/>
            </p:custDataLst>
          </p:nvPr>
        </p:nvGrpSpPr>
        <p:grpSpPr>
          <a:xfrm>
            <a:off x="5874457" y="3809872"/>
            <a:ext cx="533400" cy="742950"/>
            <a:chOff x="1781429" y="3301872"/>
            <a:chExt cx="533400" cy="742950"/>
          </a:xfrm>
          <a:solidFill>
            <a:schemeClr val="accent1"/>
          </a:solidFill>
        </p:grpSpPr>
        <p:sp>
          <p:nvSpPr>
            <p:cNvPr id="4" name="矩形 3"/>
            <p:cNvSpPr/>
            <p:nvPr/>
          </p:nvSpPr>
          <p:spPr>
            <a:xfrm>
              <a:off x="1965579" y="3428872"/>
              <a:ext cx="171450" cy="615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781429" y="3301872"/>
              <a:ext cx="533400" cy="1651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8"/>
            </p:custDataLst>
          </p:nvPr>
        </p:nvGrpSpPr>
        <p:grpSpPr>
          <a:xfrm>
            <a:off x="7249698" y="3767996"/>
            <a:ext cx="372214" cy="824410"/>
            <a:chOff x="3156670" y="3259996"/>
            <a:chExt cx="372214" cy="824410"/>
          </a:xfrm>
          <a:solidFill>
            <a:schemeClr val="accent2"/>
          </a:solidFill>
        </p:grpSpPr>
        <p:sp>
          <p:nvSpPr>
            <p:cNvPr id="19" name="任意多边形 18"/>
            <p:cNvSpPr/>
            <p:nvPr/>
          </p:nvSpPr>
          <p:spPr>
            <a:xfrm rot="20653324" flipH="1">
              <a:off x="3363784" y="3267206"/>
              <a:ext cx="165100" cy="817200"/>
            </a:xfrm>
            <a:custGeom>
              <a:avLst/>
              <a:gdLst>
                <a:gd name="connsiteX0" fmla="*/ 0 w 165100"/>
                <a:gd name="connsiteY0" fmla="*/ 46650 h 803016"/>
                <a:gd name="connsiteX1" fmla="*/ 165100 w 165100"/>
                <a:gd name="connsiteY1" fmla="*/ 0 h 803016"/>
                <a:gd name="connsiteX2" fmla="*/ 165100 w 165100"/>
                <a:gd name="connsiteY2" fmla="*/ 756366 h 803016"/>
                <a:gd name="connsiteX3" fmla="*/ 0 w 165100"/>
                <a:gd name="connsiteY3" fmla="*/ 803016 h 803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803016">
                  <a:moveTo>
                    <a:pt x="0" y="46650"/>
                  </a:moveTo>
                  <a:lnTo>
                    <a:pt x="165100" y="0"/>
                  </a:lnTo>
                  <a:lnTo>
                    <a:pt x="165100" y="756366"/>
                  </a:lnTo>
                  <a:lnTo>
                    <a:pt x="0" y="80301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 rot="946676">
              <a:off x="3156670" y="3259996"/>
              <a:ext cx="165100" cy="820800"/>
            </a:xfrm>
            <a:custGeom>
              <a:avLst/>
              <a:gdLst>
                <a:gd name="connsiteX0" fmla="*/ 0 w 165100"/>
                <a:gd name="connsiteY0" fmla="*/ 46650 h 803016"/>
                <a:gd name="connsiteX1" fmla="*/ 165100 w 165100"/>
                <a:gd name="connsiteY1" fmla="*/ 0 h 803016"/>
                <a:gd name="connsiteX2" fmla="*/ 165100 w 165100"/>
                <a:gd name="connsiteY2" fmla="*/ 756366 h 803016"/>
                <a:gd name="connsiteX3" fmla="*/ 0 w 165100"/>
                <a:gd name="connsiteY3" fmla="*/ 803016 h 803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803016">
                  <a:moveTo>
                    <a:pt x="0" y="46650"/>
                  </a:moveTo>
                  <a:lnTo>
                    <a:pt x="165100" y="0"/>
                  </a:lnTo>
                  <a:lnTo>
                    <a:pt x="165100" y="756366"/>
                  </a:lnTo>
                  <a:lnTo>
                    <a:pt x="0" y="80301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12700" dir="6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9"/>
            </p:custDataLst>
          </p:nvPr>
        </p:nvGrpSpPr>
        <p:grpSpPr>
          <a:xfrm>
            <a:off x="8469799" y="3718304"/>
            <a:ext cx="397565" cy="917396"/>
            <a:chOff x="4376770" y="3210304"/>
            <a:chExt cx="397565" cy="917396"/>
          </a:xfrm>
          <a:solidFill>
            <a:schemeClr val="accent5"/>
          </a:solidFill>
        </p:grpSpPr>
        <p:sp>
          <p:nvSpPr>
            <p:cNvPr id="9" name="矩形 8"/>
            <p:cNvSpPr/>
            <p:nvPr/>
          </p:nvSpPr>
          <p:spPr>
            <a:xfrm>
              <a:off x="4376770" y="3299491"/>
              <a:ext cx="165100" cy="7452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127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19577384" flipH="1">
              <a:off x="4633589" y="3556267"/>
              <a:ext cx="140746" cy="571433"/>
            </a:xfrm>
            <a:custGeom>
              <a:avLst/>
              <a:gdLst>
                <a:gd name="connsiteX0" fmla="*/ 0 w 140625"/>
                <a:gd name="connsiteY0" fmla="*/ 34686 h 568792"/>
                <a:gd name="connsiteX1" fmla="*/ 0 w 140625"/>
                <a:gd name="connsiteY1" fmla="*/ 568792 h 568792"/>
                <a:gd name="connsiteX2" fmla="*/ 41733 w 140625"/>
                <a:gd name="connsiteY2" fmla="*/ 547251 h 568792"/>
                <a:gd name="connsiteX3" fmla="*/ 140625 w 140625"/>
                <a:gd name="connsiteY3" fmla="*/ 481273 h 568792"/>
                <a:gd name="connsiteX4" fmla="*/ 140625 w 140625"/>
                <a:gd name="connsiteY4" fmla="*/ 0 h 568792"/>
                <a:gd name="connsiteX0-1" fmla="*/ 3299 w 143924"/>
                <a:gd name="connsiteY0-2" fmla="*/ 34686 h 576719"/>
                <a:gd name="connsiteX1-3" fmla="*/ 0 w 143924"/>
                <a:gd name="connsiteY1-4" fmla="*/ 576719 h 576719"/>
                <a:gd name="connsiteX2-5" fmla="*/ 45032 w 143924"/>
                <a:gd name="connsiteY2-6" fmla="*/ 547251 h 576719"/>
                <a:gd name="connsiteX3-7" fmla="*/ 143924 w 143924"/>
                <a:gd name="connsiteY3-8" fmla="*/ 481273 h 576719"/>
                <a:gd name="connsiteX4-9" fmla="*/ 143924 w 143924"/>
                <a:gd name="connsiteY4-10" fmla="*/ 0 h 576719"/>
                <a:gd name="connsiteX5" fmla="*/ 3299 w 143924"/>
                <a:gd name="connsiteY5" fmla="*/ 34686 h 576719"/>
                <a:gd name="connsiteX0-11" fmla="*/ 121 w 140746"/>
                <a:gd name="connsiteY0-12" fmla="*/ 34686 h 571433"/>
                <a:gd name="connsiteX1-13" fmla="*/ 4745 w 140746"/>
                <a:gd name="connsiteY1-14" fmla="*/ 571433 h 571433"/>
                <a:gd name="connsiteX2-15" fmla="*/ 41854 w 140746"/>
                <a:gd name="connsiteY2-16" fmla="*/ 547251 h 571433"/>
                <a:gd name="connsiteX3-17" fmla="*/ 140746 w 140746"/>
                <a:gd name="connsiteY3-18" fmla="*/ 481273 h 571433"/>
                <a:gd name="connsiteX4-19" fmla="*/ 140746 w 140746"/>
                <a:gd name="connsiteY4-20" fmla="*/ 0 h 571433"/>
                <a:gd name="connsiteX5-21" fmla="*/ 121 w 140746"/>
                <a:gd name="connsiteY5-22" fmla="*/ 34686 h 571433"/>
              </a:gdLst>
              <a:ahLst/>
              <a:cxnLst>
                <a:cxn ang="0">
                  <a:pos x="connsiteX0-11" y="connsiteY0-12"/>
                </a:cxn>
                <a:cxn ang="0">
                  <a:pos x="connsiteX1-13" y="connsiteY1-14"/>
                </a:cxn>
                <a:cxn ang="0">
                  <a:pos x="connsiteX2-15" y="connsiteY2-16"/>
                </a:cxn>
                <a:cxn ang="0">
                  <a:pos x="connsiteX3-17" y="connsiteY3-18"/>
                </a:cxn>
                <a:cxn ang="0">
                  <a:pos x="connsiteX4-19" y="connsiteY4-20"/>
                </a:cxn>
                <a:cxn ang="0">
                  <a:pos x="connsiteX5-21" y="connsiteY5-22"/>
                </a:cxn>
              </a:cxnLst>
              <a:rect l="l" t="t" r="r" b="b"/>
              <a:pathLst>
                <a:path w="140746" h="571433">
                  <a:moveTo>
                    <a:pt x="121" y="34686"/>
                  </a:moveTo>
                  <a:cubicBezTo>
                    <a:pt x="-979" y="215364"/>
                    <a:pt x="5845" y="390755"/>
                    <a:pt x="4745" y="571433"/>
                  </a:cubicBezTo>
                  <a:lnTo>
                    <a:pt x="41854" y="547251"/>
                  </a:lnTo>
                  <a:lnTo>
                    <a:pt x="140746" y="481273"/>
                  </a:lnTo>
                  <a:lnTo>
                    <a:pt x="140746" y="0"/>
                  </a:lnTo>
                  <a:lnTo>
                    <a:pt x="121" y="3468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 rot="2022616" flipH="1" flipV="1">
              <a:off x="4627500" y="3210304"/>
              <a:ext cx="140625" cy="572703"/>
            </a:xfrm>
            <a:custGeom>
              <a:avLst/>
              <a:gdLst>
                <a:gd name="connsiteX0" fmla="*/ 140625 w 140625"/>
                <a:gd name="connsiteY0" fmla="*/ 478871 h 567419"/>
                <a:gd name="connsiteX1" fmla="*/ 34632 w 140625"/>
                <a:gd name="connsiteY1" fmla="*/ 549587 h 567419"/>
                <a:gd name="connsiteX2" fmla="*/ 0 w 140625"/>
                <a:gd name="connsiteY2" fmla="*/ 567419 h 567419"/>
                <a:gd name="connsiteX3" fmla="*/ 0 w 140625"/>
                <a:gd name="connsiteY3" fmla="*/ 34602 h 567419"/>
                <a:gd name="connsiteX4" fmla="*/ 140625 w 140625"/>
                <a:gd name="connsiteY4" fmla="*/ 0 h 567419"/>
                <a:gd name="connsiteX0-1" fmla="*/ 140625 w 140625"/>
                <a:gd name="connsiteY0-2" fmla="*/ 478871 h 567419"/>
                <a:gd name="connsiteX1-3" fmla="*/ 34632 w 140625"/>
                <a:gd name="connsiteY1-4" fmla="*/ 549587 h 567419"/>
                <a:gd name="connsiteX2-5" fmla="*/ 0 w 140625"/>
                <a:gd name="connsiteY2-6" fmla="*/ 567419 h 567419"/>
                <a:gd name="connsiteX3-7" fmla="*/ 0 w 140625"/>
                <a:gd name="connsiteY3-8" fmla="*/ 34602 h 567419"/>
                <a:gd name="connsiteX4-9" fmla="*/ 140625 w 140625"/>
                <a:gd name="connsiteY4-10" fmla="*/ 0 h 567419"/>
                <a:gd name="connsiteX5" fmla="*/ 140625 w 140625"/>
                <a:gd name="connsiteY5" fmla="*/ 478871 h 567419"/>
                <a:gd name="connsiteX0-11" fmla="*/ 140625 w 140625"/>
                <a:gd name="connsiteY0-12" fmla="*/ 478871 h 572703"/>
                <a:gd name="connsiteX1-13" fmla="*/ 34632 w 140625"/>
                <a:gd name="connsiteY1-14" fmla="*/ 549587 h 572703"/>
                <a:gd name="connsiteX2-15" fmla="*/ 662 w 140625"/>
                <a:gd name="connsiteY2-16" fmla="*/ 572703 h 572703"/>
                <a:gd name="connsiteX3-17" fmla="*/ 0 w 140625"/>
                <a:gd name="connsiteY3-18" fmla="*/ 34602 h 572703"/>
                <a:gd name="connsiteX4-19" fmla="*/ 140625 w 140625"/>
                <a:gd name="connsiteY4-20" fmla="*/ 0 h 572703"/>
                <a:gd name="connsiteX5-21" fmla="*/ 140625 w 140625"/>
                <a:gd name="connsiteY5-22" fmla="*/ 478871 h 572703"/>
              </a:gdLst>
              <a:ahLst/>
              <a:cxnLst>
                <a:cxn ang="0">
                  <a:pos x="connsiteX0-11" y="connsiteY0-12"/>
                </a:cxn>
                <a:cxn ang="0">
                  <a:pos x="connsiteX1-13" y="connsiteY1-14"/>
                </a:cxn>
                <a:cxn ang="0">
                  <a:pos x="connsiteX2-15" y="connsiteY2-16"/>
                </a:cxn>
                <a:cxn ang="0">
                  <a:pos x="connsiteX3-17" y="connsiteY3-18"/>
                </a:cxn>
                <a:cxn ang="0">
                  <a:pos x="connsiteX4-19" y="connsiteY4-20"/>
                </a:cxn>
                <a:cxn ang="0">
                  <a:pos x="connsiteX5-21" y="connsiteY5-22"/>
                </a:cxn>
              </a:cxnLst>
              <a:rect l="l" t="t" r="r" b="b"/>
              <a:pathLst>
                <a:path w="140625" h="572703">
                  <a:moveTo>
                    <a:pt x="140625" y="478871"/>
                  </a:moveTo>
                  <a:lnTo>
                    <a:pt x="34632" y="549587"/>
                  </a:lnTo>
                  <a:lnTo>
                    <a:pt x="662" y="572703"/>
                  </a:lnTo>
                  <a:cubicBezTo>
                    <a:pt x="441" y="393336"/>
                    <a:pt x="221" y="213969"/>
                    <a:pt x="0" y="34602"/>
                  </a:cubicBezTo>
                  <a:lnTo>
                    <a:pt x="140625" y="0"/>
                  </a:lnTo>
                  <a:lnTo>
                    <a:pt x="140625" y="4788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1" name="组合 20"/>
          <p:cNvGrpSpPr/>
          <p:nvPr>
            <p:custDataLst>
              <p:tags r:id="rId10"/>
            </p:custDataLst>
          </p:nvPr>
        </p:nvGrpSpPr>
        <p:grpSpPr>
          <a:xfrm>
            <a:off x="9039340" y="3748226"/>
            <a:ext cx="528705" cy="884626"/>
            <a:chOff x="4946311" y="3240225"/>
            <a:chExt cx="528705" cy="884627"/>
          </a:xfrm>
          <a:solidFill>
            <a:schemeClr val="accent3"/>
          </a:solidFill>
        </p:grpSpPr>
        <p:sp>
          <p:nvSpPr>
            <p:cNvPr id="12" name="矩形 11"/>
            <p:cNvSpPr/>
            <p:nvPr/>
          </p:nvSpPr>
          <p:spPr>
            <a:xfrm>
              <a:off x="4997973" y="3299491"/>
              <a:ext cx="477043" cy="165100"/>
            </a:xfrm>
            <a:prstGeom prst="rect">
              <a:avLst/>
            </a:prstGeom>
            <a:grpFill/>
            <a:ln>
              <a:noFill/>
            </a:ln>
            <a:effectLst>
              <a:outerShdw blurRad="25400" dist="12700" dir="10800000" algn="t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946311" y="3879722"/>
              <a:ext cx="456475" cy="1651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任意多边形 54"/>
            <p:cNvSpPr/>
            <p:nvPr/>
          </p:nvSpPr>
          <p:spPr>
            <a:xfrm rot="19318059" flipH="1">
              <a:off x="5109070" y="3240225"/>
              <a:ext cx="172591" cy="884627"/>
            </a:xfrm>
            <a:custGeom>
              <a:avLst/>
              <a:gdLst>
                <a:gd name="connsiteX0" fmla="*/ 26795 w 172591"/>
                <a:gd name="connsiteY0" fmla="*/ 0 h 884627"/>
                <a:gd name="connsiteX1" fmla="*/ 0 w 172591"/>
                <a:gd name="connsiteY1" fmla="*/ 20959 h 884627"/>
                <a:gd name="connsiteX2" fmla="*/ 0 w 172591"/>
                <a:gd name="connsiteY2" fmla="*/ 814160 h 884627"/>
                <a:gd name="connsiteX3" fmla="*/ 106651 w 172591"/>
                <a:gd name="connsiteY3" fmla="*/ 884627 h 884627"/>
                <a:gd name="connsiteX4" fmla="*/ 172591 w 172591"/>
                <a:gd name="connsiteY4" fmla="*/ 832304 h 884627"/>
                <a:gd name="connsiteX5" fmla="*/ 172591 w 172591"/>
                <a:gd name="connsiteY5" fmla="*/ 96332 h 884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591" h="884627">
                  <a:moveTo>
                    <a:pt x="26795" y="0"/>
                  </a:moveTo>
                  <a:lnTo>
                    <a:pt x="0" y="20959"/>
                  </a:lnTo>
                  <a:lnTo>
                    <a:pt x="0" y="814160"/>
                  </a:lnTo>
                  <a:lnTo>
                    <a:pt x="106651" y="884627"/>
                  </a:lnTo>
                  <a:lnTo>
                    <a:pt x="172591" y="832304"/>
                  </a:lnTo>
                  <a:lnTo>
                    <a:pt x="172591" y="96332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2" name="组合 21"/>
          <p:cNvGrpSpPr/>
          <p:nvPr>
            <p:custDataLst>
              <p:tags r:id="rId11"/>
            </p:custDataLst>
          </p:nvPr>
        </p:nvGrpSpPr>
        <p:grpSpPr>
          <a:xfrm>
            <a:off x="9820928" y="3807492"/>
            <a:ext cx="165100" cy="745331"/>
            <a:chOff x="5727900" y="3299491"/>
            <a:chExt cx="165100" cy="745331"/>
          </a:xfrm>
          <a:solidFill>
            <a:schemeClr val="accent2"/>
          </a:solidFill>
        </p:grpSpPr>
        <p:sp>
          <p:nvSpPr>
            <p:cNvPr id="10" name="矩形 9"/>
            <p:cNvSpPr/>
            <p:nvPr/>
          </p:nvSpPr>
          <p:spPr>
            <a:xfrm>
              <a:off x="5727900" y="3299491"/>
              <a:ext cx="165100" cy="536943"/>
            </a:xfrm>
            <a:prstGeom prst="rect">
              <a:avLst/>
            </a:prstGeom>
            <a:grpFill/>
            <a:ln>
              <a:noFill/>
            </a:ln>
            <a:effectLst>
              <a:outerShdw blurRad="254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727900" y="3879722"/>
              <a:ext cx="165100" cy="165100"/>
            </a:xfrm>
            <a:prstGeom prst="ellipse">
              <a:avLst/>
            </a:prstGeom>
            <a:grpFill/>
            <a:ln>
              <a:noFill/>
            </a:ln>
            <a:effectLst>
              <a:outerShdw blurRad="25400" dist="127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7772237" y="3722366"/>
            <a:ext cx="547688" cy="904311"/>
            <a:chOff x="3679209" y="3214366"/>
            <a:chExt cx="547688" cy="904312"/>
          </a:xfrm>
          <a:solidFill>
            <a:schemeClr val="accent1"/>
          </a:solidFill>
        </p:grpSpPr>
        <p:sp>
          <p:nvSpPr>
            <p:cNvPr id="7" name="矩形 6"/>
            <p:cNvSpPr/>
            <p:nvPr/>
          </p:nvSpPr>
          <p:spPr>
            <a:xfrm>
              <a:off x="3679209" y="3299491"/>
              <a:ext cx="165100" cy="745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rot="19848040" flipH="1">
              <a:off x="3864430" y="3214366"/>
              <a:ext cx="169748" cy="904312"/>
            </a:xfrm>
            <a:custGeom>
              <a:avLst/>
              <a:gdLst>
                <a:gd name="connsiteX0" fmla="*/ 141593 w 165100"/>
                <a:gd name="connsiteY0" fmla="*/ 0 h 904312"/>
                <a:gd name="connsiteX1" fmla="*/ 0 w 165100"/>
                <a:gd name="connsiteY1" fmla="*/ 79132 h 904312"/>
                <a:gd name="connsiteX2" fmla="*/ 0 w 165100"/>
                <a:gd name="connsiteY2" fmla="*/ 868605 h 904312"/>
                <a:gd name="connsiteX3" fmla="*/ 19955 w 165100"/>
                <a:gd name="connsiteY3" fmla="*/ 904312 h 904312"/>
                <a:gd name="connsiteX4" fmla="*/ 165100 w 165100"/>
                <a:gd name="connsiteY4" fmla="*/ 823196 h 904312"/>
                <a:gd name="connsiteX5" fmla="*/ 165100 w 165100"/>
                <a:gd name="connsiteY5" fmla="*/ 42063 h 904312"/>
                <a:gd name="connsiteX0-1" fmla="*/ 141593 w 169748"/>
                <a:gd name="connsiteY0-2" fmla="*/ 0 h 904312"/>
                <a:gd name="connsiteX1-3" fmla="*/ 0 w 169748"/>
                <a:gd name="connsiteY1-4" fmla="*/ 79132 h 904312"/>
                <a:gd name="connsiteX2-5" fmla="*/ 0 w 169748"/>
                <a:gd name="connsiteY2-6" fmla="*/ 868605 h 904312"/>
                <a:gd name="connsiteX3-7" fmla="*/ 19955 w 169748"/>
                <a:gd name="connsiteY3-8" fmla="*/ 904312 h 904312"/>
                <a:gd name="connsiteX4-9" fmla="*/ 169748 w 169748"/>
                <a:gd name="connsiteY4-10" fmla="*/ 831511 h 904312"/>
                <a:gd name="connsiteX5-11" fmla="*/ 165100 w 169748"/>
                <a:gd name="connsiteY5-12" fmla="*/ 42063 h 904312"/>
                <a:gd name="connsiteX6" fmla="*/ 141593 w 169748"/>
                <a:gd name="connsiteY6" fmla="*/ 0 h 904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" y="connsiteY6"/>
                </a:cxn>
              </a:cxnLst>
              <a:rect l="l" t="t" r="r" b="b"/>
              <a:pathLst>
                <a:path w="169748" h="904312">
                  <a:moveTo>
                    <a:pt x="141593" y="0"/>
                  </a:moveTo>
                  <a:lnTo>
                    <a:pt x="0" y="79132"/>
                  </a:lnTo>
                  <a:lnTo>
                    <a:pt x="0" y="868605"/>
                  </a:lnTo>
                  <a:lnTo>
                    <a:pt x="19955" y="904312"/>
                  </a:lnTo>
                  <a:lnTo>
                    <a:pt x="169748" y="831511"/>
                  </a:lnTo>
                  <a:cubicBezTo>
                    <a:pt x="168199" y="568362"/>
                    <a:pt x="166649" y="305212"/>
                    <a:pt x="165100" y="42063"/>
                  </a:cubicBezTo>
                  <a:lnTo>
                    <a:pt x="141593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12700" dir="60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061797" y="3297485"/>
              <a:ext cx="165100" cy="745885"/>
            </a:xfrm>
            <a:prstGeom prst="rect">
              <a:avLst/>
            </a:prstGeom>
            <a:grpFill/>
            <a:ln>
              <a:noFill/>
            </a:ln>
            <a:effectLst>
              <a:outerShdw blurRad="50800" dist="12700" dir="108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71" name="直接连接符 70"/>
          <p:cNvCxnSpPr/>
          <p:nvPr>
            <p:custDataLst>
              <p:tags r:id="rId13"/>
            </p:custDataLst>
          </p:nvPr>
        </p:nvCxnSpPr>
        <p:spPr>
          <a:xfrm>
            <a:off x="0" y="4549775"/>
            <a:ext cx="12192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/>
          </a:bodyPr>
          <a:p>
            <a:r>
              <a:rPr lang="en-US" dirty="0"/>
              <a:t>git</a:t>
            </a:r>
            <a:r>
              <a:rPr lang="zh-CN" altLang="en-US" dirty="0"/>
              <a:t>是什么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dirty="0"/>
              <a:t>git是一个分布式版本控制软件，最初由林纳斯·托瓦兹（Linus Torvalds）创作，于2005年以GPL发布。最初目的是为更好地管理Linux内核开发而设计。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/>
          </a:bodyPr>
          <a:p>
            <a:r>
              <a:rPr lang="en-US" dirty="0"/>
              <a:t>git</a:t>
            </a:r>
            <a:r>
              <a:rPr lang="zh-CN" altLang="en-US" dirty="0"/>
              <a:t>的特点</a:t>
            </a:r>
            <a:endParaRPr lang="en-US" altLang="zh-CN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dirty="0"/>
              <a:t>1.</a:t>
            </a:r>
            <a:r>
              <a:rPr dirty="0"/>
              <a:t>分布式。每个客户端都保存一份完整历史的代码。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2365" y="1693545"/>
            <a:ext cx="6932295" cy="48945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2.</a:t>
            </a:r>
            <a:r>
              <a:rPr>
                <a:sym typeface="+mn-ea"/>
              </a:rPr>
              <a:t>支持离线完成绝大部分操作。</a:t>
            </a:r>
            <a:endParaRPr>
              <a:sym typeface="+mn-ea"/>
            </a:endParaRPr>
          </a:p>
          <a:p>
            <a:endParaRPr sz="2000" dirty="0"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3.git</a:t>
            </a:r>
            <a:r>
              <a:t>中文件的三个重要状态</a:t>
            </a:r>
          </a:p>
          <a:p/>
          <a:p/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7165" y="1666240"/>
            <a:ext cx="5723890" cy="46380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4.</a:t>
            </a:r>
            <a:r>
              <a:t>强大的分支功能</a:t>
            </a:r>
          </a:p>
          <a:p>
            <a:r>
              <a:rPr sz="2000"/>
              <a:t>自由快速创建</a:t>
            </a:r>
            <a:r>
              <a:rPr lang="en-US" altLang="zh-CN" sz="2000"/>
              <a:t>n</a:t>
            </a:r>
            <a:r>
              <a:rPr sz="2000"/>
              <a:t>多个分支，几乎不会对整体大小造成什么影像。分支之间可以迅速切换，分支的合并，删除也很快速，原因是分支本质上没有重新生成一份文件，而仅仅是</a:t>
            </a:r>
            <a:r>
              <a:rPr lang="en-US" altLang="zh-CN" sz="2000"/>
              <a:t>git</a:t>
            </a:r>
            <a:r>
              <a:rPr sz="2000"/>
              <a:t>内部有了新的指向。</a:t>
            </a:r>
            <a:endParaRPr lang="en-US" altLang="zh-CN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/>
          </a:bodyPr>
          <a:p>
            <a:r>
              <a:rPr lang="en-US" dirty="0"/>
              <a:t>git</a:t>
            </a:r>
            <a:r>
              <a:rPr lang="zh-CN" altLang="en-US" dirty="0"/>
              <a:t>操作（本地）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>
            <a:normAutofit lnSpcReduction="20000"/>
          </a:bodyPr>
          <a:p>
            <a:r>
              <a:rPr dirty="0"/>
              <a:t>从远程仓库克隆：</a:t>
            </a:r>
            <a:endParaRPr dirty="0"/>
          </a:p>
          <a:p>
            <a:r>
              <a:rPr dirty="0"/>
              <a:t>    </a:t>
            </a:r>
            <a:r>
              <a:rPr lang="en-US" altLang="zh-CN" dirty="0"/>
              <a:t>git clone</a:t>
            </a:r>
            <a:endParaRPr lang="en-US" altLang="zh-CN" dirty="0"/>
          </a:p>
          <a:p>
            <a:r>
              <a:rPr dirty="0"/>
              <a:t>创建分支</a:t>
            </a:r>
            <a:r>
              <a:rPr lang="en-US" dirty="0"/>
              <a:t>    </a:t>
            </a:r>
            <a:endParaRPr lang="en-US" dirty="0"/>
          </a:p>
          <a:p>
            <a:r>
              <a:rPr lang="en-US" dirty="0"/>
              <a:t>    git checkout -b dev   origin/dev</a:t>
            </a:r>
            <a:endParaRPr lang="en-US" dirty="0"/>
          </a:p>
          <a:p>
            <a:r>
              <a:rPr dirty="0"/>
              <a:t>切换分支</a:t>
            </a:r>
            <a:endParaRPr dirty="0"/>
          </a:p>
          <a:p>
            <a:r>
              <a:rPr dirty="0"/>
              <a:t>    </a:t>
            </a:r>
            <a:r>
              <a:rPr lang="en-US" altLang="zh-CN" dirty="0"/>
              <a:t>git checkout  dev</a:t>
            </a:r>
            <a:endParaRPr lang="en-US" altLang="zh-CN" dirty="0"/>
          </a:p>
          <a:p>
            <a:r>
              <a:rPr dirty="0"/>
              <a:t>加入暂存</a:t>
            </a:r>
            <a:endParaRPr dirty="0"/>
          </a:p>
          <a:p>
            <a:r>
              <a:rPr dirty="0"/>
              <a:t>    </a:t>
            </a:r>
            <a:r>
              <a:rPr lang="en-US" altLang="zh-CN" dirty="0"/>
              <a:t>git add  &lt;file&gt;</a:t>
            </a:r>
            <a:r>
              <a:rPr lang="en-US" dirty="0"/>
              <a:t> </a:t>
            </a:r>
            <a:endParaRPr lang="en-US" dirty="0"/>
          </a:p>
          <a:p>
            <a:r>
              <a:rPr dirty="0"/>
              <a:t>提交修改</a:t>
            </a:r>
            <a:endParaRPr dirty="0"/>
          </a:p>
          <a:p>
            <a:r>
              <a:rPr dirty="0"/>
              <a:t>    </a:t>
            </a:r>
            <a:r>
              <a:rPr lang="en-US" altLang="zh-CN" dirty="0"/>
              <a:t>git commit -m "</a:t>
            </a:r>
            <a:r>
              <a:rPr dirty="0"/>
              <a:t>说明</a:t>
            </a:r>
            <a:r>
              <a:rPr lang="en-US" altLang="zh-CN" dirty="0"/>
              <a:t>"</a:t>
            </a:r>
            <a:r>
              <a:rPr lang="en-US" dirty="0"/>
              <a:t>           </a:t>
            </a:r>
            <a:r>
              <a:rPr lang="zh-CN" altLang="en-US" dirty="0"/>
              <a:t>          </a:t>
            </a:r>
            <a:endParaRPr lang="zh-CN" altLang="en-US" sz="1350" dirty="0"/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操作（本地）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取消修改</a:t>
            </a:r>
            <a:endParaRPr lang="zh-CN" altLang="en-US"/>
          </a:p>
          <a:p>
            <a:r>
              <a:rPr lang="en-US" altLang="zh-CN"/>
              <a:t>1.</a:t>
            </a:r>
            <a:r>
              <a:t>没有暂存，直接</a:t>
            </a:r>
            <a:r>
              <a:rPr lang="en-US" altLang="zh-CN"/>
              <a:t>git checkout --file</a:t>
            </a:r>
            <a:endParaRPr lang="en-US" altLang="zh-CN"/>
          </a:p>
          <a:p>
            <a:r>
              <a:rPr lang="en-US" altLang="zh-CN"/>
              <a:t>2.</a:t>
            </a:r>
            <a:r>
              <a:t>已经暂存，先</a:t>
            </a:r>
            <a:r>
              <a:rPr lang="en-US" altLang="zh-CN"/>
              <a:t>git reset HEAD file</a:t>
            </a:r>
            <a:r>
              <a:t>取消暂存，再</a:t>
            </a:r>
            <a:r>
              <a:rPr lang="en-US" altLang="zh-CN"/>
              <a:t>checkout</a:t>
            </a:r>
            <a:endParaRPr lang="en-US" altLang="zh-CN"/>
          </a:p>
          <a:p>
            <a:r>
              <a:rPr lang="en-US" altLang="zh-CN"/>
              <a:t>3.</a:t>
            </a:r>
            <a:r>
              <a:t>已经提交</a:t>
            </a:r>
            <a:r>
              <a:rPr lang="en-US" altLang="zh-CN"/>
              <a:t>,git reset --hard hashid </a:t>
            </a:r>
            <a:r>
              <a:t>版本回退。</a:t>
            </a:r>
          </a:p>
          <a:p/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1014105112"/>
  <p:tag name="MH_LIBRARY" val="CONTENTS"/>
  <p:tag name="MH_TYPE" val="NUMBER"/>
  <p:tag name="ID" val="553526"/>
  <p:tag name="MH_ORDER" val="1"/>
</p:tagLst>
</file>

<file path=ppt/tags/tag10.xml><?xml version="1.0" encoding="utf-8"?>
<p:tagLst xmlns:p="http://schemas.openxmlformats.org/presentationml/2006/main">
  <p:tag name="MH" val="20151014105112"/>
  <p:tag name="MH_LIBRARY" val="CONTENTS"/>
  <p:tag name="MH_TYPE" val="NUMBER"/>
  <p:tag name="ID" val="553526"/>
  <p:tag name="MH_ORDER" val="4"/>
</p:tagLst>
</file>

<file path=ppt/tags/tag11.xml><?xml version="1.0" encoding="utf-8"?>
<p:tagLst xmlns:p="http://schemas.openxmlformats.org/presentationml/2006/main">
  <p:tag name="MH" val="20151014105112"/>
  <p:tag name="MH_LIBRARY" val="CONTENTS"/>
  <p:tag name="MH_TYPE" val="ENTRY"/>
  <p:tag name="ID" val="553526"/>
  <p:tag name="MH_ORDER" val="4"/>
</p:tagLst>
</file>

<file path=ppt/tags/tag12.xml><?xml version="1.0" encoding="utf-8"?>
<p:tagLst xmlns:p="http://schemas.openxmlformats.org/presentationml/2006/main">
  <p:tag name="MH" val="20151014105112"/>
  <p:tag name="MH_LIBRARY" val="CONTENTS"/>
  <p:tag name="MH_TYPE" val="OTHERS"/>
  <p:tag name="ID" val="553526"/>
</p:tagLst>
</file>

<file path=ppt/tags/tag13.xml><?xml version="1.0" encoding="utf-8"?>
<p:tagLst xmlns:p="http://schemas.openxmlformats.org/presentationml/2006/main">
  <p:tag name="MH" val="20151014105112"/>
  <p:tag name="MH_LIBRARY" val="CONTENTS"/>
  <p:tag name="MH_TYPE" val="NUMBER"/>
  <p:tag name="ID" val="553526"/>
  <p:tag name="MH_ORDER" val="5"/>
</p:tagLst>
</file>

<file path=ppt/tags/tag14.xml><?xml version="1.0" encoding="utf-8"?>
<p:tagLst xmlns:p="http://schemas.openxmlformats.org/presentationml/2006/main">
  <p:tag name="MH" val="20151014105112"/>
  <p:tag name="MH_LIBRARY" val="CONTENTS"/>
  <p:tag name="MH_TYPE" val="ENTRY"/>
  <p:tag name="ID" val="553526"/>
  <p:tag name="MH_ORDER" val="5"/>
</p:tagLst>
</file>

<file path=ppt/tags/tag15.xml><?xml version="1.0" encoding="utf-8"?>
<p:tagLst xmlns:p="http://schemas.openxmlformats.org/presentationml/2006/main">
  <p:tag name="MH" val="20151014105112"/>
  <p:tag name="MH_LIBRARY" val="CONTENTS"/>
  <p:tag name="MH_TYPE" val="OTHERS"/>
  <p:tag name="ID" val="553526"/>
</p:tagLst>
</file>

<file path=ppt/tags/tag16.xml><?xml version="1.0" encoding="utf-8"?>
<p:tagLst xmlns:p="http://schemas.openxmlformats.org/presentationml/2006/main">
  <p:tag name="MH" val="20151014105112"/>
  <p:tag name="MH_LIBRARY" val="CONTENTS"/>
  <p:tag name="MH_TYPE" val="NUMBER"/>
  <p:tag name="ID" val="553526"/>
  <p:tag name="MH_ORDER" val="6"/>
</p:tagLst>
</file>

<file path=ppt/tags/tag17.xml><?xml version="1.0" encoding="utf-8"?>
<p:tagLst xmlns:p="http://schemas.openxmlformats.org/presentationml/2006/main">
  <p:tag name="MH" val="20151014105112"/>
  <p:tag name="MH_LIBRARY" val="CONTENTS"/>
  <p:tag name="MH_TYPE" val="OTHERS"/>
  <p:tag name="ID" val="553526"/>
</p:tagLst>
</file>

<file path=ppt/tags/tag18.xml><?xml version="1.0" encoding="utf-8"?>
<p:tagLst xmlns:p="http://schemas.openxmlformats.org/presentationml/2006/main">
  <p:tag name="MH" val="20151014105112"/>
  <p:tag name="MH_LIBRARY" val="CONTENTS"/>
  <p:tag name="MH_TYPE" val="OTHERS"/>
  <p:tag name="ID" val="553526"/>
</p:tagLst>
</file>

<file path=ppt/tags/tag19.xml><?xml version="1.0" encoding="utf-8"?>
<p:tagLst xmlns:p="http://schemas.openxmlformats.org/presentationml/2006/main">
  <p:tag name="MH" val="20151014105112"/>
  <p:tag name="MH_LIBRARY" val="CONTENTS"/>
  <p:tag name="MH_AUTOCOLOR" val="TRUE"/>
  <p:tag name="MH_TYPE" val="CONTENTS"/>
  <p:tag name="ID" val="553526"/>
</p:tagLst>
</file>

<file path=ppt/tags/tag2.xml><?xml version="1.0" encoding="utf-8"?>
<p:tagLst xmlns:p="http://schemas.openxmlformats.org/presentationml/2006/main">
  <p:tag name="MH" val="20151014105112"/>
  <p:tag name="MH_LIBRARY" val="CONTENTS"/>
  <p:tag name="MH_TYPE" val="ENTRY"/>
  <p:tag name="ID" val="553526"/>
  <p:tag name="MH_ORDER" val="1"/>
</p:tagLst>
</file>

<file path=ppt/tags/tag20.xml><?xml version="1.0" encoding="utf-8"?>
<p:tagLst xmlns:p="http://schemas.openxmlformats.org/presentationml/2006/main">
  <p:tag name="MH" val="20151014112747"/>
  <p:tag name="MH_LIBRARY" val="GRAPHIC"/>
  <p:tag name="MH_ORDER" val="Straight Connector 32"/>
</p:tagLst>
</file>

<file path=ppt/tags/tag21.xml><?xml version="1.0" encoding="utf-8"?>
<p:tagLst xmlns:p="http://schemas.openxmlformats.org/presentationml/2006/main">
  <p:tag name="MH" val="20151014112747"/>
  <p:tag name="MH_LIBRARY" val="GRAPHIC"/>
  <p:tag name="MH_ORDER" val="Straight Connector 33"/>
</p:tagLst>
</file>

<file path=ppt/tags/tag22.xml><?xml version="1.0" encoding="utf-8"?>
<p:tagLst xmlns:p="http://schemas.openxmlformats.org/presentationml/2006/main">
  <p:tag name="MH" val="20151014112747"/>
  <p:tag name="MH_LIBRARY" val="GRAPHIC"/>
  <p:tag name="MH_ORDER" val="Straight Connector 36"/>
</p:tagLst>
</file>

<file path=ppt/tags/tag23.xml><?xml version="1.0" encoding="utf-8"?>
<p:tagLst xmlns:p="http://schemas.openxmlformats.org/presentationml/2006/main">
  <p:tag name="MH" val="20151014112747"/>
  <p:tag name="MH_LIBRARY" val="GRAPHIC"/>
  <p:tag name="MH_ORDER" val="Straight Connector 37"/>
</p:tagLst>
</file>

<file path=ppt/tags/tag24.xml><?xml version="1.0" encoding="utf-8"?>
<p:tagLst xmlns:p="http://schemas.openxmlformats.org/presentationml/2006/main">
  <p:tag name="MH" val="20151014112747"/>
  <p:tag name="MH_LIBRARY" val="GRAPHIC"/>
  <p:tag name="MH_ORDER" val="Straight Connector 38"/>
</p:tagLst>
</file>

<file path=ppt/tags/tag25.xml><?xml version="1.0" encoding="utf-8"?>
<p:tagLst xmlns:p="http://schemas.openxmlformats.org/presentationml/2006/main">
  <p:tag name="MH" val="20151014112747"/>
  <p:tag name="MH_LIBRARY" val="GRAPHIC"/>
  <p:tag name="MH_ORDER" val="Group 13"/>
</p:tagLst>
</file>

<file path=ppt/tags/tag26.xml><?xml version="1.0" encoding="utf-8"?>
<p:tagLst xmlns:p="http://schemas.openxmlformats.org/presentationml/2006/main">
  <p:tag name="MH" val="20151014112747"/>
  <p:tag name="MH_LIBRARY" val="GRAPHIC"/>
  <p:tag name="MH_ORDER" val="Group 1"/>
</p:tagLst>
</file>

<file path=ppt/tags/tag27.xml><?xml version="1.0" encoding="utf-8"?>
<p:tagLst xmlns:p="http://schemas.openxmlformats.org/presentationml/2006/main">
  <p:tag name="MH" val="20151014112747"/>
  <p:tag name="MH_LIBRARY" val="GRAPHIC"/>
  <p:tag name="MH_ORDER" val="Group 15"/>
</p:tagLst>
</file>

<file path=ppt/tags/tag28.xml><?xml version="1.0" encoding="utf-8"?>
<p:tagLst xmlns:p="http://schemas.openxmlformats.org/presentationml/2006/main">
  <p:tag name="MH" val="20151014112747"/>
  <p:tag name="MH_LIBRARY" val="GRAPHIC"/>
  <p:tag name="MH_ORDER" val="Group 19"/>
</p:tagLst>
</file>

<file path=ppt/tags/tag29.xml><?xml version="1.0" encoding="utf-8"?>
<p:tagLst xmlns:p="http://schemas.openxmlformats.org/presentationml/2006/main">
  <p:tag name="MH" val="20151014112747"/>
  <p:tag name="MH_LIBRARY" val="GRAPHIC"/>
  <p:tag name="MH_ORDER" val="Group 20"/>
</p:tagLst>
</file>

<file path=ppt/tags/tag3.xml><?xml version="1.0" encoding="utf-8"?>
<p:tagLst xmlns:p="http://schemas.openxmlformats.org/presentationml/2006/main">
  <p:tag name="MH" val="20151014105112"/>
  <p:tag name="MH_LIBRARY" val="CONTENTS"/>
  <p:tag name="MH_TYPE" val="OTHERS"/>
  <p:tag name="ID" val="553526"/>
</p:tagLst>
</file>

<file path=ppt/tags/tag30.xml><?xml version="1.0" encoding="utf-8"?>
<p:tagLst xmlns:p="http://schemas.openxmlformats.org/presentationml/2006/main">
  <p:tag name="MH" val="20151014112747"/>
  <p:tag name="MH_LIBRARY" val="GRAPHIC"/>
  <p:tag name="MH_ORDER" val="Group 21"/>
</p:tagLst>
</file>

<file path=ppt/tags/tag31.xml><?xml version="1.0" encoding="utf-8"?>
<p:tagLst xmlns:p="http://schemas.openxmlformats.org/presentationml/2006/main">
  <p:tag name="MH" val="20151014112747"/>
  <p:tag name="MH_LIBRARY" val="GRAPHIC"/>
  <p:tag name="MH_ORDER" val="Group 16"/>
</p:tagLst>
</file>

<file path=ppt/tags/tag32.xml><?xml version="1.0" encoding="utf-8"?>
<p:tagLst xmlns:p="http://schemas.openxmlformats.org/presentationml/2006/main">
  <p:tag name="MH" val="20151014112747"/>
  <p:tag name="MH_LIBRARY" val="GRAPHIC"/>
  <p:tag name="MH_ORDER" val="Straight Connector 38"/>
</p:tagLst>
</file>

<file path=ppt/tags/tag33.xml><?xml version="1.0" encoding="utf-8"?>
<p:tagLst xmlns:p="http://schemas.openxmlformats.org/presentationml/2006/main">
  <p:tag name="MH" val="20151014112747"/>
  <p:tag name="MH_LIBRARY" val="GRAPHIC"/>
</p:tagLst>
</file>

<file path=ppt/tags/tag4.xml><?xml version="1.0" encoding="utf-8"?>
<p:tagLst xmlns:p="http://schemas.openxmlformats.org/presentationml/2006/main">
  <p:tag name="MH" val="20151014105112"/>
  <p:tag name="MH_LIBRARY" val="CONTENTS"/>
  <p:tag name="MH_TYPE" val="NUMBER"/>
  <p:tag name="ID" val="553526"/>
  <p:tag name="MH_ORDER" val="2"/>
</p:tagLst>
</file>

<file path=ppt/tags/tag5.xml><?xml version="1.0" encoding="utf-8"?>
<p:tagLst xmlns:p="http://schemas.openxmlformats.org/presentationml/2006/main">
  <p:tag name="MH" val="20151014105112"/>
  <p:tag name="MH_LIBRARY" val="CONTENTS"/>
  <p:tag name="MH_TYPE" val="ENTRY"/>
  <p:tag name="ID" val="553526"/>
  <p:tag name="MH_ORDER" val="2"/>
</p:tagLst>
</file>

<file path=ppt/tags/tag6.xml><?xml version="1.0" encoding="utf-8"?>
<p:tagLst xmlns:p="http://schemas.openxmlformats.org/presentationml/2006/main">
  <p:tag name="MH" val="20151014105112"/>
  <p:tag name="MH_LIBRARY" val="CONTENTS"/>
  <p:tag name="MH_TYPE" val="OTHERS"/>
  <p:tag name="ID" val="553526"/>
</p:tagLst>
</file>

<file path=ppt/tags/tag7.xml><?xml version="1.0" encoding="utf-8"?>
<p:tagLst xmlns:p="http://schemas.openxmlformats.org/presentationml/2006/main">
  <p:tag name="MH" val="20151014105112"/>
  <p:tag name="MH_LIBRARY" val="CONTENTS"/>
  <p:tag name="MH_TYPE" val="NUMBER"/>
  <p:tag name="ID" val="553526"/>
  <p:tag name="MH_ORDER" val="3"/>
</p:tagLst>
</file>

<file path=ppt/tags/tag8.xml><?xml version="1.0" encoding="utf-8"?>
<p:tagLst xmlns:p="http://schemas.openxmlformats.org/presentationml/2006/main">
  <p:tag name="MH" val="20151014105112"/>
  <p:tag name="MH_LIBRARY" val="CONTENTS"/>
  <p:tag name="MH_TYPE" val="ENTRY"/>
  <p:tag name="ID" val="553526"/>
  <p:tag name="MH_ORDER" val="3"/>
</p:tagLst>
</file>

<file path=ppt/tags/tag9.xml><?xml version="1.0" encoding="utf-8"?>
<p:tagLst xmlns:p="http://schemas.openxmlformats.org/presentationml/2006/main">
  <p:tag name="MH" val="20151014105112"/>
  <p:tag name="MH_LIBRARY" val="CONTENTS"/>
  <p:tag name="MH_TYPE" val="OTHERS"/>
  <p:tag name="ID" val="553526"/>
</p:tagLst>
</file>

<file path=ppt/theme/theme1.xml><?xml version="1.0" encoding="utf-8"?>
<a:theme xmlns:a="http://schemas.openxmlformats.org/drawingml/2006/main" name="A000120140530A99PPBG">
  <a:themeElements>
    <a:clrScheme name="KSO_BLUE9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046FB6"/>
      </a:accent1>
      <a:accent2>
        <a:srgbClr val="22B1DE"/>
      </a:accent2>
      <a:accent3>
        <a:srgbClr val="7B93D7"/>
      </a:accent3>
      <a:accent4>
        <a:srgbClr val="5D76BA"/>
      </a:accent4>
      <a:accent5>
        <a:srgbClr val="3DBFD1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A000120150716A05KPBG</Template>
  <TotalTime>0</TotalTime>
  <Words>2560</Words>
  <Application>Kingsoft Office WPP</Application>
  <PresentationFormat/>
  <Paragraphs>190</Paragraphs>
  <Slides>24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A000120140530A99PPBG</vt:lpstr>
      <vt:lpstr>Git学习笔记 </vt:lpstr>
      <vt:lpstr>PowerPoint 演示文稿</vt:lpstr>
      <vt:lpstr>git是什么</vt:lpstr>
      <vt:lpstr>git的特点</vt:lpstr>
      <vt:lpstr>git特点</vt:lpstr>
      <vt:lpstr>git特点</vt:lpstr>
      <vt:lpstr>git特点</vt:lpstr>
      <vt:lpstr>git操作（本地）</vt:lpstr>
      <vt:lpstr>git操作（本地）</vt:lpstr>
      <vt:lpstr>git操作（协作）</vt:lpstr>
      <vt:lpstr>git操作(协作)</vt:lpstr>
      <vt:lpstr>git操作(协作)</vt:lpstr>
      <vt:lpstr>git操作(协作)</vt:lpstr>
      <vt:lpstr>git操作(标签)</vt:lpstr>
      <vt:lpstr>git操作(标签)</vt:lpstr>
      <vt:lpstr>git高级操作(遴选)</vt:lpstr>
      <vt:lpstr>git高级操作(遴选)</vt:lpstr>
      <vt:lpstr>git高级操作(变基)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谢小莉</dc:creator>
  <cp:lastModifiedBy>mumushanxiapc</cp:lastModifiedBy>
  <cp:revision>231</cp:revision>
  <dcterms:created xsi:type="dcterms:W3CDTF">2015-10-14T02:46:00Z</dcterms:created>
  <dcterms:modified xsi:type="dcterms:W3CDTF">2016-06-17T00:06:29Z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小人简约模板.ppt</vt:lpwstr>
  </property>
  <property fmtid="{D5CDD505-2E9C-101B-9397-08002B2CF9AE}" pid="3" name="fileid">
    <vt:lpwstr>644057</vt:lpwstr>
  </property>
  <property fmtid="{D5CDD505-2E9C-101B-9397-08002B2CF9AE}" pid="4" name="KSOProductBuildVer">
    <vt:lpwstr>2052-10.1.0.5457</vt:lpwstr>
  </property>
</Properties>
</file>