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Nunito" panose="020B060402020202020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50C138-2A54-4E37-855E-9EE7F2FB8D54}">
  <a:tblStyle styleId="{9C50C138-2A54-4E37-855E-9EE7F2FB8D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51e1c3f1_2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451e1c3f1_2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826707f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826707f2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2eca94b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2eca94b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2cf3c7e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2cf3c7e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72eca94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72eca94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51e1c3f1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51e1c3f1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451e1c3f1_1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451e1c3f1_1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72eca94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72eca94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fider/BIOM5405-ClassProj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irp.carleton.ca/pi-2001/index/html/pi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ackernoon.com/understanding-architecture-of-lstm-cell-from-scratch-with-code-8da40f0b71f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70300" y="1312175"/>
            <a:ext cx="86034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BIOM5405 Project Proposal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05975" y="2763450"/>
            <a:ext cx="76431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Long Short-term Memory Networks (LSTMN) in classifying Huntington's, Parkinson's and ALS from Gait Time Series Data</a:t>
            </a: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Presentation by </a:t>
            </a:r>
            <a:r>
              <a:rPr lang="en-CA" b="1" dirty="0"/>
              <a:t>Group 10: </a:t>
            </a:r>
            <a:r>
              <a:rPr lang="en" b="1" dirty="0"/>
              <a:t>Alexander Fernandes and Curtis Lacelle</a:t>
            </a:r>
            <a:endParaRPr b="1" dirty="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650" y="189650"/>
            <a:ext cx="2806325" cy="112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5727000" y="958100"/>
            <a:ext cx="5475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[1]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321475" y="859675"/>
            <a:ext cx="80034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Diseases using Gait Time Series Data  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922200" y="1710500"/>
            <a:ext cx="7299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First Task : Classify between healthy and diseased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23850" algn="l" rtl="0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Binary Classifier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23850" algn="l" rtl="0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Second Task: Three Class problem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23850" algn="l" rtl="0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ALS, Huntington’s and Parkinson’s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23850" algn="l" rtl="0">
              <a:lnSpc>
                <a:spcPct val="107916"/>
              </a:lnSpc>
              <a:spcBef>
                <a:spcPts val="1400"/>
              </a:spcBef>
              <a:spcAft>
                <a:spcPts val="1400"/>
              </a:spcAft>
              <a:buClr>
                <a:srgbClr val="333333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Ideally use a classification method that is compatible with time series data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39" name="Google Shape;139;p14"/>
          <p:cNvGraphicFramePr/>
          <p:nvPr/>
        </p:nvGraphicFramePr>
        <p:xfrm>
          <a:off x="202250" y="195075"/>
          <a:ext cx="8739500" cy="609570"/>
        </p:xfrm>
        <a:graphic>
          <a:graphicData uri="http://schemas.openxmlformats.org/drawingml/2006/table">
            <a:tbl>
              <a:tblPr>
                <a:noFill/>
                <a:tableStyleId>{9C50C138-2A54-4E37-855E-9EE7F2FB8D54}</a:tableStyleId>
              </a:tblPr>
              <a:tblGrid>
                <a:gridCol w="121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134F5C"/>
                          </a:solidFill>
                        </a:rPr>
                        <a:t>Problem</a:t>
                      </a:r>
                      <a:endParaRPr b="1" u="sng"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RNN and LSTMN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Extraction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 Framework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Questions and References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" name="Google Shape;140;p14"/>
          <p:cNvSpPr txBox="1"/>
          <p:nvPr/>
        </p:nvSpPr>
        <p:spPr>
          <a:xfrm>
            <a:off x="5470226" y="4336550"/>
            <a:ext cx="27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611575" y="859675"/>
            <a:ext cx="77133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 (RNN)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 Term Memory Network (LSTMN)</a:t>
            </a: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922200" y="2135675"/>
            <a:ext cx="7299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our project we will be using LSTMN as our classifier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23850" algn="l" rtl="0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 LSTMN is a type of RNN where: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23850" algn="l" rtl="0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They both use a feedback loop in the recurrent layer to ‘remember’ previous information with memory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23850" algn="l" rtl="0">
              <a:lnSpc>
                <a:spcPct val="107916"/>
              </a:lnSpc>
              <a:spcBef>
                <a:spcPts val="1400"/>
              </a:spcBef>
              <a:spcAft>
                <a:spcPts val="140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But LSTMN’s allows for long term memory and have more control over previous information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5470226" y="4336550"/>
            <a:ext cx="27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aphicFrame>
        <p:nvGraphicFramePr>
          <p:cNvPr id="149" name="Google Shape;149;p15"/>
          <p:cNvGraphicFramePr/>
          <p:nvPr/>
        </p:nvGraphicFramePr>
        <p:xfrm>
          <a:off x="202250" y="195075"/>
          <a:ext cx="8739500" cy="609570"/>
        </p:xfrm>
        <a:graphic>
          <a:graphicData uri="http://schemas.openxmlformats.org/drawingml/2006/table">
            <a:tbl>
              <a:tblPr>
                <a:noFill/>
                <a:tableStyleId>{9C50C138-2A54-4E37-855E-9EE7F2FB8D54}</a:tableStyleId>
              </a:tblPr>
              <a:tblGrid>
                <a:gridCol w="121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134F5C"/>
                          </a:solidFill>
                        </a:rPr>
                        <a:t>RNN and LSTMN</a:t>
                      </a:r>
                      <a:endParaRPr b="1" u="sng"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Extraction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 Framework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Questions and References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819150" y="859675"/>
            <a:ext cx="7505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LSTMN Architecture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10386"/>
          <a:stretch/>
        </p:blipFill>
        <p:spPr>
          <a:xfrm>
            <a:off x="4571999" y="2941499"/>
            <a:ext cx="4066805" cy="14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88" y="3053287"/>
            <a:ext cx="3839076" cy="14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602288" y="4433275"/>
            <a:ext cx="38391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Figure 1: Recurrent Neural Network (RNN) [2]</a:t>
            </a:r>
            <a:endParaRPr sz="900"/>
          </a:p>
        </p:txBody>
      </p:sp>
      <p:sp>
        <p:nvSpPr>
          <p:cNvPr id="159" name="Google Shape;159;p16"/>
          <p:cNvSpPr txBox="1"/>
          <p:nvPr/>
        </p:nvSpPr>
        <p:spPr>
          <a:xfrm>
            <a:off x="4685850" y="4433275"/>
            <a:ext cx="38391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Figure 2: Each cell in the RNN is an Long Short Term Memory cell [2]</a:t>
            </a:r>
            <a:endParaRPr sz="900"/>
          </a:p>
        </p:txBody>
      </p:sp>
      <p:graphicFrame>
        <p:nvGraphicFramePr>
          <p:cNvPr id="160" name="Google Shape;160;p16"/>
          <p:cNvGraphicFramePr/>
          <p:nvPr/>
        </p:nvGraphicFramePr>
        <p:xfrm>
          <a:off x="202250" y="195075"/>
          <a:ext cx="8739500" cy="609570"/>
        </p:xfrm>
        <a:graphic>
          <a:graphicData uri="http://schemas.openxmlformats.org/drawingml/2006/table">
            <a:tbl>
              <a:tblPr>
                <a:noFill/>
                <a:tableStyleId>{9C50C138-2A54-4E37-855E-9EE7F2FB8D54}</a:tableStyleId>
              </a:tblPr>
              <a:tblGrid>
                <a:gridCol w="121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u="sng">
                          <a:solidFill>
                            <a:srgbClr val="134F5C"/>
                          </a:solidFill>
                        </a:rPr>
                        <a:t>RNN and LSTMN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Extraction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 Framework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Questions and References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" name="Google Shape;161;p16"/>
          <p:cNvSpPr txBox="1"/>
          <p:nvPr/>
        </p:nvSpPr>
        <p:spPr>
          <a:xfrm>
            <a:off x="819150" y="1461475"/>
            <a:ext cx="5394900" cy="15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LSTM Cell Contains: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Input / Input Gate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○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Decide what values from input to update state of memory cell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Forget Gate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○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Determine what memory to throw away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Output Gate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○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Decide what to output based on input and state of memory cell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228" y="1997488"/>
            <a:ext cx="4464524" cy="20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87450" y="1607700"/>
            <a:ext cx="4794300" cy="31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Use signal processing filters to reduce the noise and remove DC offset of the time series data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23850" algn="l" rtl="0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Convert data to frequency domain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23850" algn="l" rtl="0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Example of two scalar features extracted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23850" algn="l" rtl="0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Greatest non-DC frequency component: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0" indent="-323850" algn="l" rtl="0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AutoNum type="arabicPeriod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Max Amplitude (y-axis)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AutoNum type="arabicPeriod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Corresponding Frequency (x-axis)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819150" y="859675"/>
            <a:ext cx="7505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Frequency as a Scalar Feature</a:t>
            </a:r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70" name="Google Shape;170;p17"/>
          <p:cNvGraphicFramePr/>
          <p:nvPr/>
        </p:nvGraphicFramePr>
        <p:xfrm>
          <a:off x="202250" y="195075"/>
          <a:ext cx="8739500" cy="609570"/>
        </p:xfrm>
        <a:graphic>
          <a:graphicData uri="http://schemas.openxmlformats.org/drawingml/2006/table">
            <a:tbl>
              <a:tblPr>
                <a:noFill/>
                <a:tableStyleId>{9C50C138-2A54-4E37-855E-9EE7F2FB8D54}</a:tableStyleId>
              </a:tblPr>
              <a:tblGrid>
                <a:gridCol w="110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RNN and LSTMN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134F5C"/>
                          </a:solidFill>
                        </a:rPr>
                        <a:t>Feature Extraction</a:t>
                      </a:r>
                      <a:endParaRPr b="1" u="sng"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 Framework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Questions and References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819150" y="859675"/>
            <a:ext cx="38466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Framework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819150" y="1676900"/>
            <a:ext cx="5878500" cy="2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●"/>
            </a:pP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MATLAB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23850" algn="l" rtl="0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Preprocess and extract features from the dataset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23850" algn="l" rtl="0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Visualize data and extracted features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23850" algn="l" rtl="0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●"/>
            </a:pP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Python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23850" algn="l" rtl="0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LSTMN Classifier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23850" algn="l" rtl="0">
              <a:lnSpc>
                <a:spcPct val="107916"/>
              </a:lnSpc>
              <a:spcBef>
                <a:spcPts val="1400"/>
              </a:spcBef>
              <a:spcAft>
                <a:spcPts val="140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en" sz="1500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Using keras, tensorflow, and theanos 3rd party libraries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5470226" y="4336550"/>
            <a:ext cx="27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aphicFrame>
        <p:nvGraphicFramePr>
          <p:cNvPr id="179" name="Google Shape;179;p18"/>
          <p:cNvGraphicFramePr/>
          <p:nvPr/>
        </p:nvGraphicFramePr>
        <p:xfrm>
          <a:off x="202250" y="195075"/>
          <a:ext cx="8739500" cy="609570"/>
        </p:xfrm>
        <a:graphic>
          <a:graphicData uri="http://schemas.openxmlformats.org/drawingml/2006/table">
            <a:tbl>
              <a:tblPr>
                <a:noFill/>
                <a:tableStyleId>{9C50C138-2A54-4E37-855E-9EE7F2FB8D54}</a:tableStyleId>
              </a:tblPr>
              <a:tblGrid>
                <a:gridCol w="110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RNN and LSTMN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Extraction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134F5C"/>
                          </a:solidFill>
                        </a:rPr>
                        <a:t>Software Framework</a:t>
                      </a:r>
                      <a:endParaRPr b="1" u="sng"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Questions and References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0" name="Google Shape;180;p18"/>
          <p:cNvSpPr/>
          <p:nvPr/>
        </p:nvSpPr>
        <p:spPr>
          <a:xfrm>
            <a:off x="6865950" y="1801862"/>
            <a:ext cx="1252800" cy="6558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MATLAB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6865950" y="3309700"/>
            <a:ext cx="1252800" cy="6018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Python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6865950" y="1084707"/>
            <a:ext cx="12528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train/</a:t>
            </a:r>
            <a:endParaRPr/>
          </a:p>
        </p:txBody>
      </p:sp>
      <p:cxnSp>
        <p:nvCxnSpPr>
          <p:cNvPr id="183" name="Google Shape;183;p18"/>
          <p:cNvCxnSpPr>
            <a:stCxn id="182" idx="2"/>
            <a:endCxn id="180" idx="0"/>
          </p:cNvCxnSpPr>
          <p:nvPr/>
        </p:nvCxnSpPr>
        <p:spPr>
          <a:xfrm>
            <a:off x="7492350" y="1478307"/>
            <a:ext cx="0" cy="32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18"/>
          <p:cNvCxnSpPr>
            <a:stCxn id="185" idx="2"/>
            <a:endCxn id="181" idx="0"/>
          </p:cNvCxnSpPr>
          <p:nvPr/>
        </p:nvCxnSpPr>
        <p:spPr>
          <a:xfrm>
            <a:off x="7492350" y="3080470"/>
            <a:ext cx="0" cy="22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18"/>
          <p:cNvSpPr/>
          <p:nvPr/>
        </p:nvSpPr>
        <p:spPr>
          <a:xfrm>
            <a:off x="6865950" y="2686870"/>
            <a:ext cx="12528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features/</a:t>
            </a:r>
            <a:endParaRPr/>
          </a:p>
        </p:txBody>
      </p:sp>
      <p:cxnSp>
        <p:nvCxnSpPr>
          <p:cNvPr id="186" name="Google Shape;186;p18"/>
          <p:cNvCxnSpPr>
            <a:stCxn id="180" idx="2"/>
            <a:endCxn id="185" idx="0"/>
          </p:cNvCxnSpPr>
          <p:nvPr/>
        </p:nvCxnSpPr>
        <p:spPr>
          <a:xfrm>
            <a:off x="7492350" y="2457662"/>
            <a:ext cx="0" cy="22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18"/>
          <p:cNvSpPr/>
          <p:nvPr/>
        </p:nvSpPr>
        <p:spPr>
          <a:xfrm>
            <a:off x="6865950" y="4140720"/>
            <a:ext cx="12528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cxnSp>
        <p:nvCxnSpPr>
          <p:cNvPr id="188" name="Google Shape;188;p18"/>
          <p:cNvCxnSpPr>
            <a:stCxn id="181" idx="2"/>
            <a:endCxn id="187" idx="0"/>
          </p:cNvCxnSpPr>
          <p:nvPr/>
        </p:nvCxnSpPr>
        <p:spPr>
          <a:xfrm>
            <a:off x="7492350" y="3911500"/>
            <a:ext cx="0" cy="22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body" idx="1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GitHub Project Repository: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https://github.com/Catfider/BIOM5405-ClassProject</a:t>
            </a:r>
            <a:endParaRPr sz="1800" dirty="0"/>
          </a:p>
        </p:txBody>
      </p:sp>
      <p:graphicFrame>
        <p:nvGraphicFramePr>
          <p:cNvPr id="196" name="Google Shape;196;p19"/>
          <p:cNvGraphicFramePr/>
          <p:nvPr/>
        </p:nvGraphicFramePr>
        <p:xfrm>
          <a:off x="202250" y="195075"/>
          <a:ext cx="8739500" cy="609570"/>
        </p:xfrm>
        <a:graphic>
          <a:graphicData uri="http://schemas.openxmlformats.org/drawingml/2006/table">
            <a:tbl>
              <a:tblPr>
                <a:noFill/>
                <a:tableStyleId>{9C50C138-2A54-4E37-855E-9EE7F2FB8D54}</a:tableStyleId>
              </a:tblPr>
              <a:tblGrid>
                <a:gridCol w="110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RNN and LSTMN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Extraction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 Framework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134F5C"/>
                          </a:solidFill>
                        </a:rPr>
                        <a:t>Questions and References</a:t>
                      </a:r>
                      <a:endParaRPr b="1" u="sng"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819150" y="797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body" idx="1"/>
          </p:nvPr>
        </p:nvSpPr>
        <p:spPr>
          <a:xfrm>
            <a:off x="819150" y="1580550"/>
            <a:ext cx="7505700" cy="19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[1] Carleton University, “Carleton logo”, 2001. [Online]. Available: </a:t>
            </a:r>
            <a:r>
              <a:rPr lang="en" sz="1000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http://oirp.carleton.ca/pi-2001/index/html/pi.htm</a:t>
            </a:r>
            <a:r>
              <a:rPr lang="en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[Accessed: 14-Oct-2018]</a:t>
            </a:r>
            <a:endParaRPr sz="10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[2]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"Understanding architecture of LSTM cell from scratch with code.", </a:t>
            </a:r>
            <a:r>
              <a:rPr lang="en" sz="10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Hacker Noon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2018. [Online]. Available: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https://hackernoon.com/understanding-architecture-of-lstm-cell-from-scratch-with-code-8da40f0b71f4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[Accessed: 19- Nov- 2018].</a:t>
            </a:r>
            <a:endParaRPr sz="10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[3] S. Chauhan and L. Vig, "Anomaly detection in ECG time signals via deep long short-term memory networks", </a:t>
            </a:r>
            <a:r>
              <a:rPr lang="en" sz="10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2015 IEEE International Conference on Data Science and Advanced Analytics (DSAA)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2015.</a:t>
            </a:r>
            <a:endParaRPr sz="10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8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04" name="Google Shape;204;p20"/>
          <p:cNvGraphicFramePr/>
          <p:nvPr/>
        </p:nvGraphicFramePr>
        <p:xfrm>
          <a:off x="202250" y="195075"/>
          <a:ext cx="8739500" cy="609570"/>
        </p:xfrm>
        <a:graphic>
          <a:graphicData uri="http://schemas.openxmlformats.org/drawingml/2006/table">
            <a:tbl>
              <a:tblPr>
                <a:noFill/>
                <a:tableStyleId>{9C50C138-2A54-4E37-855E-9EE7F2FB8D54}</a:tableStyleId>
              </a:tblPr>
              <a:tblGrid>
                <a:gridCol w="110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RNN and LSTMN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Extraction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 Framwork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134F5C"/>
                          </a:solidFill>
                        </a:rPr>
                        <a:t>Questions and References</a:t>
                      </a:r>
                      <a:endParaRPr b="1" u="sng"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587100" y="859675"/>
            <a:ext cx="79698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Anomaly detection in ECG time signals via deep long short-term memory networks [3]</a:t>
            </a:r>
            <a:endParaRPr sz="2400"/>
          </a:p>
        </p:txBody>
      </p:sp>
      <p:sp>
        <p:nvSpPr>
          <p:cNvPr id="210" name="Google Shape;210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9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11" name="Google Shape;211;p21"/>
          <p:cNvGraphicFramePr/>
          <p:nvPr/>
        </p:nvGraphicFramePr>
        <p:xfrm>
          <a:off x="202250" y="195075"/>
          <a:ext cx="8739500" cy="609570"/>
        </p:xfrm>
        <a:graphic>
          <a:graphicData uri="http://schemas.openxmlformats.org/drawingml/2006/table">
            <a:tbl>
              <a:tblPr>
                <a:noFill/>
                <a:tableStyleId>{9C50C138-2A54-4E37-855E-9EE7F2FB8D54}</a:tableStyleId>
              </a:tblPr>
              <a:tblGrid>
                <a:gridCol w="110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RNN and LSTMN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134F5C"/>
                          </a:solidFill>
                        </a:rPr>
                        <a:t>Implementation</a:t>
                      </a:r>
                      <a:endParaRPr b="1" u="sng"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Extraction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 Framwork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Questions and References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2" name="Google Shape;212;p21"/>
          <p:cNvSpPr txBox="1"/>
          <p:nvPr/>
        </p:nvSpPr>
        <p:spPr>
          <a:xfrm>
            <a:off x="355100" y="1962950"/>
            <a:ext cx="8201700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LSTM networks used to detect 4 different types of anomalies in ECG data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manual feature extraction was performed (deep learning LSTM)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Optimized threshold value τ based on maximizing the F-score produced by validation set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precision of detecting an anomaly, low recall but high TPR rate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825" y="3473175"/>
            <a:ext cx="5766050" cy="11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/>
        </p:nvSpPr>
        <p:spPr>
          <a:xfrm>
            <a:off x="2606900" y="3161950"/>
            <a:ext cx="3698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900"/>
              <a:t>Table 1: Abnormality Threshold τ = −9.4054 and β = 0.1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609</Words>
  <Application>Microsoft Office PowerPoint</Application>
  <PresentationFormat>On-screen Show (16:9)</PresentationFormat>
  <Paragraphs>108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Nunito</vt:lpstr>
      <vt:lpstr>Helvetica Neue</vt:lpstr>
      <vt:lpstr>Calibri</vt:lpstr>
      <vt:lpstr>Arial</vt:lpstr>
      <vt:lpstr>Shift</vt:lpstr>
      <vt:lpstr>BIOM5405 Project Proposal</vt:lpstr>
      <vt:lpstr>Classify Diseases using Gait Time Series Data  </vt:lpstr>
      <vt:lpstr>Recurrent Neural Network (RNN) and Long Short Term Memory Network (LSTMN)</vt:lpstr>
      <vt:lpstr>LSTMN Architecture</vt:lpstr>
      <vt:lpstr>Using Frequency as a Scalar Feature</vt:lpstr>
      <vt:lpstr>Software Framework</vt:lpstr>
      <vt:lpstr>Questions?</vt:lpstr>
      <vt:lpstr>References</vt:lpstr>
      <vt:lpstr>Anomaly detection in ECG time signals via deep long short-term memory networks [3]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BIOM5405 Project Proposal</dc:title>
  <cp:lastModifiedBy>Alex Fernandes</cp:lastModifiedBy>
  <cp:revision>2</cp:revision>
  <dcterms:modified xsi:type="dcterms:W3CDTF">2018-11-20T05:19:30Z</dcterms:modified>
</cp:coreProperties>
</file>