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4" r:id="rId8"/>
    <p:sldId id="268" r:id="rId9"/>
    <p:sldId id="270" r:id="rId10"/>
    <p:sldId id="260" r:id="rId11"/>
    <p:sldId id="271" r:id="rId12"/>
    <p:sldId id="272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804A-013D-4CB7-9818-7E2EAE4BB9EA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3043-6618-4C9C-969B-28BC2AF4FE5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33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804A-013D-4CB7-9818-7E2EAE4BB9EA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3043-6618-4C9C-969B-28BC2AF4F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599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804A-013D-4CB7-9818-7E2EAE4BB9EA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3043-6618-4C9C-969B-28BC2AF4F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647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804A-013D-4CB7-9818-7E2EAE4BB9EA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3043-6618-4C9C-969B-28BC2AF4FE52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5971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804A-013D-4CB7-9818-7E2EAE4BB9EA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3043-6618-4C9C-969B-28BC2AF4F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666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804A-013D-4CB7-9818-7E2EAE4BB9EA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3043-6618-4C9C-969B-28BC2AF4FE5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6410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804A-013D-4CB7-9818-7E2EAE4BB9EA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3043-6618-4C9C-969B-28BC2AF4F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588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804A-013D-4CB7-9818-7E2EAE4BB9EA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3043-6618-4C9C-969B-28BC2AF4F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902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804A-013D-4CB7-9818-7E2EAE4BB9EA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3043-6618-4C9C-969B-28BC2AF4F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429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804A-013D-4CB7-9818-7E2EAE4BB9EA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3043-6618-4C9C-969B-28BC2AF4F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19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804A-013D-4CB7-9818-7E2EAE4BB9EA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3043-6618-4C9C-969B-28BC2AF4F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1290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804A-013D-4CB7-9818-7E2EAE4BB9EA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3043-6618-4C9C-969B-28BC2AF4F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508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804A-013D-4CB7-9818-7E2EAE4BB9EA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3043-6618-4C9C-969B-28BC2AF4F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40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804A-013D-4CB7-9818-7E2EAE4BB9EA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3043-6618-4C9C-969B-28BC2AF4F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079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804A-013D-4CB7-9818-7E2EAE4BB9EA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3043-6618-4C9C-969B-28BC2AF4F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283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804A-013D-4CB7-9818-7E2EAE4BB9EA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3043-6618-4C9C-969B-28BC2AF4F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67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C804A-013D-4CB7-9818-7E2EAE4BB9EA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63043-6618-4C9C-969B-28BC2AF4F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92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7AC804A-013D-4CB7-9818-7E2EAE4BB9EA}" type="datetimeFigureOut">
              <a:rPr lang="de-DE" smtClean="0"/>
              <a:t>12.12.2016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763043-6618-4C9C-969B-28BC2AF4FE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902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FotoprojektSemester5/FotoprojektSemester5/_sonstiges/superglobals/" TargetMode="External"/><Relationship Id="rId2" Type="http://schemas.openxmlformats.org/officeDocument/2006/relationships/hyperlink" Target="http://php.net/manual/de/language.variables.superglobals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de/language.variables.scope.php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de/language.variables.external.php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PHP </a:t>
            </a:r>
            <a:r>
              <a:rPr lang="de-DE" dirty="0" err="1"/>
              <a:t>Superglobals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8874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$_SESSION &amp; $_COOKIE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74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0" y="0"/>
            <a:ext cx="12192000" cy="459174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de-DE" dirty="0">
                <a:solidFill>
                  <a:schemeClr val="bg1"/>
                </a:solidFill>
              </a:rPr>
              <a:t>&lt;?</a:t>
            </a:r>
            <a:r>
              <a:rPr lang="de-DE" dirty="0" err="1">
                <a:solidFill>
                  <a:schemeClr val="bg1"/>
                </a:solidFill>
              </a:rPr>
              <a:t>php</a:t>
            </a:r>
            <a:endParaRPr lang="de-DE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de-DE" dirty="0" err="1">
                <a:solidFill>
                  <a:schemeClr val="bg1"/>
                </a:solidFill>
              </a:rPr>
              <a:t>if</a:t>
            </a:r>
            <a:r>
              <a:rPr lang="de-DE" dirty="0">
                <a:solidFill>
                  <a:schemeClr val="bg1"/>
                </a:solidFill>
              </a:rPr>
              <a:t>(</a:t>
            </a:r>
            <a:r>
              <a:rPr lang="de-DE" dirty="0" err="1">
                <a:solidFill>
                  <a:schemeClr val="bg1"/>
                </a:solidFill>
              </a:rPr>
              <a:t>isset</a:t>
            </a:r>
            <a:r>
              <a:rPr lang="de-DE" dirty="0">
                <a:solidFill>
                  <a:schemeClr val="bg1"/>
                </a:solidFill>
              </a:rPr>
              <a:t>($_COOKIE["PHPSESSID"])){</a:t>
            </a:r>
          </a:p>
          <a:p>
            <a:pPr>
              <a:spcBef>
                <a:spcPts val="0"/>
              </a:spcBef>
            </a:pPr>
            <a:r>
              <a:rPr lang="de-DE" dirty="0">
                <a:solidFill>
                  <a:schemeClr val="bg1"/>
                </a:solidFill>
              </a:rPr>
              <a:t>	echo "&lt;p&gt;Session bereits vorhanden!&lt;/p&gt;";</a:t>
            </a:r>
          </a:p>
          <a:p>
            <a:pPr>
              <a:spcBef>
                <a:spcPts val="0"/>
              </a:spcBef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>
                <a:solidFill>
                  <a:schemeClr val="bg1"/>
                </a:solidFill>
              </a:rPr>
              <a:t>session_start</a:t>
            </a:r>
            <a:r>
              <a:rPr lang="de-DE" dirty="0">
                <a:solidFill>
                  <a:schemeClr val="bg1"/>
                </a:solidFill>
              </a:rPr>
              <a:t>(); //sucht anhand der SESSION ID nach vorhandener Session, wenn keine vorhanden -&gt; neue Session erstellen</a:t>
            </a:r>
          </a:p>
          <a:p>
            <a:pPr>
              <a:spcBef>
                <a:spcPts val="0"/>
              </a:spcBef>
            </a:pPr>
            <a:r>
              <a:rPr lang="de-DE" dirty="0">
                <a:solidFill>
                  <a:schemeClr val="bg1"/>
                </a:solidFill>
              </a:rPr>
              <a:t>	echo "&lt;p&gt;Willkommen </a:t>
            </a:r>
            <a:r>
              <a:rPr lang="de-DE" dirty="0" err="1">
                <a:solidFill>
                  <a:schemeClr val="bg1"/>
                </a:solidFill>
              </a:rPr>
              <a:t>zur&amp;uuml;ck</a:t>
            </a:r>
            <a:r>
              <a:rPr lang="de-DE" dirty="0">
                <a:solidFill>
                  <a:schemeClr val="bg1"/>
                </a:solidFill>
              </a:rPr>
              <a:t> ". $_SESSION["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"] . "&lt;/p&gt;";</a:t>
            </a:r>
          </a:p>
          <a:p>
            <a:pPr>
              <a:spcBef>
                <a:spcPts val="0"/>
              </a:spcBef>
            </a:pPr>
            <a:r>
              <a:rPr lang="de-DE" dirty="0">
                <a:solidFill>
                  <a:schemeClr val="bg1"/>
                </a:solidFill>
              </a:rPr>
              <a:t>	echo "&lt;p&gt;</a:t>
            </a:r>
            <a:r>
              <a:rPr lang="de-DE" dirty="0" err="1">
                <a:solidFill>
                  <a:schemeClr val="bg1"/>
                </a:solidFill>
              </a:rPr>
              <a:t>SessionID</a:t>
            </a:r>
            <a:r>
              <a:rPr lang="de-DE" dirty="0">
                <a:solidFill>
                  <a:schemeClr val="bg1"/>
                </a:solidFill>
              </a:rPr>
              <a:t>: ". $_COOKIE["PHPSESSID"] . "&lt;/p&gt;";</a:t>
            </a:r>
          </a:p>
          <a:p>
            <a:pPr>
              <a:spcBef>
                <a:spcPts val="0"/>
              </a:spcBef>
            </a:pPr>
            <a:r>
              <a:rPr lang="de-DE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de-DE" dirty="0" err="1">
                <a:solidFill>
                  <a:srgbClr val="FF0000"/>
                </a:solidFill>
              </a:rPr>
              <a:t>else</a:t>
            </a:r>
            <a:r>
              <a:rPr lang="de-DE" dirty="0">
                <a:solidFill>
                  <a:srgbClr val="FF0000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de-DE" dirty="0">
                <a:solidFill>
                  <a:srgbClr val="FF0000"/>
                </a:solidFill>
              </a:rPr>
              <a:t>	</a:t>
            </a:r>
            <a:r>
              <a:rPr lang="de-DE" dirty="0" err="1">
                <a:solidFill>
                  <a:srgbClr val="FF0000"/>
                </a:solidFill>
              </a:rPr>
              <a:t>session_start</a:t>
            </a:r>
            <a:r>
              <a:rPr lang="de-DE" dirty="0">
                <a:solidFill>
                  <a:srgbClr val="FF0000"/>
                </a:solidFill>
              </a:rPr>
              <a:t>(); //sucht anhand der SESSION ID nach vorhandener Session, wenn keine vorhanden -&gt; neue Session erstellen</a:t>
            </a:r>
          </a:p>
          <a:p>
            <a:pPr>
              <a:spcBef>
                <a:spcPts val="0"/>
              </a:spcBef>
            </a:pPr>
            <a:r>
              <a:rPr lang="de-DE" dirty="0">
                <a:solidFill>
                  <a:srgbClr val="FF0000"/>
                </a:solidFill>
              </a:rPr>
              <a:t>	$_SESSION['</a:t>
            </a:r>
            <a:r>
              <a:rPr lang="de-DE" dirty="0" err="1">
                <a:solidFill>
                  <a:srgbClr val="FF0000"/>
                </a:solidFill>
              </a:rPr>
              <a:t>name</a:t>
            </a:r>
            <a:r>
              <a:rPr lang="de-DE" dirty="0">
                <a:solidFill>
                  <a:srgbClr val="FF0000"/>
                </a:solidFill>
              </a:rPr>
              <a:t>'] = "</a:t>
            </a:r>
            <a:r>
              <a:rPr lang="de-DE" dirty="0" err="1">
                <a:solidFill>
                  <a:srgbClr val="FF0000"/>
                </a:solidFill>
              </a:rPr>
              <a:t>Testuser</a:t>
            </a:r>
            <a:r>
              <a:rPr lang="de-DE" dirty="0">
                <a:solidFill>
                  <a:srgbClr val="FF0000"/>
                </a:solidFill>
              </a:rPr>
              <a:t>";</a:t>
            </a:r>
          </a:p>
          <a:p>
            <a:pPr>
              <a:spcBef>
                <a:spcPts val="0"/>
              </a:spcBef>
            </a:pPr>
            <a:r>
              <a:rPr lang="de-DE" dirty="0">
                <a:solidFill>
                  <a:srgbClr val="FF0000"/>
                </a:solidFill>
              </a:rPr>
              <a:t>	echo "&lt;p&gt;Willkommen ". $_SESSION["</a:t>
            </a:r>
            <a:r>
              <a:rPr lang="de-DE" dirty="0" err="1">
                <a:solidFill>
                  <a:srgbClr val="FF0000"/>
                </a:solidFill>
              </a:rPr>
              <a:t>name</a:t>
            </a:r>
            <a:r>
              <a:rPr lang="de-DE" dirty="0">
                <a:solidFill>
                  <a:srgbClr val="FF0000"/>
                </a:solidFill>
              </a:rPr>
              <a:t>"] . "&lt;/p&gt;";</a:t>
            </a:r>
          </a:p>
          <a:p>
            <a:pPr>
              <a:spcBef>
                <a:spcPts val="0"/>
              </a:spcBef>
            </a:pPr>
            <a:r>
              <a:rPr lang="de-DE" dirty="0">
                <a:solidFill>
                  <a:schemeClr val="bg1"/>
                </a:solidFill>
              </a:rPr>
              <a:t>}?&gt;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l="1953" t="14773" r="68047" b="60041"/>
          <a:stretch/>
        </p:blipFill>
        <p:spPr>
          <a:xfrm>
            <a:off x="0" y="4591748"/>
            <a:ext cx="12192000" cy="2266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1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0" y="0"/>
            <a:ext cx="12192000" cy="459174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0"/>
              </a:spcBef>
            </a:pPr>
            <a:r>
              <a:rPr lang="de-DE" dirty="0">
                <a:solidFill>
                  <a:schemeClr val="bg1"/>
                </a:solidFill>
              </a:rPr>
              <a:t>&lt;?</a:t>
            </a:r>
            <a:r>
              <a:rPr lang="de-DE" dirty="0" err="1">
                <a:solidFill>
                  <a:schemeClr val="bg1"/>
                </a:solidFill>
              </a:rPr>
              <a:t>php</a:t>
            </a:r>
            <a:endParaRPr lang="de-DE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de-DE" dirty="0" err="1">
                <a:solidFill>
                  <a:srgbClr val="FF0000"/>
                </a:solidFill>
              </a:rPr>
              <a:t>if</a:t>
            </a:r>
            <a:r>
              <a:rPr lang="de-DE" dirty="0">
                <a:solidFill>
                  <a:srgbClr val="FF0000"/>
                </a:solidFill>
              </a:rPr>
              <a:t>(</a:t>
            </a:r>
            <a:r>
              <a:rPr lang="de-DE" dirty="0" err="1">
                <a:solidFill>
                  <a:srgbClr val="FF0000"/>
                </a:solidFill>
              </a:rPr>
              <a:t>isset</a:t>
            </a:r>
            <a:r>
              <a:rPr lang="de-DE" dirty="0">
                <a:solidFill>
                  <a:srgbClr val="FF0000"/>
                </a:solidFill>
              </a:rPr>
              <a:t>($_COOKIE["PHPSESSID"])){</a:t>
            </a:r>
          </a:p>
          <a:p>
            <a:pPr>
              <a:spcBef>
                <a:spcPts val="0"/>
              </a:spcBef>
            </a:pPr>
            <a:r>
              <a:rPr lang="de-DE" dirty="0">
                <a:solidFill>
                  <a:srgbClr val="FF0000"/>
                </a:solidFill>
              </a:rPr>
              <a:t>	echo "&lt;p&gt;Session bereits vorhanden!&lt;/p&gt;";</a:t>
            </a:r>
          </a:p>
          <a:p>
            <a:pPr>
              <a:spcBef>
                <a:spcPts val="0"/>
              </a:spcBef>
            </a:pPr>
            <a:r>
              <a:rPr lang="de-DE" dirty="0">
                <a:solidFill>
                  <a:srgbClr val="FF0000"/>
                </a:solidFill>
              </a:rPr>
              <a:t>	</a:t>
            </a:r>
            <a:r>
              <a:rPr lang="de-DE" dirty="0" err="1">
                <a:solidFill>
                  <a:srgbClr val="FF0000"/>
                </a:solidFill>
              </a:rPr>
              <a:t>session_start</a:t>
            </a:r>
            <a:r>
              <a:rPr lang="de-DE" dirty="0">
                <a:solidFill>
                  <a:srgbClr val="FF0000"/>
                </a:solidFill>
              </a:rPr>
              <a:t>(); //sucht anhand der SESSION ID nach vorhandener Session, wenn keine vorhanden -&gt; neue Session erstellen</a:t>
            </a:r>
          </a:p>
          <a:p>
            <a:pPr>
              <a:spcBef>
                <a:spcPts val="0"/>
              </a:spcBef>
            </a:pPr>
            <a:r>
              <a:rPr lang="de-DE" dirty="0">
                <a:solidFill>
                  <a:srgbClr val="FF0000"/>
                </a:solidFill>
              </a:rPr>
              <a:t>	echo "&lt;p&gt;Willkommen </a:t>
            </a:r>
            <a:r>
              <a:rPr lang="de-DE" dirty="0" err="1">
                <a:solidFill>
                  <a:srgbClr val="FF0000"/>
                </a:solidFill>
              </a:rPr>
              <a:t>zur&amp;uuml;ck</a:t>
            </a:r>
            <a:r>
              <a:rPr lang="de-DE" dirty="0">
                <a:solidFill>
                  <a:srgbClr val="FF0000"/>
                </a:solidFill>
              </a:rPr>
              <a:t> ". $_SESSION["</a:t>
            </a:r>
            <a:r>
              <a:rPr lang="de-DE" dirty="0" err="1">
                <a:solidFill>
                  <a:srgbClr val="FF0000"/>
                </a:solidFill>
              </a:rPr>
              <a:t>name</a:t>
            </a:r>
            <a:r>
              <a:rPr lang="de-DE" dirty="0">
                <a:solidFill>
                  <a:srgbClr val="FF0000"/>
                </a:solidFill>
              </a:rPr>
              <a:t>"] . "&lt;/p&gt;";</a:t>
            </a:r>
          </a:p>
          <a:p>
            <a:pPr>
              <a:spcBef>
                <a:spcPts val="0"/>
              </a:spcBef>
            </a:pPr>
            <a:r>
              <a:rPr lang="de-DE" dirty="0">
                <a:solidFill>
                  <a:srgbClr val="FF0000"/>
                </a:solidFill>
              </a:rPr>
              <a:t>	echo "&lt;p&gt;</a:t>
            </a:r>
            <a:r>
              <a:rPr lang="de-DE" dirty="0" err="1">
                <a:solidFill>
                  <a:srgbClr val="FF0000"/>
                </a:solidFill>
              </a:rPr>
              <a:t>SessionID</a:t>
            </a:r>
            <a:r>
              <a:rPr lang="de-DE" dirty="0">
                <a:solidFill>
                  <a:srgbClr val="FF0000"/>
                </a:solidFill>
              </a:rPr>
              <a:t>: ". $_COOKIE["PHPSESSID"] . "&lt;/p&gt;";</a:t>
            </a:r>
          </a:p>
          <a:p>
            <a:pPr>
              <a:spcBef>
                <a:spcPts val="0"/>
              </a:spcBef>
            </a:pPr>
            <a:r>
              <a:rPr lang="de-DE" dirty="0">
                <a:solidFill>
                  <a:schemeClr val="bg1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r>
              <a:rPr lang="de-DE" dirty="0" err="1">
                <a:solidFill>
                  <a:schemeClr val="bg1"/>
                </a:solidFill>
              </a:rPr>
              <a:t>else</a:t>
            </a:r>
            <a:r>
              <a:rPr lang="de-DE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de-DE" dirty="0">
                <a:solidFill>
                  <a:schemeClr val="bg1"/>
                </a:solidFill>
              </a:rPr>
              <a:t>	</a:t>
            </a:r>
            <a:r>
              <a:rPr lang="de-DE" dirty="0" err="1">
                <a:solidFill>
                  <a:schemeClr val="bg1"/>
                </a:solidFill>
              </a:rPr>
              <a:t>session_start</a:t>
            </a:r>
            <a:r>
              <a:rPr lang="de-DE" dirty="0">
                <a:solidFill>
                  <a:schemeClr val="bg1"/>
                </a:solidFill>
              </a:rPr>
              <a:t>(); //sucht anhand der SESSION ID nach vorhandener Session, wenn keine vorhanden -&gt; neue Session erstellen</a:t>
            </a:r>
          </a:p>
          <a:p>
            <a:pPr>
              <a:spcBef>
                <a:spcPts val="0"/>
              </a:spcBef>
            </a:pPr>
            <a:r>
              <a:rPr lang="de-DE" dirty="0">
                <a:solidFill>
                  <a:schemeClr val="bg1"/>
                </a:solidFill>
              </a:rPr>
              <a:t>	$_SESSION['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'] = "</a:t>
            </a:r>
            <a:r>
              <a:rPr lang="de-DE" dirty="0" err="1">
                <a:solidFill>
                  <a:schemeClr val="bg1"/>
                </a:solidFill>
              </a:rPr>
              <a:t>Testuser</a:t>
            </a:r>
            <a:r>
              <a:rPr lang="de-DE" dirty="0">
                <a:solidFill>
                  <a:schemeClr val="bg1"/>
                </a:solidFill>
              </a:rPr>
              <a:t>";</a:t>
            </a:r>
          </a:p>
          <a:p>
            <a:pPr>
              <a:spcBef>
                <a:spcPts val="0"/>
              </a:spcBef>
            </a:pPr>
            <a:r>
              <a:rPr lang="de-DE" dirty="0">
                <a:solidFill>
                  <a:schemeClr val="bg1"/>
                </a:solidFill>
              </a:rPr>
              <a:t>	echo "&lt;p&gt;Willkommen ". $_SESSION["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"] . "&lt;/p&gt;";</a:t>
            </a:r>
          </a:p>
          <a:p>
            <a:pPr>
              <a:spcBef>
                <a:spcPts val="0"/>
              </a:spcBef>
            </a:pPr>
            <a:r>
              <a:rPr lang="de-DE" dirty="0">
                <a:solidFill>
                  <a:schemeClr val="bg1"/>
                </a:solidFill>
              </a:rPr>
              <a:t>}?&gt;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/>
          <a:srcRect l="1954" t="14608" r="68827" b="60392"/>
          <a:stretch/>
        </p:blipFill>
        <p:spPr>
          <a:xfrm>
            <a:off x="0" y="4667249"/>
            <a:ext cx="12192000" cy="218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37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 a </a:t>
            </a:r>
            <a:r>
              <a:rPr lang="de-DE" dirty="0" err="1"/>
              <a:t>cookie</a:t>
            </a:r>
            <a:r>
              <a:rPr lang="de-DE" dirty="0"/>
              <a:t> -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altLang="de-DE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setcookie</a:t>
            </a:r>
            <a:r>
              <a:rPr lang="en-GB" altLang="de-DE" b="1" dirty="0">
                <a:latin typeface="Courier New" panose="02070309020205020404" pitchFamily="49" charset="0"/>
              </a:rPr>
              <a:t>(</a:t>
            </a:r>
            <a:r>
              <a:rPr lang="en-GB" altLang="de-DE" b="1" dirty="0">
                <a:solidFill>
                  <a:srgbClr val="CC0000"/>
                </a:solidFill>
                <a:latin typeface="Courier New" panose="02070309020205020404" pitchFamily="49" charset="0"/>
              </a:rPr>
              <a:t>‘age’</a:t>
            </a:r>
            <a:r>
              <a:rPr lang="en-GB" altLang="de-DE" b="1" dirty="0">
                <a:latin typeface="Courier New" panose="02070309020205020404" pitchFamily="49" charset="0"/>
              </a:rPr>
              <a:t>,</a:t>
            </a:r>
            <a:r>
              <a:rPr lang="en-GB" altLang="de-DE" b="1" dirty="0">
                <a:solidFill>
                  <a:srgbClr val="CC0000"/>
                </a:solidFill>
                <a:latin typeface="Courier New" panose="02070309020205020404" pitchFamily="49" charset="0"/>
              </a:rPr>
              <a:t>’20’</a:t>
            </a:r>
            <a:r>
              <a:rPr lang="en-GB" altLang="de-DE" b="1" dirty="0">
                <a:latin typeface="Courier New" panose="02070309020205020404" pitchFamily="49" charset="0"/>
              </a:rPr>
              <a:t>,</a:t>
            </a:r>
            <a:r>
              <a:rPr lang="en-GB" altLang="de-DE" b="1" dirty="0">
                <a:solidFill>
                  <a:srgbClr val="0000FF"/>
                </a:solidFill>
                <a:latin typeface="Courier New" panose="02070309020205020404" pitchFamily="49" charset="0"/>
              </a:rPr>
              <a:t>time</a:t>
            </a:r>
            <a:r>
              <a:rPr lang="en-GB" altLang="de-DE" b="1" dirty="0">
                <a:latin typeface="Courier New" panose="02070309020205020404" pitchFamily="49" charset="0"/>
              </a:rPr>
              <a:t>()+60*60*24*30)</a:t>
            </a:r>
          </a:p>
          <a:p>
            <a:pPr>
              <a:buNone/>
            </a:pPr>
            <a:r>
              <a:rPr lang="en-GB" altLang="de-DE" dirty="0"/>
              <a:t>	This command will set the cookie called </a:t>
            </a:r>
            <a:r>
              <a:rPr lang="en-GB" altLang="de-DE" i="1" dirty="0"/>
              <a:t>age </a:t>
            </a:r>
            <a:r>
              <a:rPr lang="en-GB" altLang="de-DE" dirty="0"/>
              <a:t>on the</a:t>
            </a:r>
            <a:r>
              <a:rPr lang="en-GB" altLang="de-DE" i="1" dirty="0"/>
              <a:t> </a:t>
            </a:r>
            <a:r>
              <a:rPr lang="en-GB" altLang="de-DE" dirty="0"/>
              <a:t>user’s PC containing the data </a:t>
            </a:r>
            <a:r>
              <a:rPr lang="en-GB" altLang="de-DE" i="1" dirty="0"/>
              <a:t>20</a:t>
            </a:r>
            <a:r>
              <a:rPr lang="en-GB" altLang="de-DE" dirty="0"/>
              <a:t>. It will be available to all pages in the same directory or subdirectory of the page that set it (the default </a:t>
            </a:r>
            <a:r>
              <a:rPr lang="en-GB" altLang="de-DE" dirty="0">
                <a:solidFill>
                  <a:srgbClr val="CC0000"/>
                </a:solidFill>
                <a:latin typeface="Courier New" panose="02070309020205020404" pitchFamily="49" charset="0"/>
              </a:rPr>
              <a:t>path</a:t>
            </a:r>
            <a:r>
              <a:rPr lang="en-GB" altLang="de-DE" dirty="0"/>
              <a:t> and </a:t>
            </a:r>
            <a:r>
              <a:rPr lang="en-GB" altLang="de-DE" dirty="0">
                <a:solidFill>
                  <a:srgbClr val="CC0000"/>
                </a:solidFill>
                <a:latin typeface="Courier New" panose="02070309020205020404" pitchFamily="49" charset="0"/>
              </a:rPr>
              <a:t>domain</a:t>
            </a:r>
            <a:r>
              <a:rPr lang="en-GB" altLang="de-DE" dirty="0"/>
              <a:t>). It will expire and be deleted after 30 days.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536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Read </a:t>
            </a:r>
            <a:r>
              <a:rPr lang="de-DE" dirty="0" err="1"/>
              <a:t>cookie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de-DE" dirty="0"/>
              <a:t>All cookie data is available through the </a:t>
            </a:r>
            <a:r>
              <a:rPr lang="en-GB" altLang="de-DE" dirty="0" err="1"/>
              <a:t>superglobal</a:t>
            </a:r>
            <a:r>
              <a:rPr lang="en-GB" altLang="de-DE" dirty="0"/>
              <a:t> </a:t>
            </a:r>
            <a:r>
              <a:rPr lang="en-GB" altLang="de-DE" b="1" dirty="0">
                <a:solidFill>
                  <a:srgbClr val="0000FF"/>
                </a:solidFill>
                <a:latin typeface="Courier New" panose="02070309020205020404" pitchFamily="49" charset="0"/>
              </a:rPr>
              <a:t>$_COOKIE</a:t>
            </a:r>
            <a:r>
              <a:rPr lang="en-GB" altLang="de-DE" b="1" dirty="0"/>
              <a:t>:</a:t>
            </a:r>
          </a:p>
          <a:p>
            <a:pPr>
              <a:buNone/>
            </a:pPr>
            <a:r>
              <a:rPr lang="en-GB" altLang="de-DE" sz="2400" b="1" dirty="0">
                <a:latin typeface="Courier New" panose="02070309020205020404" pitchFamily="49" charset="0"/>
              </a:rPr>
              <a:t>	</a:t>
            </a:r>
            <a:r>
              <a:rPr lang="en-GB" altLang="de-DE" b="1" dirty="0">
                <a:latin typeface="Courier New" panose="02070309020205020404" pitchFamily="49" charset="0"/>
              </a:rPr>
              <a:t>$variable = </a:t>
            </a:r>
            <a:r>
              <a:rPr lang="en-GB" altLang="de-DE" b="1" dirty="0">
                <a:solidFill>
                  <a:srgbClr val="0000FF"/>
                </a:solidFill>
                <a:latin typeface="Courier New" panose="02070309020205020404" pitchFamily="49" charset="0"/>
              </a:rPr>
              <a:t>$_COOKIE</a:t>
            </a:r>
            <a:r>
              <a:rPr lang="en-GB" altLang="de-DE" b="1" dirty="0">
                <a:latin typeface="Courier New" panose="02070309020205020404" pitchFamily="49" charset="0"/>
              </a:rPr>
              <a:t>[</a:t>
            </a:r>
            <a:r>
              <a:rPr lang="en-GB" altLang="de-DE" b="1" dirty="0">
                <a:solidFill>
                  <a:srgbClr val="CC0000"/>
                </a:solidFill>
                <a:latin typeface="Courier New" panose="02070309020205020404" pitchFamily="49" charset="0"/>
              </a:rPr>
              <a:t>‘</a:t>
            </a:r>
            <a:r>
              <a:rPr lang="en-GB" altLang="de-DE" b="1" dirty="0" err="1">
                <a:solidFill>
                  <a:srgbClr val="CC0000"/>
                </a:solidFill>
                <a:latin typeface="Courier New" panose="02070309020205020404" pitchFamily="49" charset="0"/>
              </a:rPr>
              <a:t>cookie_name</a:t>
            </a:r>
            <a:r>
              <a:rPr lang="en-GB" altLang="de-DE" b="1" dirty="0">
                <a:solidFill>
                  <a:srgbClr val="CC0000"/>
                </a:solidFill>
                <a:latin typeface="Courier New" panose="02070309020205020404" pitchFamily="49" charset="0"/>
              </a:rPr>
              <a:t>’</a:t>
            </a:r>
            <a:r>
              <a:rPr lang="en-GB" altLang="de-DE" b="1" dirty="0">
                <a:latin typeface="Courier New" panose="02070309020205020404" pitchFamily="49" charset="0"/>
              </a:rPr>
              <a:t>]</a:t>
            </a:r>
          </a:p>
          <a:p>
            <a:pPr>
              <a:buNone/>
            </a:pPr>
            <a:r>
              <a:rPr lang="en-GB" altLang="de-DE" b="1" dirty="0"/>
              <a:t>	</a:t>
            </a:r>
            <a:r>
              <a:rPr lang="en-GB" altLang="de-DE" dirty="0"/>
              <a:t>or</a:t>
            </a:r>
          </a:p>
          <a:p>
            <a:pPr>
              <a:buNone/>
            </a:pPr>
            <a:r>
              <a:rPr lang="en-GB" altLang="de-DE" b="1" dirty="0"/>
              <a:t>	</a:t>
            </a:r>
            <a:r>
              <a:rPr lang="en-GB" altLang="de-DE" b="1" dirty="0">
                <a:latin typeface="Courier New" panose="02070309020205020404" pitchFamily="49" charset="0"/>
              </a:rPr>
              <a:t>$variable = </a:t>
            </a:r>
            <a:r>
              <a:rPr lang="en-GB" altLang="de-DE" b="1" dirty="0">
                <a:solidFill>
                  <a:srgbClr val="0000FF"/>
                </a:solidFill>
                <a:latin typeface="Courier New" panose="02070309020205020404" pitchFamily="49" charset="0"/>
              </a:rPr>
              <a:t>$HTTP_COOKIE_VARS</a:t>
            </a:r>
            <a:r>
              <a:rPr lang="en-GB" altLang="de-DE" b="1" dirty="0">
                <a:latin typeface="Courier New" panose="02070309020205020404" pitchFamily="49" charset="0"/>
              </a:rPr>
              <a:t>[</a:t>
            </a:r>
            <a:r>
              <a:rPr lang="en-GB" altLang="de-DE" b="1" dirty="0">
                <a:solidFill>
                  <a:srgbClr val="CC0000"/>
                </a:solidFill>
                <a:latin typeface="Courier New" panose="02070309020205020404" pitchFamily="49" charset="0"/>
              </a:rPr>
              <a:t>‘</a:t>
            </a:r>
            <a:r>
              <a:rPr lang="en-GB" altLang="de-DE" b="1" dirty="0" err="1">
                <a:solidFill>
                  <a:srgbClr val="CC0000"/>
                </a:solidFill>
                <a:latin typeface="Courier New" panose="02070309020205020404" pitchFamily="49" charset="0"/>
              </a:rPr>
              <a:t>cookie_name</a:t>
            </a:r>
            <a:r>
              <a:rPr lang="en-GB" altLang="de-DE" b="1" dirty="0">
                <a:solidFill>
                  <a:srgbClr val="CC0000"/>
                </a:solidFill>
                <a:latin typeface="Courier New" panose="02070309020205020404" pitchFamily="49" charset="0"/>
              </a:rPr>
              <a:t>’</a:t>
            </a:r>
            <a:r>
              <a:rPr lang="en-GB" altLang="de-DE" b="1" dirty="0">
                <a:latin typeface="Courier New" panose="02070309020205020404" pitchFamily="49" charset="0"/>
              </a:rPr>
              <a:t>];</a:t>
            </a:r>
          </a:p>
          <a:p>
            <a:pPr>
              <a:buNone/>
            </a:pPr>
            <a:r>
              <a:rPr lang="en-GB" altLang="de-DE" sz="2400" b="1" dirty="0"/>
              <a:t>	</a:t>
            </a:r>
            <a:r>
              <a:rPr lang="en-GB" altLang="de-DE" b="1" dirty="0"/>
              <a:t>e.g.</a:t>
            </a:r>
          </a:p>
          <a:p>
            <a:pPr>
              <a:buNone/>
            </a:pPr>
            <a:r>
              <a:rPr lang="en-GB" altLang="de-DE" b="1" dirty="0"/>
              <a:t>	</a:t>
            </a:r>
            <a:r>
              <a:rPr lang="en-GB" altLang="de-DE" b="1" dirty="0">
                <a:latin typeface="Courier New" panose="02070309020205020404" pitchFamily="49" charset="0"/>
              </a:rPr>
              <a:t>$age = </a:t>
            </a:r>
            <a:r>
              <a:rPr lang="en-GB" altLang="de-DE" b="1" dirty="0">
                <a:solidFill>
                  <a:srgbClr val="0000FF"/>
                </a:solidFill>
                <a:latin typeface="Courier New" panose="02070309020205020404" pitchFamily="49" charset="0"/>
              </a:rPr>
              <a:t>$_COOKIE</a:t>
            </a:r>
            <a:r>
              <a:rPr lang="en-GB" altLang="de-DE" b="1" dirty="0">
                <a:latin typeface="Courier New" panose="02070309020205020404" pitchFamily="49" charset="0"/>
              </a:rPr>
              <a:t>[</a:t>
            </a:r>
            <a:r>
              <a:rPr lang="en-GB" altLang="de-DE" b="1" dirty="0">
                <a:solidFill>
                  <a:srgbClr val="CC0000"/>
                </a:solidFill>
                <a:latin typeface="Courier New" panose="02070309020205020404" pitchFamily="49" charset="0"/>
              </a:rPr>
              <a:t>‘age’</a:t>
            </a:r>
            <a:r>
              <a:rPr lang="en-GB" altLang="de-DE" b="1" dirty="0">
                <a:latin typeface="Courier New" panose="02070309020205020404" pitchFamily="49" charset="0"/>
              </a:rPr>
              <a:t>]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7141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de-DE" dirty="0"/>
              <a:t>Storing an array..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de-DE" dirty="0"/>
              <a:t>Only </a:t>
            </a:r>
            <a:r>
              <a:rPr lang="en-GB" altLang="de-DE" b="1" dirty="0"/>
              <a:t>strings</a:t>
            </a:r>
            <a:r>
              <a:rPr lang="en-GB" altLang="de-DE" dirty="0"/>
              <a:t> can be stored in Cookie files.</a:t>
            </a:r>
          </a:p>
          <a:p>
            <a:r>
              <a:rPr lang="en-GB" altLang="de-DE" dirty="0"/>
              <a:t>To store an array in a cookie, convert it to a string by using the </a:t>
            </a:r>
            <a:r>
              <a:rPr lang="en-GB" altLang="de-DE" b="1" dirty="0">
                <a:solidFill>
                  <a:srgbClr val="0000FF"/>
                </a:solidFill>
                <a:latin typeface="Courier New" panose="02070309020205020404" pitchFamily="49" charset="0"/>
              </a:rPr>
              <a:t>serialize()</a:t>
            </a:r>
            <a:r>
              <a:rPr lang="en-GB" altLang="de-DE" dirty="0"/>
              <a:t> PHP function. </a:t>
            </a:r>
          </a:p>
          <a:p>
            <a:r>
              <a:rPr lang="en-GB" altLang="de-DE" dirty="0"/>
              <a:t>The array can be reconstructed using the </a:t>
            </a:r>
            <a:r>
              <a:rPr lang="en-GB" altLang="de-DE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unserialize</a:t>
            </a:r>
            <a:r>
              <a:rPr lang="en-GB" altLang="de-DE" b="1" dirty="0">
                <a:solidFill>
                  <a:srgbClr val="0000FF"/>
                </a:solidFill>
                <a:latin typeface="Courier New" panose="02070309020205020404" pitchFamily="49" charset="0"/>
              </a:rPr>
              <a:t>()</a:t>
            </a:r>
            <a:r>
              <a:rPr lang="en-GB" altLang="de-DE" dirty="0"/>
              <a:t> function once it had been read back in.</a:t>
            </a:r>
          </a:p>
          <a:p>
            <a:r>
              <a:rPr lang="en-GB" altLang="de-DE" dirty="0"/>
              <a:t>Remember cookie size is limited!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788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de-DE" dirty="0"/>
              <a:t>Delete a cookie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de-DE" dirty="0"/>
              <a:t>To remove a cookie, simply overwrite the cookie with a new one with an expiry time in the past…</a:t>
            </a:r>
          </a:p>
          <a:p>
            <a:pPr>
              <a:lnSpc>
                <a:spcPct val="90000"/>
              </a:lnSpc>
            </a:pPr>
            <a:endParaRPr lang="en-GB" altLang="de-DE" dirty="0"/>
          </a:p>
          <a:p>
            <a:pPr>
              <a:lnSpc>
                <a:spcPct val="90000"/>
              </a:lnSpc>
              <a:buNone/>
            </a:pPr>
            <a:r>
              <a:rPr lang="en-GB" altLang="de-DE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GB" altLang="de-DE" sz="1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setcookie</a:t>
            </a:r>
            <a:r>
              <a:rPr lang="en-GB" altLang="de-DE" sz="1800" b="1" dirty="0">
                <a:latin typeface="Courier New" panose="02070309020205020404" pitchFamily="49" charset="0"/>
              </a:rPr>
              <a:t>(</a:t>
            </a:r>
            <a:r>
              <a:rPr lang="en-GB" altLang="de-DE" sz="1800" b="1" dirty="0">
                <a:solidFill>
                  <a:srgbClr val="CC0000"/>
                </a:solidFill>
                <a:latin typeface="Courier New" panose="02070309020205020404" pitchFamily="49" charset="0"/>
              </a:rPr>
              <a:t>‘</a:t>
            </a:r>
            <a:r>
              <a:rPr lang="en-GB" altLang="de-DE" sz="1800" b="1" dirty="0" err="1">
                <a:solidFill>
                  <a:srgbClr val="CC0000"/>
                </a:solidFill>
                <a:latin typeface="Courier New" panose="02070309020205020404" pitchFamily="49" charset="0"/>
              </a:rPr>
              <a:t>cookie_name’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,</a:t>
            </a:r>
            <a:r>
              <a:rPr lang="en-GB" altLang="de-DE" sz="1800" b="1" dirty="0" err="1">
                <a:solidFill>
                  <a:srgbClr val="CC0000"/>
                </a:solidFill>
                <a:latin typeface="Courier New" panose="02070309020205020404" pitchFamily="49" charset="0"/>
              </a:rPr>
              <a:t>’’</a:t>
            </a:r>
            <a:r>
              <a:rPr lang="en-GB" altLang="de-DE" sz="1800" b="1" dirty="0" err="1">
                <a:latin typeface="Courier New" panose="02070309020205020404" pitchFamily="49" charset="0"/>
              </a:rPr>
              <a:t>,</a:t>
            </a:r>
            <a:r>
              <a:rPr lang="en-GB" altLang="de-DE" sz="1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time</a:t>
            </a:r>
            <a:r>
              <a:rPr lang="en-GB" altLang="de-DE" sz="1800" b="1" dirty="0">
                <a:latin typeface="Courier New" panose="02070309020205020404" pitchFamily="49" charset="0"/>
              </a:rPr>
              <a:t>()-6000)</a:t>
            </a:r>
          </a:p>
          <a:p>
            <a:pPr>
              <a:lnSpc>
                <a:spcPct val="90000"/>
              </a:lnSpc>
              <a:buNone/>
            </a:pPr>
            <a:endParaRPr lang="en-GB" altLang="de-DE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altLang="de-DE" dirty="0"/>
              <a:t>Note that theoretically any number taken away from the </a:t>
            </a:r>
            <a:r>
              <a:rPr lang="en-GB" altLang="de-DE" dirty="0">
                <a:solidFill>
                  <a:srgbClr val="553EFC"/>
                </a:solidFill>
                <a:latin typeface="Courier New" panose="02070309020205020404" pitchFamily="49" charset="0"/>
              </a:rPr>
              <a:t>time()</a:t>
            </a:r>
            <a:r>
              <a:rPr lang="en-GB" altLang="de-DE" dirty="0"/>
              <a:t> function should do, but due to variations in local computer times, it is advisable to use a day or two.</a:t>
            </a:r>
          </a:p>
          <a:p>
            <a:pPr>
              <a:lnSpc>
                <a:spcPct val="90000"/>
              </a:lnSpc>
              <a:buNone/>
            </a:pPr>
            <a:r>
              <a:rPr lang="en-GB" altLang="de-DE" dirty="0"/>
              <a:t>  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595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796201"/>
              </p:ext>
            </p:extLst>
          </p:nvPr>
        </p:nvGraphicFramePr>
        <p:xfrm>
          <a:off x="684213" y="685800"/>
          <a:ext cx="8534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398926462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81053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6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$GLOBALS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Globale</a:t>
                      </a:r>
                      <a:r>
                        <a:rPr lang="de-DE" baseline="0" dirty="0"/>
                        <a:t> Variablen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$_GET &amp;</a:t>
                      </a:r>
                      <a:r>
                        <a:rPr lang="de-DE" baseline="0" dirty="0"/>
                        <a:t> $_POST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Übergabeparameter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07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$_SESSION</a:t>
                      </a:r>
                      <a:r>
                        <a:rPr lang="de-DE" baseline="0" dirty="0"/>
                        <a:t> &amp; $_COOKIE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Nutzerabhängige</a:t>
                      </a:r>
                      <a:r>
                        <a:rPr lang="de-DE" baseline="0" dirty="0"/>
                        <a:t> Variablen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55451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684212" y="2231472"/>
            <a:ext cx="97577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Auflistung der wichtigsten, mehr Infos &amp; weitere: </a:t>
            </a:r>
          </a:p>
          <a:p>
            <a:r>
              <a:rPr lang="de-DE" dirty="0">
                <a:hlinkClick r:id="rId2"/>
              </a:rPr>
              <a:t>http://php.net/manual/de/language.variables.superglobals.php</a:t>
            </a:r>
            <a:endParaRPr lang="de-DE" dirty="0"/>
          </a:p>
          <a:p>
            <a:endParaRPr lang="de-DE" dirty="0"/>
          </a:p>
          <a:p>
            <a:r>
              <a:rPr lang="de-DE" dirty="0"/>
              <a:t>Link zum testen: </a:t>
            </a:r>
          </a:p>
          <a:p>
            <a:r>
              <a:rPr lang="de-DE" dirty="0">
                <a:hlinkClick r:id="rId3"/>
              </a:rPr>
              <a:t>http://localhost/FotoprojektSemester5/FotoprojektSemester5/_sonstiges/superglobals/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6458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$GLOBALS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Mehr Infos: </a:t>
            </a:r>
            <a:r>
              <a:rPr lang="de-DE" dirty="0">
                <a:hlinkClick r:id="rId2"/>
              </a:rPr>
              <a:t>http://php.net/manual/de/language.variables.scope.php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846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21322" y="1478280"/>
            <a:ext cx="8534400" cy="36152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&lt;</a:t>
            </a:r>
            <a:r>
              <a:rPr lang="de-DE" sz="1800" kern="0" spc="-100" dirty="0" err="1">
                <a:solidFill>
                  <a:schemeClr val="tx1"/>
                </a:solidFill>
              </a:rPr>
              <a:t>html</a:t>
            </a:r>
            <a:r>
              <a:rPr lang="de-DE" sz="1800" kern="0" spc="-100" dirty="0">
                <a:solidFill>
                  <a:schemeClr val="tx1"/>
                </a:solidFill>
              </a:rPr>
              <a:t>&gt;&lt;</a:t>
            </a:r>
            <a:r>
              <a:rPr lang="de-DE" sz="1800" kern="0" spc="-100" dirty="0" err="1">
                <a:solidFill>
                  <a:schemeClr val="tx1"/>
                </a:solidFill>
              </a:rPr>
              <a:t>body</a:t>
            </a:r>
            <a:r>
              <a:rPr lang="de-DE" sz="1800" kern="0" spc="-1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&lt;?</a:t>
            </a:r>
            <a:r>
              <a:rPr lang="de-DE" sz="1800" kern="0" spc="-100" dirty="0" err="1">
                <a:solidFill>
                  <a:schemeClr val="tx1"/>
                </a:solidFill>
              </a:rPr>
              <a:t>php</a:t>
            </a:r>
            <a:endParaRPr lang="de-DE" sz="1800" kern="0" spc="-1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	$</a:t>
            </a:r>
            <a:r>
              <a:rPr lang="de-DE" sz="1800" kern="0" spc="-100" dirty="0" err="1">
                <a:solidFill>
                  <a:schemeClr val="tx1"/>
                </a:solidFill>
              </a:rPr>
              <a:t>globaleVariable</a:t>
            </a:r>
            <a:r>
              <a:rPr lang="de-DE" sz="1800" kern="0" spc="-100" dirty="0">
                <a:solidFill>
                  <a:schemeClr val="tx1"/>
                </a:solidFill>
              </a:rPr>
              <a:t> = "";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	Class </a:t>
            </a:r>
            <a:r>
              <a:rPr lang="de-DE" sz="1800" kern="0" spc="-100" dirty="0" err="1">
                <a:solidFill>
                  <a:schemeClr val="tx1"/>
                </a:solidFill>
              </a:rPr>
              <a:t>test</a:t>
            </a:r>
            <a:r>
              <a:rPr lang="de-DE" sz="1800" kern="0" spc="-1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		</a:t>
            </a:r>
            <a:r>
              <a:rPr lang="de-DE" sz="1800" kern="0" spc="-100" dirty="0" err="1">
                <a:solidFill>
                  <a:schemeClr val="tx1"/>
                </a:solidFill>
              </a:rPr>
              <a:t>function</a:t>
            </a:r>
            <a:r>
              <a:rPr lang="de-DE" sz="1800" kern="0" spc="-100" dirty="0">
                <a:solidFill>
                  <a:schemeClr val="tx1"/>
                </a:solidFill>
              </a:rPr>
              <a:t> __</a:t>
            </a:r>
            <a:r>
              <a:rPr lang="de-DE" sz="1800" kern="0" spc="-100" dirty="0" err="1">
                <a:solidFill>
                  <a:schemeClr val="tx1"/>
                </a:solidFill>
              </a:rPr>
              <a:t>construct</a:t>
            </a:r>
            <a:r>
              <a:rPr lang="de-DE" sz="1800" kern="0" spc="-100" dirty="0">
                <a:solidFill>
                  <a:schemeClr val="tx1"/>
                </a:solidFill>
              </a:rPr>
              <a:t>(){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			$GLOBALS["</a:t>
            </a:r>
            <a:r>
              <a:rPr lang="de-DE" sz="1800" kern="0" spc="-100" dirty="0" err="1">
                <a:solidFill>
                  <a:schemeClr val="tx1"/>
                </a:solidFill>
              </a:rPr>
              <a:t>globaleVariable</a:t>
            </a:r>
            <a:r>
              <a:rPr lang="de-DE" sz="1800" kern="0" spc="-100" dirty="0">
                <a:solidFill>
                  <a:schemeClr val="tx1"/>
                </a:solidFill>
              </a:rPr>
              <a:t>"] = "&lt;h2&gt;Globale Variable&lt;/h2&gt;";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			$</a:t>
            </a:r>
            <a:r>
              <a:rPr lang="de-DE" sz="1800" kern="0" spc="-100" dirty="0" err="1">
                <a:solidFill>
                  <a:schemeClr val="tx1"/>
                </a:solidFill>
              </a:rPr>
              <a:t>globaleVariable</a:t>
            </a:r>
            <a:r>
              <a:rPr lang="de-DE" sz="1800" kern="0" spc="-100" dirty="0">
                <a:solidFill>
                  <a:schemeClr val="tx1"/>
                </a:solidFill>
              </a:rPr>
              <a:t> = "&lt;h2&gt;falsch&lt;/h2&gt;";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		}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	}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	</a:t>
            </a:r>
            <a:r>
              <a:rPr lang="de-DE" sz="1800" kern="0" spc="-100" dirty="0" err="1">
                <a:solidFill>
                  <a:schemeClr val="tx1"/>
                </a:solidFill>
              </a:rPr>
              <a:t>new</a:t>
            </a:r>
            <a:r>
              <a:rPr lang="de-DE" sz="1800" kern="0" spc="-100" dirty="0">
                <a:solidFill>
                  <a:schemeClr val="tx1"/>
                </a:solidFill>
              </a:rPr>
              <a:t> </a:t>
            </a:r>
            <a:r>
              <a:rPr lang="de-DE" sz="1800" kern="0" spc="-100" dirty="0" err="1">
                <a:solidFill>
                  <a:schemeClr val="tx1"/>
                </a:solidFill>
              </a:rPr>
              <a:t>test</a:t>
            </a:r>
            <a:r>
              <a:rPr lang="de-DE" sz="1800" kern="0" spc="-100" dirty="0">
                <a:solidFill>
                  <a:schemeClr val="tx1"/>
                </a:solidFill>
              </a:rPr>
              <a:t>(); //__</a:t>
            </a:r>
            <a:r>
              <a:rPr lang="de-DE" sz="1800" kern="0" spc="-100" dirty="0" err="1">
                <a:solidFill>
                  <a:schemeClr val="tx1"/>
                </a:solidFill>
              </a:rPr>
              <a:t>construct</a:t>
            </a:r>
            <a:r>
              <a:rPr lang="de-DE" sz="1800" kern="0" spc="-100" dirty="0">
                <a:solidFill>
                  <a:schemeClr val="tx1"/>
                </a:solidFill>
              </a:rPr>
              <a:t> wird aufgerufen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	echo $GLOBALS["</a:t>
            </a:r>
            <a:r>
              <a:rPr lang="de-DE" sz="1800" kern="0" spc="-100" dirty="0" err="1">
                <a:solidFill>
                  <a:schemeClr val="tx1"/>
                </a:solidFill>
              </a:rPr>
              <a:t>globaleVariable</a:t>
            </a:r>
            <a:r>
              <a:rPr lang="de-DE" sz="1800" kern="0" spc="-100" dirty="0">
                <a:solidFill>
                  <a:schemeClr val="tx1"/>
                </a:solidFill>
              </a:rPr>
              <a:t>"]; 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	// funktioniert auch: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	//echo $</a:t>
            </a:r>
            <a:r>
              <a:rPr lang="de-DE" sz="1800" kern="0" spc="-100" dirty="0" err="1">
                <a:solidFill>
                  <a:schemeClr val="tx1"/>
                </a:solidFill>
              </a:rPr>
              <a:t>globaleVariable</a:t>
            </a:r>
            <a:r>
              <a:rPr lang="de-DE" sz="1800" kern="0" spc="-1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?&gt;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&lt;/</a:t>
            </a:r>
            <a:r>
              <a:rPr lang="de-DE" sz="1800" kern="0" spc="-100" dirty="0" err="1">
                <a:solidFill>
                  <a:schemeClr val="tx1"/>
                </a:solidFill>
              </a:rPr>
              <a:t>body</a:t>
            </a:r>
            <a:r>
              <a:rPr lang="de-DE" sz="1800" kern="0" spc="-100" dirty="0">
                <a:solidFill>
                  <a:schemeClr val="tx1"/>
                </a:solidFill>
              </a:rPr>
              <a:t>&gt;&lt;/</a:t>
            </a:r>
            <a:r>
              <a:rPr lang="de-DE" sz="1800" kern="0" spc="-100" dirty="0" err="1">
                <a:solidFill>
                  <a:schemeClr val="tx1"/>
                </a:solidFill>
              </a:rPr>
              <a:t>html</a:t>
            </a:r>
            <a:r>
              <a:rPr lang="de-DE" sz="1800" kern="0" spc="-100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r="80156" b="83173"/>
          <a:stretch/>
        </p:blipFill>
        <p:spPr>
          <a:xfrm>
            <a:off x="5808373" y="3763116"/>
            <a:ext cx="5793077" cy="266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4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$_GET &amp; $_POST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Mehr Infos: </a:t>
            </a:r>
            <a:r>
              <a:rPr lang="de-DE" dirty="0">
                <a:hlinkClick r:id="rId2"/>
              </a:rPr>
              <a:t>http://php.net/manual/de/language.variables.external.php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373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21322" y="1478280"/>
            <a:ext cx="8534400" cy="361526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&lt;</a:t>
            </a:r>
            <a:r>
              <a:rPr lang="de-DE" sz="1800" kern="0" spc="-100" dirty="0" err="1">
                <a:solidFill>
                  <a:schemeClr val="tx1"/>
                </a:solidFill>
              </a:rPr>
              <a:t>html</a:t>
            </a:r>
            <a:r>
              <a:rPr lang="de-DE" sz="1800" kern="0" spc="-100" dirty="0">
                <a:solidFill>
                  <a:schemeClr val="tx1"/>
                </a:solidFill>
              </a:rPr>
              <a:t>&gt;&lt;</a:t>
            </a:r>
            <a:r>
              <a:rPr lang="de-DE" sz="1800" kern="0" spc="-100" dirty="0" err="1">
                <a:solidFill>
                  <a:schemeClr val="tx1"/>
                </a:solidFill>
              </a:rPr>
              <a:t>body</a:t>
            </a:r>
            <a:r>
              <a:rPr lang="de-DE" sz="1800" kern="0" spc="-1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&lt;?</a:t>
            </a:r>
            <a:r>
              <a:rPr lang="de-DE" sz="1800" kern="0" spc="-100" dirty="0" err="1">
                <a:solidFill>
                  <a:schemeClr val="tx1"/>
                </a:solidFill>
              </a:rPr>
              <a:t>php</a:t>
            </a:r>
            <a:endParaRPr lang="de-DE" sz="1800" kern="0" spc="-1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	</a:t>
            </a:r>
            <a:r>
              <a:rPr lang="de-DE" sz="1800" kern="0" spc="-100" dirty="0" err="1">
                <a:solidFill>
                  <a:schemeClr val="tx1"/>
                </a:solidFill>
              </a:rPr>
              <a:t>if</a:t>
            </a:r>
            <a:r>
              <a:rPr lang="de-DE" sz="1800" kern="0" spc="-100" dirty="0">
                <a:solidFill>
                  <a:schemeClr val="tx1"/>
                </a:solidFill>
              </a:rPr>
              <a:t>(</a:t>
            </a:r>
            <a:r>
              <a:rPr lang="de-DE" sz="1800" kern="0" spc="-100" dirty="0" err="1">
                <a:solidFill>
                  <a:schemeClr val="tx1"/>
                </a:solidFill>
              </a:rPr>
              <a:t>isset</a:t>
            </a:r>
            <a:r>
              <a:rPr lang="de-DE" sz="1800" kern="0" spc="-100" dirty="0">
                <a:solidFill>
                  <a:schemeClr val="tx1"/>
                </a:solidFill>
              </a:rPr>
              <a:t>($_GET["</a:t>
            </a:r>
            <a:r>
              <a:rPr lang="de-DE" sz="1800" kern="0" spc="-100" dirty="0" err="1">
                <a:solidFill>
                  <a:schemeClr val="tx1"/>
                </a:solidFill>
              </a:rPr>
              <a:t>vorname</a:t>
            </a:r>
            <a:r>
              <a:rPr lang="de-DE" sz="1800" kern="0" spc="-100" dirty="0">
                <a:solidFill>
                  <a:schemeClr val="tx1"/>
                </a:solidFill>
              </a:rPr>
              <a:t>"])){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		echo "&lt;h3&gt;Hallo " . $_GET["</a:t>
            </a:r>
            <a:r>
              <a:rPr lang="de-DE" sz="1800" kern="0" spc="-100" dirty="0" err="1">
                <a:solidFill>
                  <a:schemeClr val="tx1"/>
                </a:solidFill>
              </a:rPr>
              <a:t>vorname</a:t>
            </a:r>
            <a:r>
              <a:rPr lang="de-DE" sz="1800" kern="0" spc="-100" dirty="0">
                <a:solidFill>
                  <a:schemeClr val="tx1"/>
                </a:solidFill>
              </a:rPr>
              <a:t>"] . " " . $_GET["</a:t>
            </a:r>
            <a:r>
              <a:rPr lang="de-DE" sz="1800" kern="0" spc="-100" dirty="0" err="1">
                <a:solidFill>
                  <a:schemeClr val="tx1"/>
                </a:solidFill>
              </a:rPr>
              <a:t>nachname</a:t>
            </a:r>
            <a:r>
              <a:rPr lang="de-DE" sz="1800" kern="0" spc="-100" dirty="0">
                <a:solidFill>
                  <a:schemeClr val="tx1"/>
                </a:solidFill>
              </a:rPr>
              <a:t>"] .  "&lt;/h3&gt;";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	}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	</a:t>
            </a:r>
            <a:r>
              <a:rPr lang="de-DE" sz="1800" kern="0" spc="-100" dirty="0" err="1">
                <a:solidFill>
                  <a:schemeClr val="tx1"/>
                </a:solidFill>
              </a:rPr>
              <a:t>if</a:t>
            </a:r>
            <a:r>
              <a:rPr lang="de-DE" sz="1800" kern="0" spc="-100" dirty="0">
                <a:solidFill>
                  <a:schemeClr val="tx1"/>
                </a:solidFill>
              </a:rPr>
              <a:t>(</a:t>
            </a:r>
            <a:r>
              <a:rPr lang="de-DE" sz="1800" kern="0" spc="-100" dirty="0" err="1">
                <a:solidFill>
                  <a:schemeClr val="tx1"/>
                </a:solidFill>
              </a:rPr>
              <a:t>isset</a:t>
            </a:r>
            <a:r>
              <a:rPr lang="de-DE" sz="1800" kern="0" spc="-100" dirty="0">
                <a:solidFill>
                  <a:schemeClr val="tx1"/>
                </a:solidFill>
              </a:rPr>
              <a:t>($_POST["feld1"])){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		echo "&lt;h3&gt;POST &amp;</a:t>
            </a:r>
            <a:r>
              <a:rPr lang="de-DE" sz="1800" kern="0" spc="-100" dirty="0" err="1">
                <a:solidFill>
                  <a:schemeClr val="tx1"/>
                </a:solidFill>
              </a:rPr>
              <a:t>Uuml;bertragung</a:t>
            </a:r>
            <a:r>
              <a:rPr lang="de-DE" sz="1800" kern="0" spc="-100" dirty="0">
                <a:solidFill>
                  <a:schemeClr val="tx1"/>
                </a:solidFill>
              </a:rPr>
              <a:t> hat funktioniert&lt;/h3&gt;";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		echo "&lt;p&gt;Feld 1: ". $_POST["feld1"]."&lt;/p&gt;";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		echo "&lt;p&gt;Feld 2: ". $_POST["feld2"]."&lt;/p&gt;";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	}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?&gt;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&lt;form </a:t>
            </a:r>
            <a:r>
              <a:rPr lang="de-DE" sz="1800" kern="0" spc="-100" dirty="0" err="1">
                <a:solidFill>
                  <a:schemeClr val="tx1"/>
                </a:solidFill>
              </a:rPr>
              <a:t>action</a:t>
            </a:r>
            <a:r>
              <a:rPr lang="de-DE" sz="1800" kern="0" spc="-100" dirty="0">
                <a:solidFill>
                  <a:schemeClr val="tx1"/>
                </a:solidFill>
              </a:rPr>
              <a:t>="</a:t>
            </a:r>
            <a:r>
              <a:rPr lang="de-DE" sz="1800" kern="0" spc="-100" dirty="0" err="1">
                <a:solidFill>
                  <a:schemeClr val="tx1"/>
                </a:solidFill>
              </a:rPr>
              <a:t>index.php</a:t>
            </a:r>
            <a:r>
              <a:rPr lang="de-DE" sz="1800" kern="0" spc="-100" dirty="0">
                <a:solidFill>
                  <a:schemeClr val="tx1"/>
                </a:solidFill>
              </a:rPr>
              <a:t>" </a:t>
            </a:r>
            <a:r>
              <a:rPr lang="de-DE" sz="1800" kern="0" spc="-100" dirty="0" err="1">
                <a:solidFill>
                  <a:schemeClr val="tx1"/>
                </a:solidFill>
              </a:rPr>
              <a:t>method</a:t>
            </a:r>
            <a:r>
              <a:rPr lang="de-DE" sz="1800" kern="0" spc="-100" dirty="0">
                <a:solidFill>
                  <a:schemeClr val="tx1"/>
                </a:solidFill>
              </a:rPr>
              <a:t>="</a:t>
            </a:r>
            <a:r>
              <a:rPr lang="de-DE" sz="1800" kern="0" spc="-100" dirty="0" err="1">
                <a:solidFill>
                  <a:schemeClr val="tx1"/>
                </a:solidFill>
              </a:rPr>
              <a:t>post</a:t>
            </a:r>
            <a:r>
              <a:rPr lang="de-DE" sz="1800" kern="0" spc="-100" dirty="0">
                <a:solidFill>
                  <a:schemeClr val="tx1"/>
                </a:solidFill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Feld1: &lt;</a:t>
            </a:r>
            <a:r>
              <a:rPr lang="de-DE" sz="1800" kern="0" spc="-100" dirty="0" err="1">
                <a:solidFill>
                  <a:schemeClr val="tx1"/>
                </a:solidFill>
              </a:rPr>
              <a:t>input</a:t>
            </a:r>
            <a:r>
              <a:rPr lang="de-DE" sz="1800" kern="0" spc="-100" dirty="0">
                <a:solidFill>
                  <a:schemeClr val="tx1"/>
                </a:solidFill>
              </a:rPr>
              <a:t> type="</a:t>
            </a:r>
            <a:r>
              <a:rPr lang="de-DE" sz="1800" kern="0" spc="-100" dirty="0" err="1">
                <a:solidFill>
                  <a:schemeClr val="tx1"/>
                </a:solidFill>
              </a:rPr>
              <a:t>text</a:t>
            </a:r>
            <a:r>
              <a:rPr lang="de-DE" sz="1800" kern="0" spc="-100" dirty="0">
                <a:solidFill>
                  <a:schemeClr val="tx1"/>
                </a:solidFill>
              </a:rPr>
              <a:t>" </a:t>
            </a:r>
            <a:r>
              <a:rPr lang="de-DE" sz="1800" kern="0" spc="-100" dirty="0" err="1">
                <a:solidFill>
                  <a:schemeClr val="tx1"/>
                </a:solidFill>
              </a:rPr>
              <a:t>name</a:t>
            </a:r>
            <a:r>
              <a:rPr lang="de-DE" sz="1800" kern="0" spc="-100" dirty="0">
                <a:solidFill>
                  <a:schemeClr val="tx1"/>
                </a:solidFill>
              </a:rPr>
              <a:t>="feld1"&gt;&lt;</a:t>
            </a:r>
            <a:r>
              <a:rPr lang="de-DE" sz="1800" kern="0" spc="-100" dirty="0" err="1">
                <a:solidFill>
                  <a:schemeClr val="tx1"/>
                </a:solidFill>
              </a:rPr>
              <a:t>br</a:t>
            </a:r>
            <a:r>
              <a:rPr lang="de-DE" sz="1800" kern="0" spc="-100" dirty="0">
                <a:solidFill>
                  <a:schemeClr val="tx1"/>
                </a:solidFill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&lt;</a:t>
            </a:r>
            <a:r>
              <a:rPr lang="de-DE" sz="1800" kern="0" spc="-100" dirty="0" err="1">
                <a:solidFill>
                  <a:schemeClr val="tx1"/>
                </a:solidFill>
              </a:rPr>
              <a:t>input</a:t>
            </a:r>
            <a:r>
              <a:rPr lang="de-DE" sz="1800" kern="0" spc="-100" dirty="0">
                <a:solidFill>
                  <a:schemeClr val="tx1"/>
                </a:solidFill>
              </a:rPr>
              <a:t> type="</a:t>
            </a:r>
            <a:r>
              <a:rPr lang="de-DE" sz="1800" kern="0" spc="-100" dirty="0" err="1">
                <a:solidFill>
                  <a:schemeClr val="tx1"/>
                </a:solidFill>
              </a:rPr>
              <a:t>hidden</a:t>
            </a:r>
            <a:r>
              <a:rPr lang="de-DE" sz="1800" kern="0" spc="-100" dirty="0">
                <a:solidFill>
                  <a:schemeClr val="tx1"/>
                </a:solidFill>
              </a:rPr>
              <a:t>" </a:t>
            </a:r>
            <a:r>
              <a:rPr lang="de-DE" sz="1800" kern="0" spc="-100" dirty="0" err="1">
                <a:solidFill>
                  <a:schemeClr val="tx1"/>
                </a:solidFill>
              </a:rPr>
              <a:t>name</a:t>
            </a:r>
            <a:r>
              <a:rPr lang="de-DE" sz="1800" kern="0" spc="-100" dirty="0">
                <a:solidFill>
                  <a:schemeClr val="tx1"/>
                </a:solidFill>
              </a:rPr>
              <a:t>="feld2" </a:t>
            </a:r>
            <a:r>
              <a:rPr lang="de-DE" sz="1800" kern="0" spc="-100" dirty="0" err="1">
                <a:solidFill>
                  <a:schemeClr val="tx1"/>
                </a:solidFill>
              </a:rPr>
              <a:t>value</a:t>
            </a:r>
            <a:r>
              <a:rPr lang="de-DE" sz="1800" kern="0" spc="-100" dirty="0">
                <a:solidFill>
                  <a:schemeClr val="tx1"/>
                </a:solidFill>
              </a:rPr>
              <a:t>="3"&gt;&lt;</a:t>
            </a:r>
            <a:r>
              <a:rPr lang="de-DE" sz="1800" kern="0" spc="-100" dirty="0" err="1">
                <a:solidFill>
                  <a:schemeClr val="tx1"/>
                </a:solidFill>
              </a:rPr>
              <a:t>br</a:t>
            </a:r>
            <a:r>
              <a:rPr lang="de-DE" sz="1800" kern="0" spc="-100" dirty="0">
                <a:solidFill>
                  <a:schemeClr val="tx1"/>
                </a:solidFill>
              </a:rPr>
              <a:t>&gt; &lt;!- z.B. für </a:t>
            </a:r>
            <a:r>
              <a:rPr lang="de-DE" sz="1800" kern="0" spc="-100" dirty="0" err="1">
                <a:solidFill>
                  <a:schemeClr val="tx1"/>
                </a:solidFill>
              </a:rPr>
              <a:t>userid</a:t>
            </a:r>
            <a:r>
              <a:rPr lang="de-DE" sz="1800" kern="0" spc="-100" dirty="0">
                <a:solidFill>
                  <a:schemeClr val="tx1"/>
                </a:solidFill>
              </a:rPr>
              <a:t> -&gt;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&lt;</a:t>
            </a:r>
            <a:r>
              <a:rPr lang="de-DE" sz="1800" kern="0" spc="-100" dirty="0" err="1">
                <a:solidFill>
                  <a:schemeClr val="tx1"/>
                </a:solidFill>
              </a:rPr>
              <a:t>input</a:t>
            </a:r>
            <a:r>
              <a:rPr lang="de-DE" sz="1800" kern="0" spc="-100" dirty="0">
                <a:solidFill>
                  <a:schemeClr val="tx1"/>
                </a:solidFill>
              </a:rPr>
              <a:t> type="</a:t>
            </a:r>
            <a:r>
              <a:rPr lang="de-DE" sz="1800" kern="0" spc="-100" dirty="0" err="1">
                <a:solidFill>
                  <a:schemeClr val="tx1"/>
                </a:solidFill>
              </a:rPr>
              <a:t>submit</a:t>
            </a:r>
            <a:r>
              <a:rPr lang="de-DE" sz="1800" kern="0" spc="-100" dirty="0">
                <a:solidFill>
                  <a:schemeClr val="tx1"/>
                </a:solidFill>
              </a:rPr>
              <a:t>" </a:t>
            </a:r>
            <a:r>
              <a:rPr lang="de-DE" sz="1800" kern="0" spc="-100" dirty="0" err="1">
                <a:solidFill>
                  <a:schemeClr val="tx1"/>
                </a:solidFill>
              </a:rPr>
              <a:t>value</a:t>
            </a:r>
            <a:r>
              <a:rPr lang="de-DE" sz="1800" kern="0" spc="-100" dirty="0">
                <a:solidFill>
                  <a:schemeClr val="tx1"/>
                </a:solidFill>
              </a:rPr>
              <a:t>="absenden"&gt;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&lt;/form&gt;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&lt;a </a:t>
            </a:r>
            <a:r>
              <a:rPr lang="de-DE" sz="1800" kern="0" spc="-100" dirty="0" err="1">
                <a:solidFill>
                  <a:schemeClr val="tx1"/>
                </a:solidFill>
              </a:rPr>
              <a:t>href</a:t>
            </a:r>
            <a:r>
              <a:rPr lang="de-DE" sz="1800" kern="0" spc="-100" dirty="0">
                <a:solidFill>
                  <a:schemeClr val="tx1"/>
                </a:solidFill>
              </a:rPr>
              <a:t>="?</a:t>
            </a:r>
            <a:r>
              <a:rPr lang="de-DE" sz="1800" kern="0" spc="-100" dirty="0" err="1">
                <a:solidFill>
                  <a:schemeClr val="tx1"/>
                </a:solidFill>
              </a:rPr>
              <a:t>vorname</a:t>
            </a:r>
            <a:r>
              <a:rPr lang="de-DE" sz="1800" kern="0" spc="-100" dirty="0">
                <a:solidFill>
                  <a:schemeClr val="tx1"/>
                </a:solidFill>
              </a:rPr>
              <a:t>=</a:t>
            </a:r>
            <a:r>
              <a:rPr lang="de-DE" sz="1800" kern="0" spc="-100" dirty="0" err="1">
                <a:solidFill>
                  <a:schemeClr val="tx1"/>
                </a:solidFill>
              </a:rPr>
              <a:t>Peter&amp;nachname</a:t>
            </a:r>
            <a:r>
              <a:rPr lang="de-DE" sz="1800" kern="0" spc="-100" dirty="0">
                <a:solidFill>
                  <a:schemeClr val="tx1"/>
                </a:solidFill>
              </a:rPr>
              <a:t>=Maier"&gt;GET Test&lt;/a&gt;&lt;/</a:t>
            </a:r>
            <a:r>
              <a:rPr lang="de-DE" sz="1800" kern="0" spc="-100" dirty="0" err="1">
                <a:solidFill>
                  <a:schemeClr val="tx1"/>
                </a:solidFill>
              </a:rPr>
              <a:t>body</a:t>
            </a:r>
            <a:r>
              <a:rPr lang="de-DE" sz="1800" kern="0" spc="-100" dirty="0">
                <a:solidFill>
                  <a:schemeClr val="tx1"/>
                </a:solidFill>
              </a:rPr>
              <a:t>&gt;&lt;/</a:t>
            </a:r>
            <a:r>
              <a:rPr lang="de-DE" sz="1800" kern="0" spc="-100" dirty="0" err="1">
                <a:solidFill>
                  <a:schemeClr val="tx1"/>
                </a:solidFill>
              </a:rPr>
              <a:t>html</a:t>
            </a:r>
            <a:r>
              <a:rPr lang="de-DE" sz="1800" kern="0" spc="-1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03249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4"/>
          <p:cNvSpPr txBox="1">
            <a:spLocks/>
          </p:cNvSpPr>
          <p:nvPr/>
        </p:nvSpPr>
        <p:spPr>
          <a:xfrm>
            <a:off x="259396" y="621030"/>
            <a:ext cx="1193260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&lt;</a:t>
            </a:r>
            <a:r>
              <a:rPr lang="de-DE" sz="1800" kern="0" spc="-100" dirty="0" err="1">
                <a:solidFill>
                  <a:schemeClr val="bg1"/>
                </a:solidFill>
              </a:rPr>
              <a:t>html</a:t>
            </a:r>
            <a:r>
              <a:rPr lang="de-DE" sz="1800" kern="0" spc="-100" dirty="0">
                <a:solidFill>
                  <a:schemeClr val="bg1"/>
                </a:solidFill>
              </a:rPr>
              <a:t>&gt;&lt;</a:t>
            </a:r>
            <a:r>
              <a:rPr lang="de-DE" sz="1800" kern="0" spc="-100" dirty="0" err="1">
                <a:solidFill>
                  <a:schemeClr val="bg1"/>
                </a:solidFill>
              </a:rPr>
              <a:t>body</a:t>
            </a:r>
            <a:r>
              <a:rPr lang="de-DE" sz="1800" kern="0" spc="-100" dirty="0">
                <a:solidFill>
                  <a:schemeClr val="bg1"/>
                </a:solidFill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&lt;?</a:t>
            </a:r>
            <a:r>
              <a:rPr lang="de-DE" sz="1800" kern="0" spc="-100" dirty="0" err="1">
                <a:solidFill>
                  <a:schemeClr val="bg1"/>
                </a:solidFill>
              </a:rPr>
              <a:t>php</a:t>
            </a:r>
            <a:endParaRPr lang="de-DE" sz="1800" kern="0" spc="-1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	</a:t>
            </a:r>
            <a:r>
              <a:rPr lang="de-DE" sz="1800" kern="0" spc="-100" dirty="0" err="1">
                <a:solidFill>
                  <a:schemeClr val="bg1"/>
                </a:solidFill>
              </a:rPr>
              <a:t>if</a:t>
            </a:r>
            <a:r>
              <a:rPr lang="de-DE" sz="1800" kern="0" spc="-100" dirty="0">
                <a:solidFill>
                  <a:schemeClr val="bg1"/>
                </a:solidFill>
              </a:rPr>
              <a:t>(</a:t>
            </a:r>
            <a:r>
              <a:rPr lang="de-DE" sz="1800" kern="0" spc="-100" dirty="0" err="1">
                <a:solidFill>
                  <a:schemeClr val="bg1"/>
                </a:solidFill>
              </a:rPr>
              <a:t>isset</a:t>
            </a:r>
            <a:r>
              <a:rPr lang="de-DE" sz="1800" kern="0" spc="-100" dirty="0">
                <a:solidFill>
                  <a:schemeClr val="bg1"/>
                </a:solidFill>
              </a:rPr>
              <a:t>($_POST["feld1"])){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		echo "&lt;h3&gt;POST &amp;</a:t>
            </a:r>
            <a:r>
              <a:rPr lang="de-DE" sz="1800" kern="0" spc="-100" dirty="0" err="1">
                <a:solidFill>
                  <a:schemeClr val="bg1"/>
                </a:solidFill>
              </a:rPr>
              <a:t>Uuml;bertragung</a:t>
            </a:r>
            <a:r>
              <a:rPr lang="de-DE" sz="1800" kern="0" spc="-100" dirty="0">
                <a:solidFill>
                  <a:schemeClr val="bg1"/>
                </a:solidFill>
              </a:rPr>
              <a:t> hat funktioniert&lt;/h3&gt;";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		echo "&lt;p&gt;Feld 1: ". $_POST["feld1"]."&lt;/p&gt;";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		echo "&lt;p&gt;Feld 2: ". $_POST["feld2"]."&lt;/p&gt;";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	}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?&gt;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&lt;form </a:t>
            </a:r>
            <a:r>
              <a:rPr lang="de-DE" sz="1800" kern="0" spc="-100" dirty="0" err="1">
                <a:solidFill>
                  <a:schemeClr val="bg1"/>
                </a:solidFill>
              </a:rPr>
              <a:t>action</a:t>
            </a:r>
            <a:r>
              <a:rPr lang="de-DE" sz="1800" kern="0" spc="-100" dirty="0">
                <a:solidFill>
                  <a:schemeClr val="bg1"/>
                </a:solidFill>
              </a:rPr>
              <a:t>="</a:t>
            </a:r>
            <a:r>
              <a:rPr lang="de-DE" sz="1800" kern="0" spc="-100" dirty="0" err="1">
                <a:solidFill>
                  <a:schemeClr val="bg1"/>
                </a:solidFill>
              </a:rPr>
              <a:t>index.php</a:t>
            </a:r>
            <a:r>
              <a:rPr lang="de-DE" sz="1800" kern="0" spc="-100" dirty="0">
                <a:solidFill>
                  <a:schemeClr val="bg1"/>
                </a:solidFill>
              </a:rPr>
              <a:t>" </a:t>
            </a:r>
            <a:r>
              <a:rPr lang="de-DE" sz="1800" kern="0" spc="-100" dirty="0" err="1">
                <a:solidFill>
                  <a:schemeClr val="bg1"/>
                </a:solidFill>
              </a:rPr>
              <a:t>method</a:t>
            </a:r>
            <a:r>
              <a:rPr lang="de-DE" sz="1800" kern="0" spc="-100" dirty="0">
                <a:solidFill>
                  <a:schemeClr val="bg1"/>
                </a:solidFill>
              </a:rPr>
              <a:t>="</a:t>
            </a:r>
            <a:r>
              <a:rPr lang="de-DE" sz="1800" kern="0" spc="-100" dirty="0" err="1">
                <a:solidFill>
                  <a:schemeClr val="bg1"/>
                </a:solidFill>
              </a:rPr>
              <a:t>post</a:t>
            </a:r>
            <a:r>
              <a:rPr lang="de-DE" sz="1800" kern="0" spc="-100" dirty="0">
                <a:solidFill>
                  <a:schemeClr val="bg1"/>
                </a:solidFill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Feld1: &lt;</a:t>
            </a:r>
            <a:r>
              <a:rPr lang="de-DE" sz="1800" kern="0" spc="-100" dirty="0" err="1">
                <a:solidFill>
                  <a:schemeClr val="bg1"/>
                </a:solidFill>
              </a:rPr>
              <a:t>input</a:t>
            </a:r>
            <a:r>
              <a:rPr lang="de-DE" sz="1800" kern="0" spc="-100" dirty="0">
                <a:solidFill>
                  <a:schemeClr val="bg1"/>
                </a:solidFill>
              </a:rPr>
              <a:t> type="</a:t>
            </a:r>
            <a:r>
              <a:rPr lang="de-DE" sz="1800" kern="0" spc="-100" dirty="0" err="1">
                <a:solidFill>
                  <a:schemeClr val="bg1"/>
                </a:solidFill>
              </a:rPr>
              <a:t>text</a:t>
            </a:r>
            <a:r>
              <a:rPr lang="de-DE" sz="1800" kern="0" spc="-100" dirty="0">
                <a:solidFill>
                  <a:schemeClr val="bg1"/>
                </a:solidFill>
              </a:rPr>
              <a:t>" </a:t>
            </a:r>
            <a:r>
              <a:rPr lang="de-DE" sz="1800" kern="0" spc="-100" dirty="0" err="1">
                <a:solidFill>
                  <a:schemeClr val="bg1"/>
                </a:solidFill>
              </a:rPr>
              <a:t>name</a:t>
            </a:r>
            <a:r>
              <a:rPr lang="de-DE" sz="1800" kern="0" spc="-100" dirty="0">
                <a:solidFill>
                  <a:schemeClr val="bg1"/>
                </a:solidFill>
              </a:rPr>
              <a:t>="feld1" </a:t>
            </a:r>
            <a:r>
              <a:rPr lang="de-DE" sz="1800" kern="0" spc="-100" dirty="0" err="1">
                <a:solidFill>
                  <a:schemeClr val="bg1"/>
                </a:solidFill>
              </a:rPr>
              <a:t>value</a:t>
            </a:r>
            <a:r>
              <a:rPr lang="de-DE" sz="1800" kern="0" spc="-100" dirty="0">
                <a:solidFill>
                  <a:schemeClr val="bg1"/>
                </a:solidFill>
              </a:rPr>
              <a:t>="&lt;?</a:t>
            </a:r>
            <a:r>
              <a:rPr lang="de-DE" sz="1800" kern="0" spc="-100" dirty="0" err="1">
                <a:solidFill>
                  <a:schemeClr val="bg1"/>
                </a:solidFill>
              </a:rPr>
              <a:t>php</a:t>
            </a:r>
            <a:r>
              <a:rPr lang="de-DE" sz="1800" kern="0" spc="-100" dirty="0">
                <a:solidFill>
                  <a:schemeClr val="bg1"/>
                </a:solidFill>
              </a:rPr>
              <a:t> echo (</a:t>
            </a:r>
            <a:r>
              <a:rPr lang="de-DE" sz="1800" kern="0" spc="-100" dirty="0" err="1">
                <a:solidFill>
                  <a:schemeClr val="bg1"/>
                </a:solidFill>
              </a:rPr>
              <a:t>isset</a:t>
            </a:r>
            <a:r>
              <a:rPr lang="de-DE" sz="1800" kern="0" spc="-100" dirty="0">
                <a:solidFill>
                  <a:schemeClr val="bg1"/>
                </a:solidFill>
              </a:rPr>
              <a:t>($_POST["feld1"]) ? $_POST["feld1"] : '');?&gt;"&gt;&lt;</a:t>
            </a:r>
            <a:r>
              <a:rPr lang="de-DE" sz="1800" kern="0" spc="-100" dirty="0" err="1">
                <a:solidFill>
                  <a:schemeClr val="bg1"/>
                </a:solidFill>
              </a:rPr>
              <a:t>br</a:t>
            </a:r>
            <a:r>
              <a:rPr lang="de-DE" sz="1800" kern="0" spc="-100" dirty="0">
                <a:solidFill>
                  <a:schemeClr val="bg1"/>
                </a:solidFill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tx1"/>
                </a:solidFill>
              </a:rPr>
              <a:t>&lt;</a:t>
            </a:r>
            <a:r>
              <a:rPr lang="de-DE" sz="1800" kern="0" spc="-100" dirty="0" err="1">
                <a:solidFill>
                  <a:schemeClr val="tx1"/>
                </a:solidFill>
              </a:rPr>
              <a:t>input</a:t>
            </a:r>
            <a:r>
              <a:rPr lang="de-DE" sz="1800" kern="0" spc="-100" dirty="0">
                <a:solidFill>
                  <a:schemeClr val="tx1"/>
                </a:solidFill>
              </a:rPr>
              <a:t> type="</a:t>
            </a:r>
            <a:r>
              <a:rPr lang="de-DE" sz="1800" kern="0" spc="-100" dirty="0" err="1">
                <a:solidFill>
                  <a:schemeClr val="tx1"/>
                </a:solidFill>
              </a:rPr>
              <a:t>hidden</a:t>
            </a:r>
            <a:r>
              <a:rPr lang="de-DE" sz="1800" kern="0" spc="-100" dirty="0">
                <a:solidFill>
                  <a:schemeClr val="tx1"/>
                </a:solidFill>
              </a:rPr>
              <a:t>" </a:t>
            </a:r>
            <a:r>
              <a:rPr lang="de-DE" sz="1800" kern="0" spc="-100" dirty="0" err="1">
                <a:solidFill>
                  <a:schemeClr val="tx1"/>
                </a:solidFill>
              </a:rPr>
              <a:t>name</a:t>
            </a:r>
            <a:r>
              <a:rPr lang="de-DE" sz="1800" kern="0" spc="-100" dirty="0">
                <a:solidFill>
                  <a:schemeClr val="tx1"/>
                </a:solidFill>
              </a:rPr>
              <a:t>="feld2" </a:t>
            </a:r>
            <a:r>
              <a:rPr lang="de-DE" sz="1800" kern="0" spc="-100" dirty="0" err="1">
                <a:solidFill>
                  <a:schemeClr val="tx1"/>
                </a:solidFill>
              </a:rPr>
              <a:t>value</a:t>
            </a:r>
            <a:r>
              <a:rPr lang="de-DE" sz="1800" kern="0" spc="-100" dirty="0">
                <a:solidFill>
                  <a:schemeClr val="tx1"/>
                </a:solidFill>
              </a:rPr>
              <a:t>="3"&gt;&lt;</a:t>
            </a:r>
            <a:r>
              <a:rPr lang="de-DE" sz="1800" kern="0" spc="-100" dirty="0" err="1">
                <a:solidFill>
                  <a:schemeClr val="tx1"/>
                </a:solidFill>
              </a:rPr>
              <a:t>br</a:t>
            </a:r>
            <a:r>
              <a:rPr lang="de-DE" sz="1800" kern="0" spc="-100" dirty="0">
                <a:solidFill>
                  <a:schemeClr val="tx1"/>
                </a:solidFill>
              </a:rPr>
              <a:t>&gt; &lt;!- z.B. für </a:t>
            </a:r>
            <a:r>
              <a:rPr lang="de-DE" sz="1800" kern="0" spc="-100" dirty="0" err="1">
                <a:solidFill>
                  <a:schemeClr val="tx1"/>
                </a:solidFill>
              </a:rPr>
              <a:t>userid</a:t>
            </a:r>
            <a:r>
              <a:rPr lang="de-DE" sz="1800" kern="0" spc="-100" dirty="0">
                <a:solidFill>
                  <a:schemeClr val="tx1"/>
                </a:solidFill>
              </a:rPr>
              <a:t> -&gt;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&lt;</a:t>
            </a:r>
            <a:r>
              <a:rPr lang="de-DE" sz="1800" kern="0" spc="-100" dirty="0" err="1">
                <a:solidFill>
                  <a:schemeClr val="bg1"/>
                </a:solidFill>
              </a:rPr>
              <a:t>input</a:t>
            </a:r>
            <a:r>
              <a:rPr lang="de-DE" sz="1800" kern="0" spc="-100" dirty="0">
                <a:solidFill>
                  <a:schemeClr val="bg1"/>
                </a:solidFill>
              </a:rPr>
              <a:t> type="</a:t>
            </a:r>
            <a:r>
              <a:rPr lang="de-DE" sz="1800" kern="0" spc="-100" dirty="0" err="1">
                <a:solidFill>
                  <a:schemeClr val="bg1"/>
                </a:solidFill>
              </a:rPr>
              <a:t>submit</a:t>
            </a:r>
            <a:r>
              <a:rPr lang="de-DE" sz="1800" kern="0" spc="-100" dirty="0">
                <a:solidFill>
                  <a:schemeClr val="bg1"/>
                </a:solidFill>
              </a:rPr>
              <a:t>" </a:t>
            </a:r>
            <a:r>
              <a:rPr lang="de-DE" sz="1800" kern="0" spc="-100" dirty="0" err="1">
                <a:solidFill>
                  <a:schemeClr val="bg1"/>
                </a:solidFill>
              </a:rPr>
              <a:t>value</a:t>
            </a:r>
            <a:r>
              <a:rPr lang="de-DE" sz="1800" kern="0" spc="-100" dirty="0">
                <a:solidFill>
                  <a:schemeClr val="bg1"/>
                </a:solidFill>
              </a:rPr>
              <a:t>="absenden"&gt;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&lt;/form&gt;&lt;/</a:t>
            </a:r>
            <a:r>
              <a:rPr lang="de-DE" sz="1800" kern="0" spc="-100" dirty="0" err="1">
                <a:solidFill>
                  <a:schemeClr val="bg1"/>
                </a:solidFill>
              </a:rPr>
              <a:t>body</a:t>
            </a:r>
            <a:r>
              <a:rPr lang="de-DE" sz="1800" kern="0" spc="-100" dirty="0">
                <a:solidFill>
                  <a:schemeClr val="bg1"/>
                </a:solidFill>
              </a:rPr>
              <a:t>&gt;&lt;/</a:t>
            </a:r>
            <a:r>
              <a:rPr lang="de-DE" sz="1800" kern="0" spc="-100" dirty="0" err="1">
                <a:solidFill>
                  <a:schemeClr val="bg1"/>
                </a:solidFill>
              </a:rPr>
              <a:t>html</a:t>
            </a:r>
            <a:r>
              <a:rPr lang="de-DE" sz="1800" kern="0" spc="-100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t="9183" r="88906" b="83317"/>
          <a:stretch/>
        </p:blipFill>
        <p:spPr>
          <a:xfrm>
            <a:off x="4229100" y="5348951"/>
            <a:ext cx="3276600" cy="1199882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 flipH="1">
            <a:off x="7305675" y="3555760"/>
            <a:ext cx="3200402" cy="1793191"/>
          </a:xfrm>
          <a:prstGeom prst="straightConnector1">
            <a:avLst/>
          </a:prstGeom>
          <a:ln w="762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333751" y="4236297"/>
            <a:ext cx="971547" cy="1831128"/>
          </a:xfrm>
          <a:prstGeom prst="straightConnector1">
            <a:avLst/>
          </a:prstGeom>
          <a:ln w="762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2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4"/>
          <p:cNvSpPr txBox="1">
            <a:spLocks/>
          </p:cNvSpPr>
          <p:nvPr/>
        </p:nvSpPr>
        <p:spPr>
          <a:xfrm>
            <a:off x="259396" y="621030"/>
            <a:ext cx="1193260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&lt;</a:t>
            </a:r>
            <a:r>
              <a:rPr lang="de-DE" sz="1800" kern="0" spc="-100" dirty="0" err="1">
                <a:solidFill>
                  <a:schemeClr val="bg1"/>
                </a:solidFill>
              </a:rPr>
              <a:t>html</a:t>
            </a:r>
            <a:r>
              <a:rPr lang="de-DE" sz="1800" kern="0" spc="-100" dirty="0">
                <a:solidFill>
                  <a:schemeClr val="bg1"/>
                </a:solidFill>
              </a:rPr>
              <a:t>&gt;&lt;</a:t>
            </a:r>
            <a:r>
              <a:rPr lang="de-DE" sz="1800" kern="0" spc="-100" dirty="0" err="1">
                <a:solidFill>
                  <a:schemeClr val="bg1"/>
                </a:solidFill>
              </a:rPr>
              <a:t>body</a:t>
            </a:r>
            <a:r>
              <a:rPr lang="de-DE" sz="1800" kern="0" spc="-100" dirty="0">
                <a:solidFill>
                  <a:schemeClr val="bg1"/>
                </a:solidFill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&lt;?</a:t>
            </a:r>
            <a:r>
              <a:rPr lang="de-DE" sz="1800" kern="0" spc="-100" dirty="0" err="1">
                <a:solidFill>
                  <a:schemeClr val="bg1"/>
                </a:solidFill>
              </a:rPr>
              <a:t>php</a:t>
            </a:r>
            <a:endParaRPr lang="de-DE" sz="1800" kern="0" spc="-1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	</a:t>
            </a:r>
            <a:r>
              <a:rPr lang="de-DE" sz="1800" kern="0" spc="-100" dirty="0" err="1">
                <a:solidFill>
                  <a:srgbClr val="FF0000"/>
                </a:solidFill>
              </a:rPr>
              <a:t>if</a:t>
            </a:r>
            <a:r>
              <a:rPr lang="de-DE" sz="1800" kern="0" spc="-100" dirty="0">
                <a:solidFill>
                  <a:srgbClr val="FF0000"/>
                </a:solidFill>
              </a:rPr>
              <a:t>(</a:t>
            </a:r>
            <a:r>
              <a:rPr lang="de-DE" sz="1800" kern="0" spc="-100" dirty="0" err="1">
                <a:solidFill>
                  <a:srgbClr val="FF0000"/>
                </a:solidFill>
              </a:rPr>
              <a:t>isset</a:t>
            </a:r>
            <a:r>
              <a:rPr lang="de-DE" sz="1800" kern="0" spc="-100" dirty="0">
                <a:solidFill>
                  <a:srgbClr val="FF0000"/>
                </a:solidFill>
              </a:rPr>
              <a:t>($_POST["feld1"])){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rgbClr val="FF0000"/>
                </a:solidFill>
              </a:rPr>
              <a:t>		echo "&lt;h3&gt;POST &amp;</a:t>
            </a:r>
            <a:r>
              <a:rPr lang="de-DE" sz="1800" kern="0" spc="-100" dirty="0" err="1">
                <a:solidFill>
                  <a:srgbClr val="FF0000"/>
                </a:solidFill>
              </a:rPr>
              <a:t>Uuml;bertragung</a:t>
            </a:r>
            <a:r>
              <a:rPr lang="de-DE" sz="1800" kern="0" spc="-100" dirty="0">
                <a:solidFill>
                  <a:srgbClr val="FF0000"/>
                </a:solidFill>
              </a:rPr>
              <a:t> hat funktioniert&lt;/h3&gt;";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rgbClr val="FF0000"/>
                </a:solidFill>
              </a:rPr>
              <a:t>		echo "&lt;p&gt;Feld 1: ". $_POST["feld1"]."&lt;/p&gt;";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rgbClr val="FF0000"/>
                </a:solidFill>
              </a:rPr>
              <a:t>		echo "&lt;p&gt;Feld 2: ". $_POST["feld2"]."&lt;/p&gt;";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rgbClr val="FF0000"/>
                </a:solidFill>
              </a:rPr>
              <a:t>	}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?&gt;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&lt;form </a:t>
            </a:r>
            <a:r>
              <a:rPr lang="de-DE" sz="1800" kern="0" spc="-100" dirty="0" err="1">
                <a:solidFill>
                  <a:schemeClr val="bg1"/>
                </a:solidFill>
              </a:rPr>
              <a:t>action</a:t>
            </a:r>
            <a:r>
              <a:rPr lang="de-DE" sz="1800" kern="0" spc="-100" dirty="0">
                <a:solidFill>
                  <a:schemeClr val="bg1"/>
                </a:solidFill>
              </a:rPr>
              <a:t>="</a:t>
            </a:r>
            <a:r>
              <a:rPr lang="de-DE" sz="1800" kern="0" spc="-100" dirty="0" err="1">
                <a:solidFill>
                  <a:schemeClr val="bg1"/>
                </a:solidFill>
              </a:rPr>
              <a:t>index.php</a:t>
            </a:r>
            <a:r>
              <a:rPr lang="de-DE" sz="1800" kern="0" spc="-100" dirty="0">
                <a:solidFill>
                  <a:schemeClr val="bg1"/>
                </a:solidFill>
              </a:rPr>
              <a:t>" </a:t>
            </a:r>
            <a:r>
              <a:rPr lang="de-DE" sz="1800" kern="0" spc="-100" dirty="0" err="1">
                <a:solidFill>
                  <a:schemeClr val="bg1"/>
                </a:solidFill>
              </a:rPr>
              <a:t>method</a:t>
            </a:r>
            <a:r>
              <a:rPr lang="de-DE" sz="1800" kern="0" spc="-100" dirty="0">
                <a:solidFill>
                  <a:schemeClr val="bg1"/>
                </a:solidFill>
              </a:rPr>
              <a:t>="</a:t>
            </a:r>
            <a:r>
              <a:rPr lang="de-DE" sz="1800" kern="0" spc="-100" dirty="0" err="1">
                <a:solidFill>
                  <a:schemeClr val="bg1"/>
                </a:solidFill>
              </a:rPr>
              <a:t>post</a:t>
            </a:r>
            <a:r>
              <a:rPr lang="de-DE" sz="1800" kern="0" spc="-100" dirty="0">
                <a:solidFill>
                  <a:schemeClr val="bg1"/>
                </a:solidFill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Feld1: &lt;</a:t>
            </a:r>
            <a:r>
              <a:rPr lang="de-DE" sz="1800" kern="0" spc="-100" dirty="0" err="1">
                <a:solidFill>
                  <a:schemeClr val="bg1"/>
                </a:solidFill>
              </a:rPr>
              <a:t>input</a:t>
            </a:r>
            <a:r>
              <a:rPr lang="de-DE" sz="1800" kern="0" spc="-100" dirty="0">
                <a:solidFill>
                  <a:schemeClr val="bg1"/>
                </a:solidFill>
              </a:rPr>
              <a:t> type="</a:t>
            </a:r>
            <a:r>
              <a:rPr lang="de-DE" sz="1800" kern="0" spc="-100" dirty="0" err="1">
                <a:solidFill>
                  <a:schemeClr val="bg1"/>
                </a:solidFill>
              </a:rPr>
              <a:t>text</a:t>
            </a:r>
            <a:r>
              <a:rPr lang="de-DE" sz="1800" kern="0" spc="-100" dirty="0">
                <a:solidFill>
                  <a:schemeClr val="bg1"/>
                </a:solidFill>
              </a:rPr>
              <a:t>" </a:t>
            </a:r>
            <a:r>
              <a:rPr lang="de-DE" sz="1800" kern="0" spc="-100" dirty="0" err="1">
                <a:solidFill>
                  <a:schemeClr val="bg1"/>
                </a:solidFill>
              </a:rPr>
              <a:t>name</a:t>
            </a:r>
            <a:r>
              <a:rPr lang="de-DE" sz="1800" kern="0" spc="-100" dirty="0">
                <a:solidFill>
                  <a:schemeClr val="bg1"/>
                </a:solidFill>
              </a:rPr>
              <a:t>="feld1" </a:t>
            </a:r>
            <a:r>
              <a:rPr lang="de-DE" sz="1800" kern="0" spc="-100" dirty="0" err="1">
                <a:solidFill>
                  <a:schemeClr val="bg1"/>
                </a:solidFill>
              </a:rPr>
              <a:t>value</a:t>
            </a:r>
            <a:r>
              <a:rPr lang="de-DE" sz="1800" kern="0" spc="-100" dirty="0">
                <a:solidFill>
                  <a:schemeClr val="bg1"/>
                </a:solidFill>
              </a:rPr>
              <a:t>="</a:t>
            </a:r>
            <a:r>
              <a:rPr lang="de-DE" sz="1800" kern="0" spc="-100" dirty="0">
                <a:solidFill>
                  <a:srgbClr val="FF0000"/>
                </a:solidFill>
              </a:rPr>
              <a:t>&lt;?</a:t>
            </a:r>
            <a:r>
              <a:rPr lang="de-DE" sz="1800" kern="0" spc="-100" dirty="0" err="1">
                <a:solidFill>
                  <a:srgbClr val="FF0000"/>
                </a:solidFill>
              </a:rPr>
              <a:t>php</a:t>
            </a:r>
            <a:r>
              <a:rPr lang="de-DE" sz="1800" kern="0" spc="-100" dirty="0">
                <a:solidFill>
                  <a:srgbClr val="FF0000"/>
                </a:solidFill>
              </a:rPr>
              <a:t> echo (</a:t>
            </a:r>
            <a:r>
              <a:rPr lang="de-DE" sz="1800" kern="0" spc="-100" dirty="0" err="1">
                <a:solidFill>
                  <a:srgbClr val="FF0000"/>
                </a:solidFill>
              </a:rPr>
              <a:t>isset</a:t>
            </a:r>
            <a:r>
              <a:rPr lang="de-DE" sz="1800" kern="0" spc="-100" dirty="0">
                <a:solidFill>
                  <a:srgbClr val="FF0000"/>
                </a:solidFill>
              </a:rPr>
              <a:t>($_POST["feld1"]) ? $_POST["feld1"] : '');?&gt;</a:t>
            </a:r>
            <a:r>
              <a:rPr lang="de-DE" sz="1800" kern="0" spc="-100" dirty="0">
                <a:solidFill>
                  <a:schemeClr val="bg1"/>
                </a:solidFill>
              </a:rPr>
              <a:t>"&gt;&lt;</a:t>
            </a:r>
            <a:r>
              <a:rPr lang="de-DE" sz="1800" kern="0" spc="-100" dirty="0" err="1">
                <a:solidFill>
                  <a:schemeClr val="bg1"/>
                </a:solidFill>
              </a:rPr>
              <a:t>br</a:t>
            </a:r>
            <a:r>
              <a:rPr lang="de-DE" sz="1800" kern="0" spc="-100" dirty="0">
                <a:solidFill>
                  <a:schemeClr val="bg1"/>
                </a:solidFill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&lt;</a:t>
            </a:r>
            <a:r>
              <a:rPr lang="de-DE" sz="1800" kern="0" spc="-100" dirty="0" err="1">
                <a:solidFill>
                  <a:schemeClr val="bg1"/>
                </a:solidFill>
              </a:rPr>
              <a:t>input</a:t>
            </a:r>
            <a:r>
              <a:rPr lang="de-DE" sz="1800" kern="0" spc="-100" dirty="0">
                <a:solidFill>
                  <a:schemeClr val="bg1"/>
                </a:solidFill>
              </a:rPr>
              <a:t> type="</a:t>
            </a:r>
            <a:r>
              <a:rPr lang="de-DE" sz="1800" kern="0" spc="-100" dirty="0" err="1">
                <a:solidFill>
                  <a:schemeClr val="bg1"/>
                </a:solidFill>
              </a:rPr>
              <a:t>hidden</a:t>
            </a:r>
            <a:r>
              <a:rPr lang="de-DE" sz="1800" kern="0" spc="-100" dirty="0">
                <a:solidFill>
                  <a:schemeClr val="bg1"/>
                </a:solidFill>
              </a:rPr>
              <a:t>" </a:t>
            </a:r>
            <a:r>
              <a:rPr lang="de-DE" sz="1800" kern="0" spc="-100" dirty="0" err="1">
                <a:solidFill>
                  <a:schemeClr val="bg1"/>
                </a:solidFill>
              </a:rPr>
              <a:t>name</a:t>
            </a:r>
            <a:r>
              <a:rPr lang="de-DE" sz="1800" kern="0" spc="-100" dirty="0">
                <a:solidFill>
                  <a:schemeClr val="bg1"/>
                </a:solidFill>
              </a:rPr>
              <a:t>="feld2" </a:t>
            </a:r>
            <a:r>
              <a:rPr lang="de-DE" sz="1800" kern="0" spc="-100" dirty="0" err="1">
                <a:solidFill>
                  <a:srgbClr val="FF0000"/>
                </a:solidFill>
              </a:rPr>
              <a:t>value</a:t>
            </a:r>
            <a:r>
              <a:rPr lang="de-DE" sz="1800" kern="0" spc="-100" dirty="0">
                <a:solidFill>
                  <a:srgbClr val="FF0000"/>
                </a:solidFill>
              </a:rPr>
              <a:t>="3"</a:t>
            </a:r>
            <a:r>
              <a:rPr lang="de-DE" sz="1800" kern="0" spc="-100" dirty="0">
                <a:solidFill>
                  <a:schemeClr val="bg1"/>
                </a:solidFill>
              </a:rPr>
              <a:t>&gt;&lt;</a:t>
            </a:r>
            <a:r>
              <a:rPr lang="de-DE" sz="1800" kern="0" spc="-100" dirty="0" err="1">
                <a:solidFill>
                  <a:schemeClr val="bg1"/>
                </a:solidFill>
              </a:rPr>
              <a:t>br</a:t>
            </a:r>
            <a:r>
              <a:rPr lang="de-DE" sz="1800" kern="0" spc="-100" dirty="0">
                <a:solidFill>
                  <a:schemeClr val="bg1"/>
                </a:solidFill>
              </a:rPr>
              <a:t>&gt; &lt;!- z.B. für </a:t>
            </a:r>
            <a:r>
              <a:rPr lang="de-DE" sz="1800" kern="0" spc="-100" dirty="0" err="1">
                <a:solidFill>
                  <a:schemeClr val="bg1"/>
                </a:solidFill>
              </a:rPr>
              <a:t>userid</a:t>
            </a:r>
            <a:r>
              <a:rPr lang="de-DE" sz="1800" kern="0" spc="-100" dirty="0">
                <a:solidFill>
                  <a:schemeClr val="bg1"/>
                </a:solidFill>
              </a:rPr>
              <a:t> -&gt;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&lt;</a:t>
            </a:r>
            <a:r>
              <a:rPr lang="de-DE" sz="1800" kern="0" spc="-100" dirty="0" err="1">
                <a:solidFill>
                  <a:schemeClr val="bg1"/>
                </a:solidFill>
              </a:rPr>
              <a:t>input</a:t>
            </a:r>
            <a:r>
              <a:rPr lang="de-DE" sz="1800" kern="0" spc="-100" dirty="0">
                <a:solidFill>
                  <a:schemeClr val="bg1"/>
                </a:solidFill>
              </a:rPr>
              <a:t> type="</a:t>
            </a:r>
            <a:r>
              <a:rPr lang="de-DE" sz="1800" kern="0" spc="-100" dirty="0" err="1">
                <a:solidFill>
                  <a:schemeClr val="bg1"/>
                </a:solidFill>
              </a:rPr>
              <a:t>submit</a:t>
            </a:r>
            <a:r>
              <a:rPr lang="de-DE" sz="1800" kern="0" spc="-100" dirty="0">
                <a:solidFill>
                  <a:schemeClr val="bg1"/>
                </a:solidFill>
              </a:rPr>
              <a:t>" </a:t>
            </a:r>
            <a:r>
              <a:rPr lang="de-DE" sz="1800" kern="0" spc="-100" dirty="0" err="1">
                <a:solidFill>
                  <a:schemeClr val="bg1"/>
                </a:solidFill>
              </a:rPr>
              <a:t>value</a:t>
            </a:r>
            <a:r>
              <a:rPr lang="de-DE" sz="1800" kern="0" spc="-100" dirty="0">
                <a:solidFill>
                  <a:schemeClr val="bg1"/>
                </a:solidFill>
              </a:rPr>
              <a:t>="absenden"&gt;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&lt;/form&gt;&lt;/</a:t>
            </a:r>
            <a:r>
              <a:rPr lang="de-DE" sz="1800" kern="0" spc="-100" dirty="0" err="1">
                <a:solidFill>
                  <a:schemeClr val="bg1"/>
                </a:solidFill>
              </a:rPr>
              <a:t>body</a:t>
            </a:r>
            <a:r>
              <a:rPr lang="de-DE" sz="1800" kern="0" spc="-100" dirty="0">
                <a:solidFill>
                  <a:schemeClr val="bg1"/>
                </a:solidFill>
              </a:rPr>
              <a:t>&gt;&lt;/</a:t>
            </a:r>
            <a:r>
              <a:rPr lang="de-DE" sz="1800" kern="0" spc="-100" dirty="0" err="1">
                <a:solidFill>
                  <a:schemeClr val="bg1"/>
                </a:solidFill>
              </a:rPr>
              <a:t>html</a:t>
            </a:r>
            <a:r>
              <a:rPr lang="de-DE" sz="1800" kern="0" spc="-100" dirty="0">
                <a:solidFill>
                  <a:schemeClr val="bg1"/>
                </a:solidFill>
              </a:rPr>
              <a:t>&gt;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t="9183" r="88906" b="83317"/>
          <a:stretch/>
        </p:blipFill>
        <p:spPr>
          <a:xfrm>
            <a:off x="4229100" y="5348951"/>
            <a:ext cx="3276600" cy="1199882"/>
          </a:xfrm>
          <a:prstGeom prst="rect">
            <a:avLst/>
          </a:prstGeom>
        </p:spPr>
      </p:pic>
      <p:cxnSp>
        <p:nvCxnSpPr>
          <p:cNvPr id="12" name="Gerade Verbindung mit Pfeil 11"/>
          <p:cNvCxnSpPr/>
          <p:nvPr/>
        </p:nvCxnSpPr>
        <p:spPr>
          <a:xfrm flipH="1">
            <a:off x="7305675" y="3555760"/>
            <a:ext cx="3200402" cy="1793191"/>
          </a:xfrm>
          <a:prstGeom prst="straightConnector1">
            <a:avLst/>
          </a:prstGeom>
          <a:ln w="762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3333751" y="4236297"/>
            <a:ext cx="971547" cy="1831128"/>
          </a:xfrm>
          <a:prstGeom prst="straightConnector1">
            <a:avLst/>
          </a:prstGeom>
          <a:ln w="76200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t="9183" r="83828" b="72644"/>
          <a:stretch/>
        </p:blipFill>
        <p:spPr>
          <a:xfrm>
            <a:off x="8791575" y="4758494"/>
            <a:ext cx="3444214" cy="2096478"/>
          </a:xfrm>
          <a:prstGeom prst="rect">
            <a:avLst/>
          </a:prstGeom>
        </p:spPr>
      </p:pic>
      <p:sp>
        <p:nvSpPr>
          <p:cNvPr id="2" name="Pfeil: nach rechts 1"/>
          <p:cNvSpPr/>
          <p:nvPr/>
        </p:nvSpPr>
        <p:spPr>
          <a:xfrm>
            <a:off x="7505700" y="5348951"/>
            <a:ext cx="1285875" cy="915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848347" y="0"/>
            <a:ext cx="6343653" cy="769441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de-DE" altLang="de-DE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condition</a:t>
            </a:r>
            <a:r>
              <a:rPr kumimoji="0" lang="de-DE" altLang="de-DE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 ? </a:t>
            </a:r>
            <a:r>
              <a:rPr kumimoji="0" lang="de-DE" altLang="de-DE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de-DE" altLang="de-DE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: </a:t>
            </a:r>
            <a:r>
              <a:rPr kumimoji="0" lang="de-DE" altLang="de-DE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de-DE" altLang="de-DE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r>
              <a:rPr kumimoji="0" lang="de-DE" altLang="de-DE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8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19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4"/>
          <p:cNvSpPr txBox="1">
            <a:spLocks/>
          </p:cNvSpPr>
          <p:nvPr/>
        </p:nvSpPr>
        <p:spPr>
          <a:xfrm>
            <a:off x="259397" y="169330"/>
            <a:ext cx="11932603" cy="49796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&lt;</a:t>
            </a:r>
            <a:r>
              <a:rPr lang="de-DE" sz="1800" kern="0" spc="-100" dirty="0" err="1">
                <a:solidFill>
                  <a:schemeClr val="bg1"/>
                </a:solidFill>
              </a:rPr>
              <a:t>html</a:t>
            </a:r>
            <a:r>
              <a:rPr lang="de-DE" sz="1800" kern="0" spc="-100" dirty="0">
                <a:solidFill>
                  <a:schemeClr val="bg1"/>
                </a:solidFill>
              </a:rPr>
              <a:t>&gt;&lt;</a:t>
            </a:r>
            <a:r>
              <a:rPr lang="de-DE" sz="1800" kern="0" spc="-100" dirty="0" err="1">
                <a:solidFill>
                  <a:schemeClr val="bg1"/>
                </a:solidFill>
              </a:rPr>
              <a:t>body</a:t>
            </a:r>
            <a:r>
              <a:rPr lang="de-DE" sz="1800" kern="0" spc="-100" dirty="0">
                <a:solidFill>
                  <a:schemeClr val="bg1"/>
                </a:solidFill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&lt;?</a:t>
            </a:r>
            <a:r>
              <a:rPr lang="de-DE" sz="1800" kern="0" spc="-100" dirty="0" err="1">
                <a:solidFill>
                  <a:schemeClr val="bg1"/>
                </a:solidFill>
              </a:rPr>
              <a:t>php</a:t>
            </a:r>
            <a:endParaRPr lang="de-DE" sz="1800" kern="0" spc="-100" dirty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	</a:t>
            </a:r>
            <a:r>
              <a:rPr lang="de-DE" sz="1800" kern="0" spc="-100" dirty="0" err="1">
                <a:solidFill>
                  <a:schemeClr val="bg1"/>
                </a:solidFill>
              </a:rPr>
              <a:t>if</a:t>
            </a:r>
            <a:r>
              <a:rPr lang="de-DE" sz="1800" kern="0" spc="-100" dirty="0">
                <a:solidFill>
                  <a:schemeClr val="bg1"/>
                </a:solidFill>
              </a:rPr>
              <a:t>(</a:t>
            </a:r>
            <a:r>
              <a:rPr lang="de-DE" sz="1800" kern="0" spc="-100" dirty="0" err="1">
                <a:solidFill>
                  <a:schemeClr val="bg1"/>
                </a:solidFill>
              </a:rPr>
              <a:t>isset</a:t>
            </a:r>
            <a:r>
              <a:rPr lang="de-DE" sz="1800" kern="0" spc="-100" dirty="0">
                <a:solidFill>
                  <a:schemeClr val="bg1"/>
                </a:solidFill>
              </a:rPr>
              <a:t>($_</a:t>
            </a:r>
            <a:r>
              <a:rPr lang="de-DE" sz="1800" kern="0" spc="-100" dirty="0">
                <a:solidFill>
                  <a:srgbClr val="FF0000"/>
                </a:solidFill>
              </a:rPr>
              <a:t>REQUEST</a:t>
            </a:r>
            <a:r>
              <a:rPr lang="de-DE" sz="1800" kern="0" spc="-100" dirty="0">
                <a:solidFill>
                  <a:schemeClr val="bg1"/>
                </a:solidFill>
              </a:rPr>
              <a:t>["feld1"])){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		echo "&lt;h3&gt;POST &amp;</a:t>
            </a:r>
            <a:r>
              <a:rPr lang="de-DE" sz="1800" kern="0" spc="-100" dirty="0" err="1">
                <a:solidFill>
                  <a:schemeClr val="bg1"/>
                </a:solidFill>
              </a:rPr>
              <a:t>Uuml;bertragung</a:t>
            </a:r>
            <a:r>
              <a:rPr lang="de-DE" sz="1800" kern="0" spc="-100" dirty="0">
                <a:solidFill>
                  <a:schemeClr val="bg1"/>
                </a:solidFill>
              </a:rPr>
              <a:t> hat funktioniert&lt;/h3&gt;";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		echo "&lt;p&gt;Feld 1: ". $_</a:t>
            </a:r>
            <a:r>
              <a:rPr lang="de-DE" sz="1800" kern="0" spc="-100" dirty="0">
                <a:solidFill>
                  <a:srgbClr val="FF0000"/>
                </a:solidFill>
              </a:rPr>
              <a:t>REQUEST</a:t>
            </a:r>
            <a:r>
              <a:rPr lang="de-DE" sz="1800" kern="0" spc="-100" dirty="0">
                <a:solidFill>
                  <a:schemeClr val="bg1"/>
                </a:solidFill>
              </a:rPr>
              <a:t>["feld1"]."&lt;/p&gt;";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		echo "&lt;p&gt;Feld 2: ". $_</a:t>
            </a:r>
            <a:r>
              <a:rPr lang="de-DE" sz="1800" kern="0" spc="-100" dirty="0">
                <a:solidFill>
                  <a:srgbClr val="FF0000"/>
                </a:solidFill>
              </a:rPr>
              <a:t>REQUEST</a:t>
            </a:r>
            <a:r>
              <a:rPr lang="de-DE" sz="1800" kern="0" spc="-100" dirty="0">
                <a:solidFill>
                  <a:schemeClr val="bg1"/>
                </a:solidFill>
              </a:rPr>
              <a:t>["feld2"]."&lt;/p&gt;";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	}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?&gt;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&lt;form </a:t>
            </a:r>
            <a:r>
              <a:rPr lang="de-DE" sz="1800" kern="0" spc="-100" dirty="0" err="1">
                <a:solidFill>
                  <a:schemeClr val="bg1"/>
                </a:solidFill>
              </a:rPr>
              <a:t>action</a:t>
            </a:r>
            <a:r>
              <a:rPr lang="de-DE" sz="1800" kern="0" spc="-100" dirty="0">
                <a:solidFill>
                  <a:schemeClr val="bg1"/>
                </a:solidFill>
              </a:rPr>
              <a:t>="</a:t>
            </a:r>
            <a:r>
              <a:rPr lang="de-DE" sz="1800" kern="0" spc="-100" dirty="0" err="1">
                <a:solidFill>
                  <a:schemeClr val="bg1"/>
                </a:solidFill>
              </a:rPr>
              <a:t>index.php</a:t>
            </a:r>
            <a:r>
              <a:rPr lang="de-DE" sz="1800" kern="0" spc="-100" dirty="0">
                <a:solidFill>
                  <a:schemeClr val="bg1"/>
                </a:solidFill>
              </a:rPr>
              <a:t>" </a:t>
            </a:r>
            <a:r>
              <a:rPr lang="de-DE" sz="1800" kern="0" spc="-100" dirty="0" err="1">
                <a:solidFill>
                  <a:schemeClr val="bg1"/>
                </a:solidFill>
              </a:rPr>
              <a:t>method</a:t>
            </a:r>
            <a:r>
              <a:rPr lang="de-DE" sz="1800" kern="0" spc="-100" dirty="0">
                <a:solidFill>
                  <a:schemeClr val="bg1"/>
                </a:solidFill>
              </a:rPr>
              <a:t>="</a:t>
            </a:r>
            <a:r>
              <a:rPr lang="de-DE" sz="1800" kern="0" spc="-100" dirty="0" err="1">
                <a:solidFill>
                  <a:srgbClr val="FF0000"/>
                </a:solidFill>
              </a:rPr>
              <a:t>get</a:t>
            </a:r>
            <a:r>
              <a:rPr lang="de-DE" sz="1800" kern="0" spc="-100" dirty="0">
                <a:solidFill>
                  <a:schemeClr val="bg1"/>
                </a:solidFill>
              </a:rPr>
              <a:t>"&gt;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Feld1: &lt;</a:t>
            </a:r>
            <a:r>
              <a:rPr lang="de-DE" sz="1800" kern="0" spc="-100" dirty="0" err="1">
                <a:solidFill>
                  <a:schemeClr val="bg1"/>
                </a:solidFill>
              </a:rPr>
              <a:t>input</a:t>
            </a:r>
            <a:r>
              <a:rPr lang="de-DE" sz="1800" kern="0" spc="-100" dirty="0">
                <a:solidFill>
                  <a:schemeClr val="bg1"/>
                </a:solidFill>
              </a:rPr>
              <a:t> type="</a:t>
            </a:r>
            <a:r>
              <a:rPr lang="de-DE" sz="1800" kern="0" spc="-100" dirty="0" err="1">
                <a:solidFill>
                  <a:schemeClr val="bg1"/>
                </a:solidFill>
              </a:rPr>
              <a:t>text</a:t>
            </a:r>
            <a:r>
              <a:rPr lang="de-DE" sz="1800" kern="0" spc="-100" dirty="0">
                <a:solidFill>
                  <a:schemeClr val="bg1"/>
                </a:solidFill>
              </a:rPr>
              <a:t>" </a:t>
            </a:r>
            <a:r>
              <a:rPr lang="de-DE" sz="1800" kern="0" spc="-100" dirty="0" err="1">
                <a:solidFill>
                  <a:schemeClr val="bg1"/>
                </a:solidFill>
              </a:rPr>
              <a:t>name</a:t>
            </a:r>
            <a:r>
              <a:rPr lang="de-DE" sz="1800" kern="0" spc="-100" dirty="0">
                <a:solidFill>
                  <a:schemeClr val="bg1"/>
                </a:solidFill>
              </a:rPr>
              <a:t>="feld1" </a:t>
            </a:r>
            <a:r>
              <a:rPr lang="de-DE" sz="1800" kern="0" spc="-100" dirty="0" err="1">
                <a:solidFill>
                  <a:schemeClr val="bg1"/>
                </a:solidFill>
              </a:rPr>
              <a:t>value</a:t>
            </a:r>
            <a:r>
              <a:rPr lang="de-DE" sz="1800" kern="0" spc="-100" dirty="0">
                <a:solidFill>
                  <a:schemeClr val="bg1"/>
                </a:solidFill>
              </a:rPr>
              <a:t>="&lt;?</a:t>
            </a:r>
            <a:r>
              <a:rPr lang="de-DE" sz="1800" kern="0" spc="-100" dirty="0" err="1">
                <a:solidFill>
                  <a:schemeClr val="bg1"/>
                </a:solidFill>
              </a:rPr>
              <a:t>php</a:t>
            </a:r>
            <a:r>
              <a:rPr lang="de-DE" sz="1800" kern="0" spc="-100" dirty="0">
                <a:solidFill>
                  <a:schemeClr val="bg1"/>
                </a:solidFill>
              </a:rPr>
              <a:t> echo (</a:t>
            </a:r>
            <a:r>
              <a:rPr lang="de-DE" sz="1800" kern="0" spc="-100" dirty="0" err="1">
                <a:solidFill>
                  <a:schemeClr val="bg1"/>
                </a:solidFill>
              </a:rPr>
              <a:t>isset</a:t>
            </a:r>
            <a:r>
              <a:rPr lang="de-DE" sz="1800" kern="0" spc="-100" dirty="0">
                <a:solidFill>
                  <a:schemeClr val="bg1"/>
                </a:solidFill>
              </a:rPr>
              <a:t>($_</a:t>
            </a:r>
            <a:r>
              <a:rPr lang="de-DE" sz="1800" kern="0" spc="-100" dirty="0">
                <a:solidFill>
                  <a:srgbClr val="FF0000"/>
                </a:solidFill>
              </a:rPr>
              <a:t>REQUEST</a:t>
            </a:r>
            <a:r>
              <a:rPr lang="de-DE" sz="1800" kern="0" spc="-100" dirty="0">
                <a:solidFill>
                  <a:schemeClr val="bg1"/>
                </a:solidFill>
              </a:rPr>
              <a:t>["feld1"]) ? $_</a:t>
            </a:r>
            <a:r>
              <a:rPr lang="de-DE" sz="1800" kern="0" spc="-100" dirty="0">
                <a:solidFill>
                  <a:srgbClr val="FF0000"/>
                </a:solidFill>
              </a:rPr>
              <a:t>REQUEST</a:t>
            </a:r>
            <a:r>
              <a:rPr lang="de-DE" sz="1800" kern="0" spc="-100" dirty="0">
                <a:solidFill>
                  <a:schemeClr val="bg1"/>
                </a:solidFill>
              </a:rPr>
              <a:t>["feld1"] : '');?&gt;"&gt;&lt;</a:t>
            </a:r>
            <a:r>
              <a:rPr lang="de-DE" sz="1800" kern="0" spc="-100" dirty="0" err="1">
                <a:solidFill>
                  <a:schemeClr val="bg1"/>
                </a:solidFill>
              </a:rPr>
              <a:t>br</a:t>
            </a:r>
            <a:r>
              <a:rPr lang="de-DE" sz="1800" kern="0" spc="-100" dirty="0">
                <a:solidFill>
                  <a:schemeClr val="bg1"/>
                </a:solidFill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&lt;</a:t>
            </a:r>
            <a:r>
              <a:rPr lang="de-DE" sz="1800" kern="0" spc="-100" dirty="0" err="1">
                <a:solidFill>
                  <a:schemeClr val="bg1"/>
                </a:solidFill>
              </a:rPr>
              <a:t>input</a:t>
            </a:r>
            <a:r>
              <a:rPr lang="de-DE" sz="1800" kern="0" spc="-100" dirty="0">
                <a:solidFill>
                  <a:schemeClr val="bg1"/>
                </a:solidFill>
              </a:rPr>
              <a:t> type="</a:t>
            </a:r>
            <a:r>
              <a:rPr lang="de-DE" sz="1800" kern="0" spc="-100" dirty="0" err="1">
                <a:solidFill>
                  <a:schemeClr val="bg1"/>
                </a:solidFill>
              </a:rPr>
              <a:t>hidden</a:t>
            </a:r>
            <a:r>
              <a:rPr lang="de-DE" sz="1800" kern="0" spc="-100" dirty="0">
                <a:solidFill>
                  <a:schemeClr val="bg1"/>
                </a:solidFill>
              </a:rPr>
              <a:t>" </a:t>
            </a:r>
            <a:r>
              <a:rPr lang="de-DE" sz="1800" kern="0" spc="-100" dirty="0" err="1">
                <a:solidFill>
                  <a:schemeClr val="bg1"/>
                </a:solidFill>
              </a:rPr>
              <a:t>name</a:t>
            </a:r>
            <a:r>
              <a:rPr lang="de-DE" sz="1800" kern="0" spc="-100" dirty="0">
                <a:solidFill>
                  <a:schemeClr val="bg1"/>
                </a:solidFill>
              </a:rPr>
              <a:t>="feld2" </a:t>
            </a:r>
            <a:r>
              <a:rPr lang="de-DE" sz="1800" kern="0" spc="-100" dirty="0" err="1">
                <a:solidFill>
                  <a:schemeClr val="bg1"/>
                </a:solidFill>
              </a:rPr>
              <a:t>value</a:t>
            </a:r>
            <a:r>
              <a:rPr lang="de-DE" sz="1800" kern="0" spc="-100" dirty="0">
                <a:solidFill>
                  <a:schemeClr val="bg1"/>
                </a:solidFill>
              </a:rPr>
              <a:t>="3"&gt;&lt;</a:t>
            </a:r>
            <a:r>
              <a:rPr lang="de-DE" sz="1800" kern="0" spc="-100" dirty="0" err="1">
                <a:solidFill>
                  <a:schemeClr val="bg1"/>
                </a:solidFill>
              </a:rPr>
              <a:t>br</a:t>
            </a:r>
            <a:r>
              <a:rPr lang="de-DE" sz="1800" kern="0" spc="-100" dirty="0">
                <a:solidFill>
                  <a:schemeClr val="bg1"/>
                </a:solidFill>
              </a:rPr>
              <a:t>&gt; &lt;!- z.B. für </a:t>
            </a:r>
            <a:r>
              <a:rPr lang="de-DE" sz="1800" kern="0" spc="-100" dirty="0" err="1">
                <a:solidFill>
                  <a:schemeClr val="bg1"/>
                </a:solidFill>
              </a:rPr>
              <a:t>userid</a:t>
            </a:r>
            <a:r>
              <a:rPr lang="de-DE" sz="1800" kern="0" spc="-100" dirty="0">
                <a:solidFill>
                  <a:schemeClr val="bg1"/>
                </a:solidFill>
              </a:rPr>
              <a:t> -&gt;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&lt;</a:t>
            </a:r>
            <a:r>
              <a:rPr lang="de-DE" sz="1800" kern="0" spc="-100" dirty="0" err="1">
                <a:solidFill>
                  <a:schemeClr val="bg1"/>
                </a:solidFill>
              </a:rPr>
              <a:t>input</a:t>
            </a:r>
            <a:r>
              <a:rPr lang="de-DE" sz="1800" kern="0" spc="-100" dirty="0">
                <a:solidFill>
                  <a:schemeClr val="bg1"/>
                </a:solidFill>
              </a:rPr>
              <a:t> type="</a:t>
            </a:r>
            <a:r>
              <a:rPr lang="de-DE" sz="1800" kern="0" spc="-100" dirty="0" err="1">
                <a:solidFill>
                  <a:schemeClr val="bg1"/>
                </a:solidFill>
              </a:rPr>
              <a:t>submit</a:t>
            </a:r>
            <a:r>
              <a:rPr lang="de-DE" sz="1800" kern="0" spc="-100" dirty="0">
                <a:solidFill>
                  <a:schemeClr val="bg1"/>
                </a:solidFill>
              </a:rPr>
              <a:t>" </a:t>
            </a:r>
            <a:r>
              <a:rPr lang="de-DE" sz="1800" kern="0" spc="-100" dirty="0" err="1">
                <a:solidFill>
                  <a:schemeClr val="bg1"/>
                </a:solidFill>
              </a:rPr>
              <a:t>value</a:t>
            </a:r>
            <a:r>
              <a:rPr lang="de-DE" sz="1800" kern="0" spc="-100" dirty="0">
                <a:solidFill>
                  <a:schemeClr val="bg1"/>
                </a:solidFill>
              </a:rPr>
              <a:t>="absenden"&gt;</a:t>
            </a:r>
          </a:p>
          <a:p>
            <a:pPr>
              <a:spcBef>
                <a:spcPts val="0"/>
              </a:spcBef>
            </a:pPr>
            <a:r>
              <a:rPr lang="de-DE" sz="1800" kern="0" spc="-100" dirty="0">
                <a:solidFill>
                  <a:schemeClr val="bg1"/>
                </a:solidFill>
              </a:rPr>
              <a:t>&lt;/form&gt;&lt;/</a:t>
            </a:r>
            <a:r>
              <a:rPr lang="de-DE" sz="1800" kern="0" spc="-100" dirty="0" err="1">
                <a:solidFill>
                  <a:schemeClr val="bg1"/>
                </a:solidFill>
              </a:rPr>
              <a:t>body</a:t>
            </a:r>
            <a:r>
              <a:rPr lang="de-DE" sz="1800" kern="0" spc="-100" dirty="0">
                <a:solidFill>
                  <a:schemeClr val="bg1"/>
                </a:solidFill>
              </a:rPr>
              <a:t>&gt;&lt;/</a:t>
            </a:r>
            <a:r>
              <a:rPr lang="de-DE" sz="1800" kern="0" spc="-100" dirty="0" err="1">
                <a:solidFill>
                  <a:schemeClr val="bg1"/>
                </a:solidFill>
              </a:rPr>
              <a:t>html</a:t>
            </a:r>
            <a:r>
              <a:rPr lang="de-DE" sz="1800" kern="0" spc="-1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0" y="5259275"/>
            <a:ext cx="8534400" cy="845399"/>
          </a:xfrm>
        </p:spPr>
        <p:txBody>
          <a:bodyPr/>
          <a:lstStyle/>
          <a:p>
            <a:r>
              <a:rPr lang="de-DE" dirty="0"/>
              <a:t>Alternative: $_Request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/>
          <a:srcRect l="3437" t="3413" r="60781" b="93702"/>
          <a:stretch/>
        </p:blipFill>
        <p:spPr>
          <a:xfrm>
            <a:off x="0" y="6108699"/>
            <a:ext cx="12192000" cy="53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626803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294</Words>
  <Application>Microsoft Office PowerPoint</Application>
  <PresentationFormat>Breitbild</PresentationFormat>
  <Paragraphs>139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 Unicode MS</vt:lpstr>
      <vt:lpstr>Arial</vt:lpstr>
      <vt:lpstr>Century Gothic</vt:lpstr>
      <vt:lpstr>Courier New</vt:lpstr>
      <vt:lpstr>Wingdings 3</vt:lpstr>
      <vt:lpstr>Segment</vt:lpstr>
      <vt:lpstr>PHP Superglobals</vt:lpstr>
      <vt:lpstr>Übersicht</vt:lpstr>
      <vt:lpstr>$GLOBALS</vt:lpstr>
      <vt:lpstr>PowerPoint-Präsentation</vt:lpstr>
      <vt:lpstr>$_GET &amp; $_POST</vt:lpstr>
      <vt:lpstr>PowerPoint-Präsentation</vt:lpstr>
      <vt:lpstr>PowerPoint-Präsentation</vt:lpstr>
      <vt:lpstr>PowerPoint-Präsentation</vt:lpstr>
      <vt:lpstr>Alternative: $_Request</vt:lpstr>
      <vt:lpstr>$_SESSION &amp; $_COOKIE</vt:lpstr>
      <vt:lpstr>PowerPoint-Präsentation</vt:lpstr>
      <vt:lpstr>PowerPoint-Präsentation</vt:lpstr>
      <vt:lpstr>Set a cookie - example</vt:lpstr>
      <vt:lpstr>Read cookie data</vt:lpstr>
      <vt:lpstr>Storing an array..</vt:lpstr>
      <vt:lpstr>Delete a cookie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Superglobals</dc:title>
  <dc:creator>Manuel Bochröder</dc:creator>
  <cp:lastModifiedBy>Manuel Bochröder</cp:lastModifiedBy>
  <cp:revision>15</cp:revision>
  <dcterms:created xsi:type="dcterms:W3CDTF">2016-12-11T10:11:03Z</dcterms:created>
  <dcterms:modified xsi:type="dcterms:W3CDTF">2016-12-12T09:36:49Z</dcterms:modified>
</cp:coreProperties>
</file>