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Robo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e7d161b37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e7d161b37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c6f9e470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c6f9e470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6f9e47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6f9e47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78d82fb1d_3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78d82fb1d_3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e78d82fb1d_3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e78d82fb1d_3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e7d161b37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e7d161b37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e7d161b37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e7d161b37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e7d161b37d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e7d161b37d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e7d161b37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e7d161b37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e7d161b37d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e7d161b37d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4245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Projekt 2: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100" y="2365260"/>
            <a:ext cx="8222100" cy="7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Vollständig elastische, teilelastische und vollständig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inelastische Stöße zweier Massen in der Ebene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433475" y="39307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6021650" y="463560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von: Julian Matheis, Alexander Flach</a:t>
            </a:r>
            <a:endParaRPr sz="600"/>
          </a:p>
        </p:txBody>
      </p:sp>
      <p:sp>
        <p:nvSpPr>
          <p:cNvPr id="89" name="Google Shape;89;p13"/>
          <p:cNvSpPr txBox="1"/>
          <p:nvPr/>
        </p:nvSpPr>
        <p:spPr>
          <a:xfrm>
            <a:off x="598100" y="4181700"/>
            <a:ext cx="30774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SoSe 2024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Mathematik und Simulation, Seminar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Uwe Hahne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22"/>
          <p:cNvGrpSpPr/>
          <p:nvPr/>
        </p:nvGrpSpPr>
        <p:grpSpPr>
          <a:xfrm>
            <a:off x="485501" y="323727"/>
            <a:ext cx="8442530" cy="4434724"/>
            <a:chOff x="431925" y="1304875"/>
            <a:chExt cx="2628925" cy="3416400"/>
          </a:xfrm>
        </p:grpSpPr>
        <p:sp>
          <p:nvSpPr>
            <p:cNvPr id="221" name="Google Shape;221;p22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2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3" name="Google Shape;223;p22"/>
          <p:cNvSpPr txBox="1">
            <a:spLocks noGrp="1"/>
          </p:cNvSpPr>
          <p:nvPr>
            <p:ph type="body" idx="4294967295"/>
          </p:nvPr>
        </p:nvSpPr>
        <p:spPr>
          <a:xfrm>
            <a:off x="529425" y="385050"/>
            <a:ext cx="8007600" cy="5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Herleitung der Geschwindigkeit nach dem Stoß an der Bande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4" name="Google Shape;224;p22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Kontext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5" name="Google Shape;225;p22"/>
          <p:cNvSpPr txBox="1">
            <a:spLocks noGrp="1"/>
          </p:cNvSpPr>
          <p:nvPr>
            <p:ph type="body" idx="4294967295"/>
          </p:nvPr>
        </p:nvSpPr>
        <p:spPr>
          <a:xfrm>
            <a:off x="596575" y="1053725"/>
            <a:ext cx="8292300" cy="35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Daraus ergibt sich für die Geschwindigkeit nach der Reflexion: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600"/>
              <a:t>Wir setzen	und	       ein  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pic>
        <p:nvPicPr>
          <p:cNvPr id="226" name="Google Shape;2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500" y="1457849"/>
            <a:ext cx="1251729" cy="46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2"/>
          <p:cNvPicPr preferRelativeResize="0"/>
          <p:nvPr/>
        </p:nvPicPr>
        <p:blipFill rotWithShape="1">
          <a:blip r:embed="rId3">
            <a:alphaModFix/>
          </a:blip>
          <a:srcRect l="33947" r="42957"/>
          <a:stretch/>
        </p:blipFill>
        <p:spPr>
          <a:xfrm>
            <a:off x="1690475" y="2042025"/>
            <a:ext cx="269875" cy="43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2"/>
          <p:cNvPicPr preferRelativeResize="0"/>
          <p:nvPr/>
        </p:nvPicPr>
        <p:blipFill rotWithShape="1">
          <a:blip r:embed="rId3">
            <a:alphaModFix/>
          </a:blip>
          <a:srcRect l="70248"/>
          <a:stretch/>
        </p:blipFill>
        <p:spPr>
          <a:xfrm>
            <a:off x="2430400" y="2042025"/>
            <a:ext cx="347662" cy="43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5575" y="2647600"/>
            <a:ext cx="3911049" cy="92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5575" y="3653775"/>
            <a:ext cx="3342149" cy="8355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3DB2990-6738-4CA6-B5F7-56A576A096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10</a:t>
            </a:fld>
            <a:endParaRPr lang="de-D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"/>
          <p:cNvSpPr txBox="1">
            <a:spLocks noGrp="1"/>
          </p:cNvSpPr>
          <p:nvPr>
            <p:ph type="title"/>
          </p:nvPr>
        </p:nvSpPr>
        <p:spPr>
          <a:xfrm>
            <a:off x="634025" y="193667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Umsetzung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4"/>
          <p:cNvGrpSpPr/>
          <p:nvPr/>
        </p:nvGrpSpPr>
        <p:grpSpPr>
          <a:xfrm>
            <a:off x="485501" y="323665"/>
            <a:ext cx="8442530" cy="4430185"/>
            <a:chOff x="431925" y="1304875"/>
            <a:chExt cx="2628925" cy="3416400"/>
          </a:xfrm>
        </p:grpSpPr>
        <p:sp>
          <p:nvSpPr>
            <p:cNvPr id="95" name="Google Shape;95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14"/>
          <p:cNvSpPr txBox="1">
            <a:spLocks noGrp="1"/>
          </p:cNvSpPr>
          <p:nvPr>
            <p:ph type="body" idx="4294967295"/>
          </p:nvPr>
        </p:nvSpPr>
        <p:spPr>
          <a:xfrm>
            <a:off x="506425" y="389650"/>
            <a:ext cx="8007600" cy="5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vollständig elastischer, teilelastischer und vollständig inelastischer Stoß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4294967295"/>
          </p:nvPr>
        </p:nvSpPr>
        <p:spPr>
          <a:xfrm>
            <a:off x="642950" y="1075150"/>
            <a:ext cx="4598100" cy="3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vollständig elastisch:</a:t>
            </a:r>
            <a:br>
              <a:rPr lang="de" sz="1600"/>
            </a:br>
            <a:r>
              <a:rPr lang="de" sz="1600"/>
              <a:t>Impuls und Energie bleiben erhalten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600"/>
              <a:t>teilelastisch:</a:t>
            </a:r>
            <a:br>
              <a:rPr lang="de" sz="1600"/>
            </a:br>
            <a:r>
              <a:rPr lang="de" sz="1600"/>
              <a:t>ein Teil der Energie bleibt erhalten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600"/>
              <a:t>vollständig inelastisch:</a:t>
            </a:r>
            <a:br>
              <a:rPr lang="de" sz="1600"/>
            </a:br>
            <a:r>
              <a:rPr lang="de" sz="1600"/>
              <a:t>nur Impuls bleibt erhalten</a:t>
            </a:r>
            <a:br>
              <a:rPr lang="de" sz="1600"/>
            </a:br>
            <a:endParaRPr sz="16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br>
              <a:rPr lang="de" sz="1600"/>
            </a:br>
            <a:r>
              <a:rPr lang="de" sz="1600"/>
              <a:t> </a:t>
            </a:r>
            <a:endParaRPr sz="1600"/>
          </a:p>
        </p:txBody>
      </p:sp>
      <p:pic>
        <p:nvPicPr>
          <p:cNvPr id="99" name="Google Shape;9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7200" y="968313"/>
            <a:ext cx="2153325" cy="1213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7212" y="2197675"/>
            <a:ext cx="2153341" cy="121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7225" y="3427025"/>
            <a:ext cx="2153325" cy="121303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05D4535-EA1F-4E4B-94D7-54C94ED97F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2</a:t>
            </a:fld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5"/>
          <p:cNvGrpSpPr/>
          <p:nvPr/>
        </p:nvGrpSpPr>
        <p:grpSpPr>
          <a:xfrm>
            <a:off x="485501" y="323727"/>
            <a:ext cx="8442530" cy="4434724"/>
            <a:chOff x="431925" y="1304875"/>
            <a:chExt cx="2628925" cy="3416400"/>
          </a:xfrm>
        </p:grpSpPr>
        <p:sp>
          <p:nvSpPr>
            <p:cNvPr id="107" name="Google Shape;107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15"/>
          <p:cNvSpPr txBox="1">
            <a:spLocks noGrp="1"/>
          </p:cNvSpPr>
          <p:nvPr>
            <p:ph type="body" idx="4294967295"/>
          </p:nvPr>
        </p:nvSpPr>
        <p:spPr>
          <a:xfrm>
            <a:off x="529425" y="385050"/>
            <a:ext cx="8007600" cy="5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Impulserhaltung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Kontext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4294967295"/>
          </p:nvPr>
        </p:nvSpPr>
        <p:spPr>
          <a:xfrm>
            <a:off x="662600" y="1053725"/>
            <a:ext cx="8226300" cy="35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Für zwei Bälle der Massen       und       , die mit den Geschwindigkeiten	    und  </a:t>
            </a:r>
            <a:br>
              <a:rPr lang="de" sz="1600"/>
            </a:br>
            <a:r>
              <a:rPr lang="de" sz="1600"/>
              <a:t>aufeinander stoßen gilt: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600"/>
              <a:t>D.h., der Gesamtimpuls vor und nach dem Stoß bleibt gleich.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pic>
        <p:nvPicPr>
          <p:cNvPr id="112" name="Google Shape;11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0355" y="1194700"/>
            <a:ext cx="285300" cy="27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9601" y="1218475"/>
            <a:ext cx="285300" cy="230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93453" y="1218475"/>
            <a:ext cx="184775" cy="23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23725" y="1218475"/>
            <a:ext cx="203833" cy="23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00850" y="2319613"/>
            <a:ext cx="4342305" cy="5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B990A8-70EA-42AA-87C1-6F1A55374B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3</a:t>
            </a:fld>
            <a:endParaRPr 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6"/>
          <p:cNvGrpSpPr/>
          <p:nvPr/>
        </p:nvGrpSpPr>
        <p:grpSpPr>
          <a:xfrm>
            <a:off x="485501" y="323727"/>
            <a:ext cx="8442530" cy="4434724"/>
            <a:chOff x="431925" y="1304875"/>
            <a:chExt cx="2628925" cy="3416400"/>
          </a:xfrm>
        </p:grpSpPr>
        <p:sp>
          <p:nvSpPr>
            <p:cNvPr id="122" name="Google Shape;122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16"/>
          <p:cNvSpPr txBox="1">
            <a:spLocks noGrp="1"/>
          </p:cNvSpPr>
          <p:nvPr>
            <p:ph type="body" idx="4294967295"/>
          </p:nvPr>
        </p:nvSpPr>
        <p:spPr>
          <a:xfrm>
            <a:off x="529425" y="385050"/>
            <a:ext cx="8007600" cy="5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Restitutionskoeffizient k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5" name="Google Shape;125;p16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Kontext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6" name="Google Shape;126;p16"/>
          <p:cNvSpPr txBox="1">
            <a:spLocks noGrp="1"/>
          </p:cNvSpPr>
          <p:nvPr>
            <p:ph type="body" idx="4294967295"/>
          </p:nvPr>
        </p:nvSpPr>
        <p:spPr>
          <a:xfrm>
            <a:off x="662600" y="1053725"/>
            <a:ext cx="8226300" cy="35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600" dirty="0"/>
              <a:t>dabei gilt:</a:t>
            </a:r>
            <a:endParaRPr sz="1600" dirty="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de" sz="1600" dirty="0"/>
              <a:t>k = 0 : vollkommen inelastischer Stoß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 sz="1600" dirty="0"/>
              <a:t>k = 1 : vollkommen elastischer Stoß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 sz="1600" dirty="0"/>
              <a:t>0&lt;k&lt;1: teilelastischer Stoß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br>
              <a:rPr lang="de" sz="1600" dirty="0"/>
            </a:br>
            <a:br>
              <a:rPr lang="de" sz="1600" dirty="0"/>
            </a:br>
            <a:r>
              <a:rPr lang="de" sz="1600" dirty="0"/>
              <a:t>    und	Geschw. vor Stoß,	    und        Geschw. nach Stoß</a:t>
            </a:r>
            <a:br>
              <a:rPr lang="de" sz="1600" dirty="0"/>
            </a:br>
            <a:endParaRPr sz="1600" dirty="0"/>
          </a:p>
        </p:txBody>
      </p:sp>
      <p:pic>
        <p:nvPicPr>
          <p:cNvPr id="127" name="Google Shape;12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000" y="1304875"/>
            <a:ext cx="1546575" cy="70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450" y="4234423"/>
            <a:ext cx="220225" cy="2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5550" y="4234425"/>
            <a:ext cx="226170" cy="2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33038" y="4203163"/>
            <a:ext cx="329425" cy="33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73375" y="4199449"/>
            <a:ext cx="329425" cy="34374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1885DBD-4C64-46F0-B6A4-01BFB446D9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4</a:t>
            </a:fld>
            <a:endParaRPr lang="de-D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7"/>
          <p:cNvGrpSpPr/>
          <p:nvPr/>
        </p:nvGrpSpPr>
        <p:grpSpPr>
          <a:xfrm>
            <a:off x="485501" y="323727"/>
            <a:ext cx="8442530" cy="4434724"/>
            <a:chOff x="431925" y="1304875"/>
            <a:chExt cx="2628925" cy="3416400"/>
          </a:xfrm>
        </p:grpSpPr>
        <p:sp>
          <p:nvSpPr>
            <p:cNvPr id="137" name="Google Shape;137;p17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7"/>
          <p:cNvSpPr txBox="1">
            <a:spLocks noGrp="1"/>
          </p:cNvSpPr>
          <p:nvPr>
            <p:ph type="body" idx="4294967295"/>
          </p:nvPr>
        </p:nvSpPr>
        <p:spPr>
          <a:xfrm>
            <a:off x="529425" y="385050"/>
            <a:ext cx="8007600" cy="5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Herleitung der Geschwindigkeit nach dem Stoß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0" name="Google Shape;140;p17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Kontext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1" name="Google Shape;141;p17"/>
          <p:cNvSpPr txBox="1">
            <a:spLocks noGrp="1"/>
          </p:cNvSpPr>
          <p:nvPr>
            <p:ph type="body" idx="4294967295"/>
          </p:nvPr>
        </p:nvSpPr>
        <p:spPr>
          <a:xfrm>
            <a:off x="662600" y="1053725"/>
            <a:ext cx="8226300" cy="35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dirty="0"/>
              <a:t>Formel für k nach	   auflösen: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600" dirty="0"/>
              <a:t> Diese Gleichung setzen wir in die Impulserhaltungsgleichung ein: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600" dirty="0"/>
              <a:t>Vereinfachen: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/>
          </a:p>
        </p:txBody>
      </p:sp>
      <p:pic>
        <p:nvPicPr>
          <p:cNvPr id="142" name="Google Shape;14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125" y="1517450"/>
            <a:ext cx="2991812" cy="42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9125" y="2433050"/>
            <a:ext cx="6015615" cy="46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67275" y="1136099"/>
            <a:ext cx="329425" cy="343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9125" y="3424950"/>
            <a:ext cx="6175351" cy="96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597DBDC-45C2-48E0-B573-5F3D248FBF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5</a:t>
            </a:fld>
            <a:endParaRPr lang="de-D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18"/>
          <p:cNvGrpSpPr/>
          <p:nvPr/>
        </p:nvGrpSpPr>
        <p:grpSpPr>
          <a:xfrm>
            <a:off x="485501" y="323727"/>
            <a:ext cx="8442530" cy="4434724"/>
            <a:chOff x="431925" y="1304875"/>
            <a:chExt cx="2628925" cy="3416400"/>
          </a:xfrm>
        </p:grpSpPr>
        <p:sp>
          <p:nvSpPr>
            <p:cNvPr id="151" name="Google Shape;151;p18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" name="Google Shape;153;p18"/>
          <p:cNvSpPr txBox="1">
            <a:spLocks noGrp="1"/>
          </p:cNvSpPr>
          <p:nvPr>
            <p:ph type="body" idx="4294967295"/>
          </p:nvPr>
        </p:nvSpPr>
        <p:spPr>
          <a:xfrm>
            <a:off x="529425" y="385050"/>
            <a:ext cx="8007600" cy="5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Herleitung der Geschwindigkeit nach dem Stoß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4" name="Google Shape;154;p18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Kontext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5" name="Google Shape;155;p18"/>
          <p:cNvSpPr txBox="1">
            <a:spLocks noGrp="1"/>
          </p:cNvSpPr>
          <p:nvPr>
            <p:ph type="body" idx="4294967295"/>
          </p:nvPr>
        </p:nvSpPr>
        <p:spPr>
          <a:xfrm>
            <a:off x="662600" y="1053725"/>
            <a:ext cx="8226300" cy="35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Auf	     auflösen: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600"/>
              <a:t>analog erhält man so: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600"/>
              <a:t>  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pic>
        <p:nvPicPr>
          <p:cNvPr id="156" name="Google Shape;15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800" y="1485125"/>
            <a:ext cx="3781550" cy="79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3675" y="1148813"/>
            <a:ext cx="329425" cy="33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1796" y="3019750"/>
            <a:ext cx="3854435" cy="79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E3786EF-35DF-4512-9E15-FA8B8B8801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6</a:t>
            </a:fld>
            <a:endParaRPr lang="de-D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9"/>
          <p:cNvGrpSpPr/>
          <p:nvPr/>
        </p:nvGrpSpPr>
        <p:grpSpPr>
          <a:xfrm>
            <a:off x="485501" y="323665"/>
            <a:ext cx="8442530" cy="4430185"/>
            <a:chOff x="431925" y="1304875"/>
            <a:chExt cx="2628925" cy="3416400"/>
          </a:xfrm>
        </p:grpSpPr>
        <p:sp>
          <p:nvSpPr>
            <p:cNvPr id="164" name="Google Shape;164;p19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" name="Google Shape;166;p19"/>
          <p:cNvSpPr txBox="1">
            <a:spLocks noGrp="1"/>
          </p:cNvSpPr>
          <p:nvPr>
            <p:ph type="body" idx="4294967295"/>
          </p:nvPr>
        </p:nvSpPr>
        <p:spPr>
          <a:xfrm>
            <a:off x="506425" y="389650"/>
            <a:ext cx="8007600" cy="5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Stoß zweier Massen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7" name="Google Shape;167;p19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Kontext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8" name="Google Shape;168;p19"/>
          <p:cNvSpPr txBox="1">
            <a:spLocks noGrp="1"/>
          </p:cNvSpPr>
          <p:nvPr>
            <p:ph type="body" idx="4294967295"/>
          </p:nvPr>
        </p:nvSpPr>
        <p:spPr>
          <a:xfrm>
            <a:off x="642950" y="1075150"/>
            <a:ext cx="4598100" cy="3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Kräfte wirken nur entlang der Geraden durch die Körpermitten</a:t>
            </a:r>
            <a:br>
              <a:rPr lang="de" sz="1600"/>
            </a:b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3. Newton’sche Gesetz: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br>
              <a:rPr lang="de" sz="1600"/>
            </a:br>
            <a:endParaRPr sz="16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br>
              <a:rPr lang="de" sz="1600"/>
            </a:br>
            <a:r>
              <a:rPr lang="de" sz="1600"/>
              <a:t> </a:t>
            </a:r>
            <a:endParaRPr sz="1600"/>
          </a:p>
        </p:txBody>
      </p:sp>
      <p:pic>
        <p:nvPicPr>
          <p:cNvPr id="169" name="Google Shape;1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050" y="2797650"/>
            <a:ext cx="1009025" cy="3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7400" y="1020001"/>
            <a:ext cx="2270851" cy="356490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E7BF774-721E-4ED6-BE4D-E6B1D6ADF1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7</a:t>
            </a:fld>
            <a:endParaRPr lang="de-D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p20"/>
          <p:cNvGrpSpPr/>
          <p:nvPr/>
        </p:nvGrpSpPr>
        <p:grpSpPr>
          <a:xfrm>
            <a:off x="485501" y="323665"/>
            <a:ext cx="8442530" cy="4430185"/>
            <a:chOff x="431925" y="1304875"/>
            <a:chExt cx="2628925" cy="3416400"/>
          </a:xfrm>
        </p:grpSpPr>
        <p:sp>
          <p:nvSpPr>
            <p:cNvPr id="176" name="Google Shape;176;p20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Google Shape;178;p20"/>
          <p:cNvSpPr txBox="1">
            <a:spLocks noGrp="1"/>
          </p:cNvSpPr>
          <p:nvPr>
            <p:ph type="body" idx="4294967295"/>
          </p:nvPr>
        </p:nvSpPr>
        <p:spPr>
          <a:xfrm>
            <a:off x="506425" y="389650"/>
            <a:ext cx="8007600" cy="5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Stoß zweier Massen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20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Kontext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7083375" y="1319100"/>
            <a:ext cx="1714500" cy="25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= Verbindungsvektor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von 	  und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de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de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= Ausgangsgeschw.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von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= Ausgangsgeschw.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von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= neue Geschw.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von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= neue Geschw.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von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750" y="1461475"/>
            <a:ext cx="2449975" cy="2764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1900" y="1461475"/>
            <a:ext cx="2449968" cy="276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0"/>
          <p:cNvPicPr preferRelativeResize="0"/>
          <p:nvPr/>
        </p:nvPicPr>
        <p:blipFill rotWithShape="1">
          <a:blip r:embed="rId5">
            <a:alphaModFix/>
          </a:blip>
          <a:srcRect r="85990" b="10"/>
          <a:stretch/>
        </p:blipFill>
        <p:spPr>
          <a:xfrm>
            <a:off x="6684563" y="3162823"/>
            <a:ext cx="361075" cy="364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0"/>
          <p:cNvPicPr preferRelativeResize="0"/>
          <p:nvPr/>
        </p:nvPicPr>
        <p:blipFill rotWithShape="1">
          <a:blip r:embed="rId5">
            <a:alphaModFix/>
          </a:blip>
          <a:srcRect l="27510" r="58480"/>
          <a:stretch/>
        </p:blipFill>
        <p:spPr>
          <a:xfrm>
            <a:off x="6665275" y="3756323"/>
            <a:ext cx="361050" cy="36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0"/>
          <p:cNvPicPr preferRelativeResize="0"/>
          <p:nvPr/>
        </p:nvPicPr>
        <p:blipFill rotWithShape="1">
          <a:blip r:embed="rId5">
            <a:alphaModFix/>
          </a:blip>
          <a:srcRect l="85511" r="4360" b="10"/>
          <a:stretch/>
        </p:blipFill>
        <p:spPr>
          <a:xfrm>
            <a:off x="6684587" y="2618288"/>
            <a:ext cx="261010" cy="36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0"/>
          <p:cNvPicPr preferRelativeResize="0"/>
          <p:nvPr/>
        </p:nvPicPr>
        <p:blipFill rotWithShape="1">
          <a:blip r:embed="rId5">
            <a:alphaModFix/>
          </a:blip>
          <a:srcRect l="63935" r="25937"/>
          <a:stretch/>
        </p:blipFill>
        <p:spPr>
          <a:xfrm>
            <a:off x="6684589" y="1986950"/>
            <a:ext cx="261001" cy="36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0"/>
          <p:cNvPicPr preferRelativeResize="0"/>
          <p:nvPr/>
        </p:nvPicPr>
        <p:blipFill rotWithShape="1">
          <a:blip r:embed="rId6">
            <a:alphaModFix/>
          </a:blip>
          <a:srcRect l="80520" r="9608"/>
          <a:stretch/>
        </p:blipFill>
        <p:spPr>
          <a:xfrm>
            <a:off x="7498300" y="2862975"/>
            <a:ext cx="216676" cy="25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0"/>
          <p:cNvPicPr preferRelativeResize="0"/>
          <p:nvPr/>
        </p:nvPicPr>
        <p:blipFill rotWithShape="1">
          <a:blip r:embed="rId6">
            <a:alphaModFix/>
          </a:blip>
          <a:srcRect l="52333" r="37795"/>
          <a:stretch/>
        </p:blipFill>
        <p:spPr>
          <a:xfrm>
            <a:off x="7498300" y="2262224"/>
            <a:ext cx="216676" cy="252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0"/>
          <p:cNvPicPr preferRelativeResize="0"/>
          <p:nvPr/>
        </p:nvPicPr>
        <p:blipFill rotWithShape="1">
          <a:blip r:embed="rId6">
            <a:alphaModFix/>
          </a:blip>
          <a:srcRect l="80520" r="9608"/>
          <a:stretch/>
        </p:blipFill>
        <p:spPr>
          <a:xfrm>
            <a:off x="7498288" y="4064463"/>
            <a:ext cx="216676" cy="25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0"/>
          <p:cNvPicPr preferRelativeResize="0"/>
          <p:nvPr/>
        </p:nvPicPr>
        <p:blipFill rotWithShape="1">
          <a:blip r:embed="rId6">
            <a:alphaModFix/>
          </a:blip>
          <a:srcRect l="52333" r="37795"/>
          <a:stretch/>
        </p:blipFill>
        <p:spPr>
          <a:xfrm>
            <a:off x="7498288" y="3463724"/>
            <a:ext cx="216676" cy="252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21913" y="1426300"/>
            <a:ext cx="124900" cy="21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0"/>
          <p:cNvPicPr preferRelativeResize="0"/>
          <p:nvPr/>
        </p:nvPicPr>
        <p:blipFill rotWithShape="1">
          <a:blip r:embed="rId6">
            <a:alphaModFix/>
          </a:blip>
          <a:srcRect l="52333" r="37795"/>
          <a:stretch/>
        </p:blipFill>
        <p:spPr>
          <a:xfrm>
            <a:off x="7498300" y="1661474"/>
            <a:ext cx="216676" cy="252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0"/>
          <p:cNvPicPr preferRelativeResize="0"/>
          <p:nvPr/>
        </p:nvPicPr>
        <p:blipFill rotWithShape="1">
          <a:blip r:embed="rId6">
            <a:alphaModFix/>
          </a:blip>
          <a:srcRect l="80520" r="9608"/>
          <a:stretch/>
        </p:blipFill>
        <p:spPr>
          <a:xfrm>
            <a:off x="8057150" y="1661475"/>
            <a:ext cx="216676" cy="25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0"/>
          <p:cNvSpPr txBox="1"/>
          <p:nvPr/>
        </p:nvSpPr>
        <p:spPr>
          <a:xfrm>
            <a:off x="506425" y="4397075"/>
            <a:ext cx="4549200" cy="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Quelle: Projekt 2: elastische, inelastische, teilelastische Stöße - Schneider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5" name="Google Shape;195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84563" y="1967970"/>
            <a:ext cx="177039" cy="93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07250" y="2594220"/>
            <a:ext cx="177039" cy="93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07250" y="3088270"/>
            <a:ext cx="177039" cy="93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07250" y="3707345"/>
            <a:ext cx="177039" cy="93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84563" y="1341720"/>
            <a:ext cx="177039" cy="9353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D7E6B8F-6553-487D-B9E6-E4D4B6BFEB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8</a:t>
            </a:fld>
            <a:endParaRPr lang="de-D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21"/>
          <p:cNvGrpSpPr/>
          <p:nvPr/>
        </p:nvGrpSpPr>
        <p:grpSpPr>
          <a:xfrm>
            <a:off x="485501" y="323727"/>
            <a:ext cx="8442530" cy="4434724"/>
            <a:chOff x="431925" y="1304875"/>
            <a:chExt cx="2628925" cy="3416400"/>
          </a:xfrm>
        </p:grpSpPr>
        <p:sp>
          <p:nvSpPr>
            <p:cNvPr id="205" name="Google Shape;205;p21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1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" name="Google Shape;207;p21"/>
          <p:cNvSpPr txBox="1">
            <a:spLocks noGrp="1"/>
          </p:cNvSpPr>
          <p:nvPr>
            <p:ph type="body" idx="4294967295"/>
          </p:nvPr>
        </p:nvSpPr>
        <p:spPr>
          <a:xfrm>
            <a:off x="529425" y="385050"/>
            <a:ext cx="8007600" cy="5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Herleitung der Geschwindigkeit nach dem Stoß an der Bande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8" name="Google Shape;208;p21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Kontext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9" name="Google Shape;209;p21"/>
          <p:cNvSpPr txBox="1">
            <a:spLocks noGrp="1"/>
          </p:cNvSpPr>
          <p:nvPr>
            <p:ph type="body" idx="4294967295"/>
          </p:nvPr>
        </p:nvSpPr>
        <p:spPr>
          <a:xfrm>
            <a:off x="596575" y="1053725"/>
            <a:ext cx="8292300" cy="35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600" dirty="0"/>
              <a:t>mit Skalarprodukt ergibt sich für	 : 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600" dirty="0"/>
              <a:t>Bei der Reflexion an der Bande wird nur der Teil von       umgekehrt: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br>
              <a:rPr lang="de" sz="1600" dirty="0"/>
            </a:br>
            <a:r>
              <a:rPr lang="de" sz="1600" dirty="0"/>
              <a:t>    ist der normierte Normalenvektor der Bande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/>
          </a:p>
        </p:txBody>
      </p:sp>
      <p:pic>
        <p:nvPicPr>
          <p:cNvPr id="210" name="Google Shape;2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625" y="1052288"/>
            <a:ext cx="2909200" cy="96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1"/>
          <p:cNvPicPr preferRelativeResize="0"/>
          <p:nvPr/>
        </p:nvPicPr>
        <p:blipFill rotWithShape="1">
          <a:blip r:embed="rId4">
            <a:alphaModFix/>
          </a:blip>
          <a:srcRect r="82386"/>
          <a:stretch/>
        </p:blipFill>
        <p:spPr>
          <a:xfrm>
            <a:off x="3645625" y="2014800"/>
            <a:ext cx="286250" cy="46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3625" y="3507725"/>
            <a:ext cx="2525225" cy="43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1"/>
          <p:cNvPicPr preferRelativeResize="0"/>
          <p:nvPr/>
        </p:nvPicPr>
        <p:blipFill rotWithShape="1">
          <a:blip r:embed="rId4">
            <a:alphaModFix/>
          </a:blip>
          <a:srcRect r="82386"/>
          <a:stretch/>
        </p:blipFill>
        <p:spPr>
          <a:xfrm>
            <a:off x="5352100" y="3000650"/>
            <a:ext cx="286250" cy="46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3625" y="2476198"/>
            <a:ext cx="1612716" cy="43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1"/>
          <p:cNvPicPr preferRelativeResize="0"/>
          <p:nvPr/>
        </p:nvPicPr>
        <p:blipFill rotWithShape="1">
          <a:blip r:embed="rId6">
            <a:alphaModFix/>
          </a:blip>
          <a:srcRect l="86409"/>
          <a:stretch/>
        </p:blipFill>
        <p:spPr>
          <a:xfrm>
            <a:off x="684649" y="4287800"/>
            <a:ext cx="185650" cy="3675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A880BAE-1958-46F1-8049-C45083455C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9</a:t>
            </a:fld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</Words>
  <Application>Microsoft Office PowerPoint</Application>
  <PresentationFormat>Bildschirmpräsentation (16:9)</PresentationFormat>
  <Paragraphs>110</Paragraphs>
  <Slides>11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4" baseType="lpstr">
      <vt:lpstr>Roboto</vt:lpstr>
      <vt:lpstr>Arial</vt:lpstr>
      <vt:lpstr>Geometric</vt:lpstr>
      <vt:lpstr>Projekt 2: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Umsetzung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2:</dc:title>
  <cp:lastModifiedBy>Alexander Flach</cp:lastModifiedBy>
  <cp:revision>1</cp:revision>
  <dcterms:modified xsi:type="dcterms:W3CDTF">2024-06-24T19:28:43Z</dcterms:modified>
</cp:coreProperties>
</file>