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4" r:id="rId6"/>
    <p:sldId id="265" r:id="rId7"/>
    <p:sldId id="277" r:id="rId8"/>
    <p:sldId id="280" r:id="rId9"/>
    <p:sldId id="260" r:id="rId10"/>
    <p:sldId id="278" r:id="rId11"/>
    <p:sldId id="279" r:id="rId12"/>
    <p:sldId id="261" r:id="rId13"/>
    <p:sldId id="262" r:id="rId14"/>
    <p:sldId id="263" r:id="rId15"/>
    <p:sldId id="270" r:id="rId16"/>
    <p:sldId id="266" r:id="rId17"/>
    <p:sldId id="267" r:id="rId18"/>
    <p:sldId id="268" r:id="rId19"/>
    <p:sldId id="269" r:id="rId20"/>
    <p:sldId id="273" r:id="rId21"/>
    <p:sldId id="271" r:id="rId22"/>
    <p:sldId id="275" r:id="rId23"/>
    <p:sldId id="276" r:id="rId24"/>
    <p:sldId id="274" r:id="rId25"/>
    <p:sldId id="272"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eksandr Flanchyk" initials="OF" lastIdx="2" clrIdx="0">
    <p:extLst>
      <p:ext uri="{19B8F6BF-5375-455C-9EA6-DF929625EA0E}">
        <p15:presenceInfo xmlns:p15="http://schemas.microsoft.com/office/powerpoint/2012/main" userId="55540a49de11f7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8" autoAdjust="0"/>
    <p:restoredTop sz="94660"/>
  </p:normalViewPr>
  <p:slideViewPr>
    <p:cSldViewPr snapToGrid="0">
      <p:cViewPr varScale="1">
        <p:scale>
          <a:sx n="127" d="100"/>
          <a:sy n="127" d="100"/>
        </p:scale>
        <p:origin x="17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9B920-2512-410B-B58F-4F9F15F8D3A5}" type="datetimeFigureOut">
              <a:rPr lang="ru-RU" smtClean="0"/>
              <a:t>06.05.2021</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DB3BC-32AD-4666-8762-D7A2AF9C59D3}" type="slidenum">
              <a:rPr lang="ru-RU" smtClean="0"/>
              <a:t>‹#›</a:t>
            </a:fld>
            <a:endParaRPr lang="ru-RU"/>
          </a:p>
        </p:txBody>
      </p:sp>
    </p:spTree>
    <p:extLst>
      <p:ext uri="{BB962C8B-B14F-4D97-AF65-F5344CB8AC3E}">
        <p14:creationId xmlns:p14="http://schemas.microsoft.com/office/powerpoint/2010/main" val="199910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06.05.2021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95094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06.05.2021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50057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06.05.2021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332293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06.05.2021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71721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2EC0EAC-ECEF-44E1-B933-C13F370113F6}" type="datetimeFigureOut">
              <a:rPr lang="ru-RU" smtClean="0"/>
              <a:t>06.05.2021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525807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2EC0EAC-ECEF-44E1-B933-C13F370113F6}" type="datetimeFigureOut">
              <a:rPr lang="ru-RU" smtClean="0"/>
              <a:t>06.05.2021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422539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2EC0EAC-ECEF-44E1-B933-C13F370113F6}" type="datetimeFigureOut">
              <a:rPr lang="ru-RU" smtClean="0"/>
              <a:t>06.05.2021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45147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2EC0EAC-ECEF-44E1-B933-C13F370113F6}" type="datetimeFigureOut">
              <a:rPr lang="ru-RU" smtClean="0"/>
              <a:t>06.05.2021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65079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2EC0EAC-ECEF-44E1-B933-C13F370113F6}" type="datetimeFigureOut">
              <a:rPr lang="ru-RU" smtClean="0"/>
              <a:t>06.05.2021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6614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2EC0EAC-ECEF-44E1-B933-C13F370113F6}" type="datetimeFigureOut">
              <a:rPr lang="ru-RU" smtClean="0"/>
              <a:t>06.05.2021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435053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2EC0EAC-ECEF-44E1-B933-C13F370113F6}" type="datetimeFigureOut">
              <a:rPr lang="ru-RU" smtClean="0"/>
              <a:t>06.05.2021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027339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C0EAC-ECEF-44E1-B933-C13F370113F6}" type="datetimeFigureOut">
              <a:rPr lang="ru-RU" smtClean="0"/>
              <a:t>06.05.2021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288DC-9A9A-4887-82E3-65D38650E8AC}" type="slidenum">
              <a:rPr lang="ru-RU" smtClean="0"/>
              <a:t>‹#›</a:t>
            </a:fld>
            <a:endParaRPr lang="ru-RU"/>
          </a:p>
        </p:txBody>
      </p:sp>
    </p:spTree>
    <p:extLst>
      <p:ext uri="{BB962C8B-B14F-4D97-AF65-F5344CB8AC3E}">
        <p14:creationId xmlns:p14="http://schemas.microsoft.com/office/powerpoint/2010/main" val="208272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783" y="132347"/>
            <a:ext cx="7970921" cy="400110"/>
          </a:xfrm>
          <a:prstGeom prst="rect">
            <a:avLst/>
          </a:prstGeom>
          <a:noFill/>
        </p:spPr>
        <p:txBody>
          <a:bodyPr wrap="square" rtlCol="0">
            <a:spAutoFit/>
          </a:bodyPr>
          <a:lstStyle/>
          <a:p>
            <a:r>
              <a:rPr lang="en-US" sz="2000" b="1" dirty="0" smtClean="0"/>
              <a:t>AVS Host Specifications</a:t>
            </a:r>
            <a:endParaRPr lang="ru-RU" sz="2000" b="1" dirty="0"/>
          </a:p>
        </p:txBody>
      </p:sp>
      <p:sp>
        <p:nvSpPr>
          <p:cNvPr id="5" name="TextBox 4"/>
          <p:cNvSpPr txBox="1"/>
          <p:nvPr/>
        </p:nvSpPr>
        <p:spPr>
          <a:xfrm>
            <a:off x="324853" y="583532"/>
            <a:ext cx="11291636" cy="369332"/>
          </a:xfrm>
          <a:prstGeom prst="rect">
            <a:avLst/>
          </a:prstGeom>
          <a:noFill/>
        </p:spPr>
        <p:txBody>
          <a:bodyPr wrap="square" rtlCol="0">
            <a:spAutoFit/>
          </a:bodyPr>
          <a:lstStyle/>
          <a:p>
            <a:r>
              <a:rPr lang="en-US" dirty="0" smtClean="0"/>
              <a:t>Online service for static sites hosting.</a:t>
            </a:r>
            <a:endParaRPr lang="ru-RU" dirty="0"/>
          </a:p>
        </p:txBody>
      </p:sp>
      <p:sp>
        <p:nvSpPr>
          <p:cNvPr id="6" name="TextBox 5"/>
          <p:cNvSpPr txBox="1"/>
          <p:nvPr/>
        </p:nvSpPr>
        <p:spPr>
          <a:xfrm>
            <a:off x="324853" y="1034717"/>
            <a:ext cx="6815535" cy="369332"/>
          </a:xfrm>
          <a:prstGeom prst="rect">
            <a:avLst/>
          </a:prstGeom>
          <a:noFill/>
        </p:spPr>
        <p:txBody>
          <a:bodyPr wrap="square" rtlCol="0">
            <a:spAutoFit/>
          </a:bodyPr>
          <a:lstStyle/>
          <a:p>
            <a:r>
              <a:rPr lang="en-US" dirty="0" smtClean="0"/>
              <a:t>Flow for user (need authentication):</a:t>
            </a:r>
            <a:endParaRPr lang="ru-RU" dirty="0"/>
          </a:p>
        </p:txBody>
      </p:sp>
      <p:sp>
        <p:nvSpPr>
          <p:cNvPr id="7" name="Прямоугольник 6"/>
          <p:cNvSpPr/>
          <p:nvPr/>
        </p:nvSpPr>
        <p:spPr>
          <a:xfrm>
            <a:off x="324853" y="1485902"/>
            <a:ext cx="2015290" cy="721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83241" y="1661952"/>
            <a:ext cx="1727947" cy="369794"/>
          </a:xfrm>
          <a:prstGeom prst="rect">
            <a:avLst/>
          </a:prstGeom>
          <a:noFill/>
        </p:spPr>
        <p:txBody>
          <a:bodyPr wrap="square" rtlCol="0">
            <a:spAutoFit/>
          </a:bodyPr>
          <a:lstStyle/>
          <a:p>
            <a:r>
              <a:rPr lang="en-US" dirty="0" smtClean="0"/>
              <a:t>User requests /</a:t>
            </a:r>
            <a:endParaRPr lang="ru-RU" dirty="0"/>
          </a:p>
        </p:txBody>
      </p:sp>
      <p:sp>
        <p:nvSpPr>
          <p:cNvPr id="9" name="Прямоугольник 8"/>
          <p:cNvSpPr/>
          <p:nvPr/>
        </p:nvSpPr>
        <p:spPr>
          <a:xfrm>
            <a:off x="2763253" y="1485902"/>
            <a:ext cx="2015290" cy="721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2964074" y="1522365"/>
            <a:ext cx="1613647" cy="646331"/>
          </a:xfrm>
          <a:prstGeom prst="rect">
            <a:avLst/>
          </a:prstGeom>
          <a:noFill/>
        </p:spPr>
        <p:txBody>
          <a:bodyPr wrap="square" rtlCol="0">
            <a:spAutoFit/>
          </a:bodyPr>
          <a:lstStyle/>
          <a:p>
            <a:r>
              <a:rPr lang="en-US" dirty="0" smtClean="0"/>
              <a:t>Redirect to dashboard</a:t>
            </a:r>
            <a:endParaRPr lang="ru-RU" dirty="0"/>
          </a:p>
        </p:txBody>
      </p:sp>
      <p:sp>
        <p:nvSpPr>
          <p:cNvPr id="11" name="Ромб 10"/>
          <p:cNvSpPr/>
          <p:nvPr/>
        </p:nvSpPr>
        <p:spPr>
          <a:xfrm>
            <a:off x="2692007" y="2496457"/>
            <a:ext cx="2110186" cy="80682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2964074" y="2715203"/>
            <a:ext cx="1566052" cy="369332"/>
          </a:xfrm>
          <a:prstGeom prst="rect">
            <a:avLst/>
          </a:prstGeom>
          <a:noFill/>
        </p:spPr>
        <p:txBody>
          <a:bodyPr wrap="square" rtlCol="0">
            <a:spAutoFit/>
          </a:bodyPr>
          <a:lstStyle/>
          <a:p>
            <a:r>
              <a:rPr lang="en-US" dirty="0" smtClean="0"/>
              <a:t>User logged in</a:t>
            </a:r>
            <a:endParaRPr lang="ru-RU" dirty="0"/>
          </a:p>
        </p:txBody>
      </p:sp>
      <p:sp>
        <p:nvSpPr>
          <p:cNvPr id="13" name="Прямоугольник 12"/>
          <p:cNvSpPr/>
          <p:nvPr/>
        </p:nvSpPr>
        <p:spPr>
          <a:xfrm>
            <a:off x="324854" y="3300205"/>
            <a:ext cx="2727628" cy="1095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4430806" y="3300205"/>
            <a:ext cx="2790265" cy="11978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p:cNvSpPr txBox="1"/>
          <p:nvPr/>
        </p:nvSpPr>
        <p:spPr>
          <a:xfrm>
            <a:off x="383241" y="3361240"/>
            <a:ext cx="2803712" cy="923330"/>
          </a:xfrm>
          <a:prstGeom prst="rect">
            <a:avLst/>
          </a:prstGeom>
          <a:noFill/>
        </p:spPr>
        <p:txBody>
          <a:bodyPr wrap="square" rtlCol="0">
            <a:spAutoFit/>
          </a:bodyPr>
          <a:lstStyle/>
          <a:p>
            <a:r>
              <a:rPr lang="en-US" dirty="0" smtClean="0"/>
              <a:t>Show only general info content and proposal for sign in/registration</a:t>
            </a:r>
            <a:endParaRPr lang="ru-RU" dirty="0"/>
          </a:p>
        </p:txBody>
      </p:sp>
      <p:sp>
        <p:nvSpPr>
          <p:cNvPr id="16" name="TextBox 15"/>
          <p:cNvSpPr txBox="1"/>
          <p:nvPr/>
        </p:nvSpPr>
        <p:spPr>
          <a:xfrm>
            <a:off x="4577721" y="3476065"/>
            <a:ext cx="2710585" cy="923330"/>
          </a:xfrm>
          <a:prstGeom prst="rect">
            <a:avLst/>
          </a:prstGeom>
          <a:noFill/>
        </p:spPr>
        <p:txBody>
          <a:bodyPr wrap="square" rtlCol="0">
            <a:spAutoFit/>
          </a:bodyPr>
          <a:lstStyle/>
          <a:p>
            <a:r>
              <a:rPr lang="en-US" dirty="0" smtClean="0"/>
              <a:t>Show the list of the sites created by user. Ability to add/update/remove sites.</a:t>
            </a:r>
            <a:endParaRPr lang="ru-RU" dirty="0"/>
          </a:p>
        </p:txBody>
      </p:sp>
      <p:cxnSp>
        <p:nvCxnSpPr>
          <p:cNvPr id="18" name="Прямая со стрелкой 17"/>
          <p:cNvCxnSpPr>
            <a:stCxn id="7" idx="3"/>
            <a:endCxn id="9" idx="1"/>
          </p:cNvCxnSpPr>
          <p:nvPr/>
        </p:nvCxnSpPr>
        <p:spPr>
          <a:xfrm>
            <a:off x="2340143" y="1846850"/>
            <a:ext cx="423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stCxn id="10" idx="2"/>
            <a:endCxn id="11" idx="0"/>
          </p:cNvCxnSpPr>
          <p:nvPr/>
        </p:nvCxnSpPr>
        <p:spPr>
          <a:xfrm flipH="1">
            <a:off x="3747100" y="2168696"/>
            <a:ext cx="23798" cy="327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a:stCxn id="11" idx="1"/>
          </p:cNvCxnSpPr>
          <p:nvPr/>
        </p:nvCxnSpPr>
        <p:spPr>
          <a:xfrm flipH="1">
            <a:off x="1688668" y="2899869"/>
            <a:ext cx="1003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a:endCxn id="13" idx="0"/>
          </p:cNvCxnSpPr>
          <p:nvPr/>
        </p:nvCxnSpPr>
        <p:spPr>
          <a:xfrm>
            <a:off x="1688668" y="2899869"/>
            <a:ext cx="0" cy="400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a:stCxn id="11" idx="3"/>
          </p:cNvCxnSpPr>
          <p:nvPr/>
        </p:nvCxnSpPr>
        <p:spPr>
          <a:xfrm>
            <a:off x="4802193" y="2899869"/>
            <a:ext cx="10741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p:nvPr/>
        </p:nvCxnSpPr>
        <p:spPr>
          <a:xfrm>
            <a:off x="5876365" y="2899869"/>
            <a:ext cx="0" cy="320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397688" y="583532"/>
            <a:ext cx="4395418" cy="369332"/>
          </a:xfrm>
          <a:prstGeom prst="rect">
            <a:avLst/>
          </a:prstGeom>
          <a:noFill/>
        </p:spPr>
        <p:txBody>
          <a:bodyPr wrap="square" rtlCol="0">
            <a:spAutoFit/>
          </a:bodyPr>
          <a:lstStyle/>
          <a:p>
            <a:r>
              <a:rPr lang="en-US" dirty="0" smtClean="0"/>
              <a:t>General (default) flow</a:t>
            </a:r>
            <a:endParaRPr lang="ru-RU" dirty="0"/>
          </a:p>
        </p:txBody>
      </p:sp>
      <p:sp>
        <p:nvSpPr>
          <p:cNvPr id="34" name="Прямоугольник 33"/>
          <p:cNvSpPr/>
          <p:nvPr/>
        </p:nvSpPr>
        <p:spPr>
          <a:xfrm>
            <a:off x="8179704" y="1049893"/>
            <a:ext cx="3559577" cy="436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TextBox 34"/>
          <p:cNvSpPr txBox="1"/>
          <p:nvPr/>
        </p:nvSpPr>
        <p:spPr>
          <a:xfrm>
            <a:off x="8397688" y="1049892"/>
            <a:ext cx="3378396" cy="369332"/>
          </a:xfrm>
          <a:prstGeom prst="rect">
            <a:avLst/>
          </a:prstGeom>
          <a:noFill/>
        </p:spPr>
        <p:txBody>
          <a:bodyPr wrap="square" rtlCol="0">
            <a:spAutoFit/>
          </a:bodyPr>
          <a:lstStyle/>
          <a:p>
            <a:r>
              <a:rPr lang="en-US" dirty="0" smtClean="0"/>
              <a:t>User requests /{some resource}</a:t>
            </a:r>
            <a:endParaRPr lang="ru-RU" dirty="0"/>
          </a:p>
        </p:txBody>
      </p:sp>
      <p:sp>
        <p:nvSpPr>
          <p:cNvPr id="36" name="Прямоугольник 35"/>
          <p:cNvSpPr/>
          <p:nvPr/>
        </p:nvSpPr>
        <p:spPr>
          <a:xfrm>
            <a:off x="8179704" y="1731666"/>
            <a:ext cx="3559577" cy="874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TextBox 36"/>
          <p:cNvSpPr txBox="1"/>
          <p:nvPr/>
        </p:nvSpPr>
        <p:spPr>
          <a:xfrm>
            <a:off x="8330453" y="1803369"/>
            <a:ext cx="3286036" cy="646331"/>
          </a:xfrm>
          <a:prstGeom prst="rect">
            <a:avLst/>
          </a:prstGeom>
          <a:noFill/>
        </p:spPr>
        <p:txBody>
          <a:bodyPr wrap="square" rtlCol="0">
            <a:spAutoFit/>
          </a:bodyPr>
          <a:lstStyle/>
          <a:p>
            <a:r>
              <a:rPr lang="en-US" dirty="0" smtClean="0"/>
              <a:t>App tries to find information about the site in </a:t>
            </a:r>
            <a:r>
              <a:rPr lang="en-US" dirty="0" err="1" smtClean="0"/>
              <a:t>db</a:t>
            </a:r>
            <a:endParaRPr lang="ru-RU" dirty="0"/>
          </a:p>
        </p:txBody>
      </p:sp>
      <p:sp>
        <p:nvSpPr>
          <p:cNvPr id="38" name="Ромб 37"/>
          <p:cNvSpPr/>
          <p:nvPr/>
        </p:nvSpPr>
        <p:spPr>
          <a:xfrm>
            <a:off x="9435736" y="2715203"/>
            <a:ext cx="1274846" cy="80682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TextBox 38"/>
          <p:cNvSpPr txBox="1"/>
          <p:nvPr/>
        </p:nvSpPr>
        <p:spPr>
          <a:xfrm>
            <a:off x="9507070" y="2899869"/>
            <a:ext cx="1358153" cy="369332"/>
          </a:xfrm>
          <a:prstGeom prst="rect">
            <a:avLst/>
          </a:prstGeom>
          <a:noFill/>
        </p:spPr>
        <p:txBody>
          <a:bodyPr wrap="square" rtlCol="0">
            <a:spAutoFit/>
          </a:bodyPr>
          <a:lstStyle/>
          <a:p>
            <a:r>
              <a:rPr lang="en-US" dirty="0" smtClean="0"/>
              <a:t>Site found</a:t>
            </a:r>
            <a:endParaRPr lang="ru-RU" dirty="0"/>
          </a:p>
        </p:txBody>
      </p:sp>
      <p:sp>
        <p:nvSpPr>
          <p:cNvPr id="40" name="TextBox 39"/>
          <p:cNvSpPr txBox="1"/>
          <p:nvPr/>
        </p:nvSpPr>
        <p:spPr>
          <a:xfrm>
            <a:off x="1490131" y="2534678"/>
            <a:ext cx="1092929" cy="369332"/>
          </a:xfrm>
          <a:prstGeom prst="rect">
            <a:avLst/>
          </a:prstGeom>
          <a:noFill/>
        </p:spPr>
        <p:txBody>
          <a:bodyPr wrap="square" rtlCol="0">
            <a:spAutoFit/>
          </a:bodyPr>
          <a:lstStyle/>
          <a:p>
            <a:r>
              <a:rPr lang="en-US" dirty="0" smtClean="0"/>
              <a:t>NO</a:t>
            </a:r>
            <a:endParaRPr lang="ru-RU" dirty="0"/>
          </a:p>
        </p:txBody>
      </p:sp>
      <p:sp>
        <p:nvSpPr>
          <p:cNvPr id="41" name="TextBox 40"/>
          <p:cNvSpPr txBox="1"/>
          <p:nvPr/>
        </p:nvSpPr>
        <p:spPr>
          <a:xfrm>
            <a:off x="5662685" y="2522476"/>
            <a:ext cx="1092929" cy="369332"/>
          </a:xfrm>
          <a:prstGeom prst="rect">
            <a:avLst/>
          </a:prstGeom>
          <a:noFill/>
        </p:spPr>
        <p:txBody>
          <a:bodyPr wrap="square" rtlCol="0">
            <a:spAutoFit/>
          </a:bodyPr>
          <a:lstStyle/>
          <a:p>
            <a:r>
              <a:rPr lang="en-US" dirty="0" smtClean="0"/>
              <a:t>YES</a:t>
            </a:r>
            <a:endParaRPr lang="ru-RU" dirty="0"/>
          </a:p>
        </p:txBody>
      </p:sp>
      <p:sp>
        <p:nvSpPr>
          <p:cNvPr id="42" name="Прямоугольник 41"/>
          <p:cNvSpPr/>
          <p:nvPr/>
        </p:nvSpPr>
        <p:spPr>
          <a:xfrm>
            <a:off x="7631206" y="3408829"/>
            <a:ext cx="1875864" cy="1142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Прямоугольник 42"/>
          <p:cNvSpPr/>
          <p:nvPr/>
        </p:nvSpPr>
        <p:spPr>
          <a:xfrm>
            <a:off x="10597594" y="3433187"/>
            <a:ext cx="1451365" cy="567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TextBox 43"/>
          <p:cNvSpPr txBox="1"/>
          <p:nvPr/>
        </p:nvSpPr>
        <p:spPr>
          <a:xfrm>
            <a:off x="7664146" y="3364444"/>
            <a:ext cx="1738650" cy="1200329"/>
          </a:xfrm>
          <a:prstGeom prst="rect">
            <a:avLst/>
          </a:prstGeom>
          <a:noFill/>
        </p:spPr>
        <p:txBody>
          <a:bodyPr wrap="square" rtlCol="0">
            <a:spAutoFit/>
          </a:bodyPr>
          <a:lstStyle/>
          <a:p>
            <a:r>
              <a:rPr lang="en-US" dirty="0" smtClean="0"/>
              <a:t>Try to determinate the resource: html, </a:t>
            </a:r>
            <a:r>
              <a:rPr lang="en-US" dirty="0" err="1" smtClean="0"/>
              <a:t>css</a:t>
            </a:r>
            <a:r>
              <a:rPr lang="en-US" dirty="0" smtClean="0"/>
              <a:t>, </a:t>
            </a:r>
            <a:r>
              <a:rPr lang="en-US" dirty="0" err="1" smtClean="0"/>
              <a:t>js</a:t>
            </a:r>
            <a:r>
              <a:rPr lang="en-US" dirty="0" smtClean="0"/>
              <a:t>. </a:t>
            </a:r>
            <a:endParaRPr lang="ru-RU" dirty="0"/>
          </a:p>
        </p:txBody>
      </p:sp>
      <p:sp>
        <p:nvSpPr>
          <p:cNvPr id="45" name="TextBox 44"/>
          <p:cNvSpPr txBox="1"/>
          <p:nvPr/>
        </p:nvSpPr>
        <p:spPr>
          <a:xfrm>
            <a:off x="10662447" y="3522027"/>
            <a:ext cx="1285265" cy="369332"/>
          </a:xfrm>
          <a:prstGeom prst="rect">
            <a:avLst/>
          </a:prstGeom>
          <a:noFill/>
        </p:spPr>
        <p:txBody>
          <a:bodyPr wrap="square" rtlCol="0">
            <a:spAutoFit/>
          </a:bodyPr>
          <a:lstStyle/>
          <a:p>
            <a:r>
              <a:rPr lang="en-US" dirty="0" smtClean="0"/>
              <a:t>Return 404</a:t>
            </a:r>
            <a:endParaRPr lang="ru-RU" dirty="0"/>
          </a:p>
        </p:txBody>
      </p:sp>
      <p:cxnSp>
        <p:nvCxnSpPr>
          <p:cNvPr id="47" name="Прямая соединительная линия 46"/>
          <p:cNvCxnSpPr/>
          <p:nvPr/>
        </p:nvCxnSpPr>
        <p:spPr>
          <a:xfrm>
            <a:off x="7429500" y="726141"/>
            <a:ext cx="13447" cy="5842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p:cNvCxnSpPr>
            <a:stCxn id="38" idx="1"/>
          </p:cNvCxnSpPr>
          <p:nvPr/>
        </p:nvCxnSpPr>
        <p:spPr>
          <a:xfrm flipH="1">
            <a:off x="8397690" y="3118615"/>
            <a:ext cx="1038046" cy="290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p:cNvCxnSpPr>
            <a:endCxn id="43" idx="0"/>
          </p:cNvCxnSpPr>
          <p:nvPr/>
        </p:nvCxnSpPr>
        <p:spPr>
          <a:xfrm>
            <a:off x="10710582" y="3118615"/>
            <a:ext cx="612695" cy="314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649154" y="2923333"/>
            <a:ext cx="1092929" cy="369332"/>
          </a:xfrm>
          <a:prstGeom prst="rect">
            <a:avLst/>
          </a:prstGeom>
          <a:noFill/>
        </p:spPr>
        <p:txBody>
          <a:bodyPr wrap="square" rtlCol="0">
            <a:spAutoFit/>
          </a:bodyPr>
          <a:lstStyle/>
          <a:p>
            <a:r>
              <a:rPr lang="en-US" dirty="0" smtClean="0"/>
              <a:t>YES</a:t>
            </a:r>
            <a:endParaRPr lang="ru-RU" dirty="0"/>
          </a:p>
        </p:txBody>
      </p:sp>
      <p:sp>
        <p:nvSpPr>
          <p:cNvPr id="59" name="TextBox 58"/>
          <p:cNvSpPr txBox="1"/>
          <p:nvPr/>
        </p:nvSpPr>
        <p:spPr>
          <a:xfrm>
            <a:off x="11101549" y="2915371"/>
            <a:ext cx="1092929" cy="369332"/>
          </a:xfrm>
          <a:prstGeom prst="rect">
            <a:avLst/>
          </a:prstGeom>
          <a:noFill/>
        </p:spPr>
        <p:txBody>
          <a:bodyPr wrap="square" rtlCol="0">
            <a:spAutoFit/>
          </a:bodyPr>
          <a:lstStyle/>
          <a:p>
            <a:r>
              <a:rPr lang="en-US" dirty="0" smtClean="0"/>
              <a:t>NO</a:t>
            </a:r>
            <a:endParaRPr lang="ru-RU" dirty="0"/>
          </a:p>
        </p:txBody>
      </p:sp>
      <p:cxnSp>
        <p:nvCxnSpPr>
          <p:cNvPr id="61" name="Прямая со стрелкой 60"/>
          <p:cNvCxnSpPr>
            <a:stCxn id="34" idx="2"/>
            <a:endCxn id="36" idx="0"/>
          </p:cNvCxnSpPr>
          <p:nvPr/>
        </p:nvCxnSpPr>
        <p:spPr>
          <a:xfrm>
            <a:off x="9959493" y="1485903"/>
            <a:ext cx="0" cy="24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Прямая со стрелкой 62"/>
          <p:cNvCxnSpPr>
            <a:stCxn id="36" idx="2"/>
            <a:endCxn id="38" idx="0"/>
          </p:cNvCxnSpPr>
          <p:nvPr/>
        </p:nvCxnSpPr>
        <p:spPr>
          <a:xfrm>
            <a:off x="9959493" y="2605725"/>
            <a:ext cx="113666" cy="109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7631206" y="4968087"/>
            <a:ext cx="4316506" cy="85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TextBox 64"/>
          <p:cNvSpPr txBox="1"/>
          <p:nvPr/>
        </p:nvSpPr>
        <p:spPr>
          <a:xfrm>
            <a:off x="7779124" y="5056094"/>
            <a:ext cx="4054288" cy="646331"/>
          </a:xfrm>
          <a:prstGeom prst="rect">
            <a:avLst/>
          </a:prstGeom>
          <a:noFill/>
        </p:spPr>
        <p:txBody>
          <a:bodyPr wrap="square" rtlCol="0">
            <a:spAutoFit/>
          </a:bodyPr>
          <a:lstStyle/>
          <a:p>
            <a:r>
              <a:rPr lang="en-US" dirty="0" smtClean="0"/>
              <a:t>Return required resource from the site folder inside content directory</a:t>
            </a:r>
            <a:endParaRPr lang="ru-RU" dirty="0"/>
          </a:p>
        </p:txBody>
      </p:sp>
      <p:cxnSp>
        <p:nvCxnSpPr>
          <p:cNvPr id="67" name="Прямая со стрелкой 66"/>
          <p:cNvCxnSpPr/>
          <p:nvPr/>
        </p:nvCxnSpPr>
        <p:spPr>
          <a:xfrm>
            <a:off x="8841441" y="4564773"/>
            <a:ext cx="20171" cy="403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96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7279" y="174458"/>
            <a:ext cx="4271210" cy="369332"/>
          </a:xfrm>
          <a:prstGeom prst="rect">
            <a:avLst/>
          </a:prstGeom>
          <a:noFill/>
        </p:spPr>
        <p:txBody>
          <a:bodyPr wrap="square" rtlCol="0">
            <a:spAutoFit/>
          </a:bodyPr>
          <a:lstStyle/>
          <a:p>
            <a:r>
              <a:rPr lang="en-US" dirty="0" smtClean="0"/>
              <a:t>Site Events</a:t>
            </a:r>
            <a:endParaRPr lang="ru-RU" dirty="0"/>
          </a:p>
        </p:txBody>
      </p:sp>
      <p:sp>
        <p:nvSpPr>
          <p:cNvPr id="5" name="TextBox 4"/>
          <p:cNvSpPr txBox="1"/>
          <p:nvPr/>
        </p:nvSpPr>
        <p:spPr>
          <a:xfrm>
            <a:off x="487279" y="625642"/>
            <a:ext cx="7850605"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Site created (Information)</a:t>
            </a:r>
          </a:p>
          <a:p>
            <a:pPr marL="285750" indent="-285750">
              <a:buFont typeface="Arial" panose="020B0604020202020204" pitchFamily="34" charset="0"/>
              <a:buChar char="•"/>
            </a:pPr>
            <a:r>
              <a:rPr lang="en-US" dirty="0" smtClean="0"/>
              <a:t>Site started (Information)</a:t>
            </a:r>
          </a:p>
          <a:p>
            <a:pPr marL="285750" indent="-285750">
              <a:buFont typeface="Arial" panose="020B0604020202020204" pitchFamily="34" charset="0"/>
              <a:buChar char="•"/>
            </a:pPr>
            <a:r>
              <a:rPr lang="en-US" dirty="0" smtClean="0"/>
              <a:t>Site stopped (Information)</a:t>
            </a:r>
          </a:p>
          <a:p>
            <a:pPr marL="285750" indent="-285750">
              <a:buFont typeface="Arial" panose="020B0604020202020204" pitchFamily="34" charset="0"/>
              <a:buChar char="•"/>
            </a:pPr>
            <a:r>
              <a:rPr lang="en-US" dirty="0" smtClean="0"/>
              <a:t>Content changed (Information)</a:t>
            </a:r>
          </a:p>
          <a:p>
            <a:pPr marL="285750" indent="-285750">
              <a:buFont typeface="Arial" panose="020B0604020202020204" pitchFamily="34" charset="0"/>
              <a:buChar char="•"/>
            </a:pPr>
            <a:r>
              <a:rPr lang="en-US" dirty="0" smtClean="0"/>
              <a:t>Content delivery error (Error, some content not found).</a:t>
            </a:r>
            <a:endParaRPr lang="ru-RU" dirty="0"/>
          </a:p>
        </p:txBody>
      </p:sp>
      <p:sp>
        <p:nvSpPr>
          <p:cNvPr id="6" name="TextBox 5"/>
          <p:cNvSpPr txBox="1"/>
          <p:nvPr/>
        </p:nvSpPr>
        <p:spPr>
          <a:xfrm>
            <a:off x="487279" y="2335216"/>
            <a:ext cx="6208295" cy="2031325"/>
          </a:xfrm>
          <a:prstGeom prst="rect">
            <a:avLst/>
          </a:prstGeom>
          <a:noFill/>
        </p:spPr>
        <p:txBody>
          <a:bodyPr wrap="square" rtlCol="0">
            <a:spAutoFit/>
          </a:bodyPr>
          <a:lstStyle/>
          <a:p>
            <a:r>
              <a:rPr lang="en-US" dirty="0" err="1" smtClean="0"/>
              <a:t>SiteEvent</a:t>
            </a:r>
            <a:r>
              <a:rPr lang="en-US" dirty="0" smtClean="0"/>
              <a:t> Entity</a:t>
            </a:r>
          </a:p>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err="1" smtClean="0"/>
              <a:t>SiteId</a:t>
            </a:r>
            <a:endParaRPr lang="en-US" dirty="0" smtClean="0"/>
          </a:p>
          <a:p>
            <a:pPr marL="285750" indent="-285750">
              <a:buFont typeface="Arial" panose="020B0604020202020204" pitchFamily="34" charset="0"/>
              <a:buChar char="•"/>
            </a:pPr>
            <a:r>
              <a:rPr lang="en-US" dirty="0" smtClean="0"/>
              <a:t>Type (</a:t>
            </a:r>
            <a:r>
              <a:rPr lang="en-US" dirty="0" err="1" smtClean="0"/>
              <a:t>enum</a:t>
            </a:r>
            <a:r>
              <a:rPr lang="en-US" dirty="0" smtClean="0"/>
              <a:t>)</a:t>
            </a:r>
          </a:p>
          <a:p>
            <a:pPr marL="285750" indent="-285750">
              <a:buFont typeface="Arial" panose="020B0604020202020204" pitchFamily="34" charset="0"/>
              <a:buChar char="•"/>
            </a:pPr>
            <a:r>
              <a:rPr lang="en-US" dirty="0" smtClean="0"/>
              <a:t>Name (string)</a:t>
            </a:r>
          </a:p>
          <a:p>
            <a:pPr marL="285750" indent="-285750">
              <a:buFont typeface="Arial" panose="020B0604020202020204" pitchFamily="34" charset="0"/>
              <a:buChar char="•"/>
            </a:pPr>
            <a:r>
              <a:rPr lang="en-US" dirty="0" smtClean="0"/>
              <a:t>Timestamp</a:t>
            </a:r>
          </a:p>
          <a:p>
            <a:pPr marL="285750" indent="-285750">
              <a:buFont typeface="Arial" panose="020B0604020202020204" pitchFamily="34" charset="0"/>
              <a:buChar char="•"/>
            </a:pPr>
            <a:r>
              <a:rPr lang="en-US" dirty="0" smtClean="0"/>
              <a:t>Details (string)</a:t>
            </a:r>
            <a:endParaRPr lang="ru-RU" dirty="0"/>
          </a:p>
        </p:txBody>
      </p:sp>
      <p:pic>
        <p:nvPicPr>
          <p:cNvPr id="8" name="Picture 7"/>
          <p:cNvPicPr>
            <a:picLocks noChangeAspect="1"/>
          </p:cNvPicPr>
          <p:nvPr/>
        </p:nvPicPr>
        <p:blipFill>
          <a:blip r:embed="rId2"/>
          <a:stretch>
            <a:fillRect/>
          </a:stretch>
        </p:blipFill>
        <p:spPr>
          <a:xfrm>
            <a:off x="8241682" y="2460362"/>
            <a:ext cx="2867425" cy="1371791"/>
          </a:xfrm>
          <a:prstGeom prst="rect">
            <a:avLst/>
          </a:prstGeom>
        </p:spPr>
      </p:pic>
    </p:spTree>
    <p:extLst>
      <p:ext uri="{BB962C8B-B14F-4D97-AF65-F5344CB8AC3E}">
        <p14:creationId xmlns:p14="http://schemas.microsoft.com/office/powerpoint/2010/main" val="1373804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774" y="132348"/>
            <a:ext cx="4632158" cy="369332"/>
          </a:xfrm>
          <a:prstGeom prst="rect">
            <a:avLst/>
          </a:prstGeom>
          <a:noFill/>
        </p:spPr>
        <p:txBody>
          <a:bodyPr wrap="square" rtlCol="0">
            <a:spAutoFit/>
          </a:bodyPr>
          <a:lstStyle/>
          <a:p>
            <a:r>
              <a:rPr lang="en-US" dirty="0" smtClean="0"/>
              <a:t>Event Log page</a:t>
            </a:r>
            <a:endParaRPr lang="ru-RU" dirty="0"/>
          </a:p>
        </p:txBody>
      </p:sp>
      <p:sp>
        <p:nvSpPr>
          <p:cNvPr id="6" name="Прямоугольник 4"/>
          <p:cNvSpPr/>
          <p:nvPr/>
        </p:nvSpPr>
        <p:spPr>
          <a:xfrm>
            <a:off x="162427" y="563419"/>
            <a:ext cx="11947357" cy="6148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5"/>
          <p:cNvSpPr/>
          <p:nvPr/>
        </p:nvSpPr>
        <p:spPr>
          <a:xfrm>
            <a:off x="1576314" y="563419"/>
            <a:ext cx="9157647" cy="61481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6"/>
          <p:cNvSpPr/>
          <p:nvPr/>
        </p:nvSpPr>
        <p:spPr>
          <a:xfrm>
            <a:off x="1562668" y="563419"/>
            <a:ext cx="9157647" cy="10674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1562666" y="563419"/>
            <a:ext cx="2790969" cy="523220"/>
          </a:xfrm>
          <a:prstGeom prst="rect">
            <a:avLst/>
          </a:prstGeom>
          <a:noFill/>
        </p:spPr>
        <p:txBody>
          <a:bodyPr wrap="square" rtlCol="0">
            <a:spAutoFit/>
          </a:bodyPr>
          <a:lstStyle/>
          <a:p>
            <a:r>
              <a:rPr lang="en-US" sz="2800" dirty="0" smtClean="0"/>
              <a:t>LOGO (</a:t>
            </a:r>
            <a:r>
              <a:rPr lang="en-US" sz="2800" dirty="0" err="1" smtClean="0"/>
              <a:t>Img</a:t>
            </a:r>
            <a:r>
              <a:rPr lang="en-US" sz="2800" dirty="0" smtClean="0"/>
              <a:t>)</a:t>
            </a:r>
            <a:endParaRPr lang="ru-RU" sz="2800" dirty="0"/>
          </a:p>
        </p:txBody>
      </p:sp>
      <p:sp>
        <p:nvSpPr>
          <p:cNvPr id="10" name="Прямоугольник 8"/>
          <p:cNvSpPr/>
          <p:nvPr/>
        </p:nvSpPr>
        <p:spPr>
          <a:xfrm>
            <a:off x="1576314" y="1317009"/>
            <a:ext cx="9157649" cy="313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p:cNvSpPr txBox="1"/>
          <p:nvPr/>
        </p:nvSpPr>
        <p:spPr>
          <a:xfrm>
            <a:off x="1547713" y="1276549"/>
            <a:ext cx="6578224" cy="369332"/>
          </a:xfrm>
          <a:prstGeom prst="rect">
            <a:avLst/>
          </a:prstGeom>
          <a:noFill/>
        </p:spPr>
        <p:txBody>
          <a:bodyPr wrap="square" rtlCol="0">
            <a:spAutoFit/>
          </a:bodyPr>
          <a:lstStyle/>
          <a:p>
            <a:r>
              <a:rPr lang="en-US" dirty="0" smtClean="0">
                <a:solidFill>
                  <a:schemeClr val="bg1"/>
                </a:solidFill>
              </a:rPr>
              <a:t>Dashboard | My Profile | Event Log | Help</a:t>
            </a:r>
            <a:endParaRPr lang="ru-RU" dirty="0">
              <a:solidFill>
                <a:schemeClr val="bg1"/>
              </a:solidFill>
            </a:endParaRPr>
          </a:p>
        </p:txBody>
      </p:sp>
      <p:sp>
        <p:nvSpPr>
          <p:cNvPr id="12" name="TextBox 11"/>
          <p:cNvSpPr txBox="1"/>
          <p:nvPr/>
        </p:nvSpPr>
        <p:spPr>
          <a:xfrm>
            <a:off x="8155845" y="975354"/>
            <a:ext cx="3719014" cy="307777"/>
          </a:xfrm>
          <a:prstGeom prst="rect">
            <a:avLst/>
          </a:prstGeom>
          <a:noFill/>
        </p:spPr>
        <p:txBody>
          <a:bodyPr wrap="square" rtlCol="0">
            <a:spAutoFit/>
          </a:bodyPr>
          <a:lstStyle/>
          <a:p>
            <a:r>
              <a:rPr lang="en-US" sz="1400" dirty="0" smtClean="0">
                <a:solidFill>
                  <a:schemeClr val="accent5"/>
                </a:solidFill>
              </a:rPr>
              <a:t>Welcome, </a:t>
            </a:r>
            <a:r>
              <a:rPr lang="en-US" sz="1400" dirty="0" err="1" smtClean="0">
                <a:solidFill>
                  <a:schemeClr val="accent5"/>
                </a:solidFill>
              </a:rPr>
              <a:t>alex.svs.fl</a:t>
            </a:r>
            <a:r>
              <a:rPr lang="en-US" sz="1400" dirty="0" smtClean="0">
                <a:solidFill>
                  <a:schemeClr val="accent5"/>
                </a:solidFill>
              </a:rPr>
              <a:t>! | Sign out…</a:t>
            </a:r>
            <a:endParaRPr lang="ru-RU" sz="1400" dirty="0">
              <a:solidFill>
                <a:schemeClr val="accent5"/>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73352472"/>
              </p:ext>
            </p:extLst>
          </p:nvPr>
        </p:nvGraphicFramePr>
        <p:xfrm>
          <a:off x="1783347" y="2695358"/>
          <a:ext cx="8617952" cy="1483360"/>
        </p:xfrm>
        <a:graphic>
          <a:graphicData uri="http://schemas.openxmlformats.org/drawingml/2006/table">
            <a:tbl>
              <a:tblPr firstRow="1" bandRow="1">
                <a:tableStyleId>{5C22544A-7EE6-4342-B048-85BDC9FD1C3A}</a:tableStyleId>
              </a:tblPr>
              <a:tblGrid>
                <a:gridCol w="2154488">
                  <a:extLst>
                    <a:ext uri="{9D8B030D-6E8A-4147-A177-3AD203B41FA5}">
                      <a16:colId xmlns:a16="http://schemas.microsoft.com/office/drawing/2014/main" val="594066983"/>
                    </a:ext>
                  </a:extLst>
                </a:gridCol>
                <a:gridCol w="2154488">
                  <a:extLst>
                    <a:ext uri="{9D8B030D-6E8A-4147-A177-3AD203B41FA5}">
                      <a16:colId xmlns:a16="http://schemas.microsoft.com/office/drawing/2014/main" val="1328614768"/>
                    </a:ext>
                  </a:extLst>
                </a:gridCol>
                <a:gridCol w="2154488">
                  <a:extLst>
                    <a:ext uri="{9D8B030D-6E8A-4147-A177-3AD203B41FA5}">
                      <a16:colId xmlns:a16="http://schemas.microsoft.com/office/drawing/2014/main" val="2173006834"/>
                    </a:ext>
                  </a:extLst>
                </a:gridCol>
                <a:gridCol w="2154488">
                  <a:extLst>
                    <a:ext uri="{9D8B030D-6E8A-4147-A177-3AD203B41FA5}">
                      <a16:colId xmlns:a16="http://schemas.microsoft.com/office/drawing/2014/main" val="219012819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Site Name</a:t>
                      </a:r>
                      <a:endParaRPr lang="ru-RU" dirty="0" smtClean="0">
                        <a:solidFill>
                          <a:schemeClr val="bg1"/>
                        </a:solidFill>
                      </a:endParaRPr>
                    </a:p>
                  </a:txBody>
                  <a:tcPr/>
                </a:tc>
                <a:tc>
                  <a:txBody>
                    <a:bodyPr/>
                    <a:lstStyle/>
                    <a:p>
                      <a:r>
                        <a:rPr lang="en-US" dirty="0" smtClean="0"/>
                        <a:t>Timestamp</a:t>
                      </a:r>
                      <a:endParaRPr lang="ru-RU" dirty="0"/>
                    </a:p>
                  </a:txBody>
                  <a:tcPr/>
                </a:tc>
                <a:tc>
                  <a:txBody>
                    <a:bodyPr/>
                    <a:lstStyle/>
                    <a:p>
                      <a:r>
                        <a:rPr lang="en-US" dirty="0" smtClean="0"/>
                        <a:t>Event</a:t>
                      </a:r>
                      <a:r>
                        <a:rPr lang="en-US" baseline="0" dirty="0" smtClean="0"/>
                        <a:t> Type</a:t>
                      </a:r>
                      <a:endParaRPr lang="ru-RU" dirty="0"/>
                    </a:p>
                  </a:txBody>
                  <a:tcPr/>
                </a:tc>
                <a:tc>
                  <a:txBody>
                    <a:bodyPr/>
                    <a:lstStyle/>
                    <a:p>
                      <a:endParaRPr lang="ru-RU" dirty="0"/>
                    </a:p>
                  </a:txBody>
                  <a:tcPr/>
                </a:tc>
                <a:extLst>
                  <a:ext uri="{0D108BD9-81ED-4DB2-BD59-A6C34878D82A}">
                    <a16:rowId xmlns:a16="http://schemas.microsoft.com/office/drawing/2014/main" val="151715180"/>
                  </a:ext>
                </a:extLst>
              </a:tr>
              <a:tr h="370840">
                <a:tc>
                  <a:txBody>
                    <a:bodyPr/>
                    <a:lstStyle/>
                    <a:p>
                      <a:r>
                        <a:rPr lang="en-US" dirty="0" smtClean="0"/>
                        <a:t>AVS Site #1</a:t>
                      </a:r>
                      <a:endParaRPr lang="ru-RU" dirty="0"/>
                    </a:p>
                  </a:txBody>
                  <a:tcPr/>
                </a:tc>
                <a:tc>
                  <a:txBody>
                    <a:bodyPr/>
                    <a:lstStyle/>
                    <a:p>
                      <a:r>
                        <a:rPr lang="en-US" dirty="0" smtClean="0"/>
                        <a:t>4/21/2021 4:31PM</a:t>
                      </a:r>
                      <a:endParaRPr lang="ru-RU" dirty="0"/>
                    </a:p>
                  </a:txBody>
                  <a:tcPr/>
                </a:tc>
                <a:tc>
                  <a:txBody>
                    <a:bodyPr/>
                    <a:lstStyle/>
                    <a:p>
                      <a:r>
                        <a:rPr lang="en-US" dirty="0" smtClean="0"/>
                        <a:t>Error</a:t>
                      </a:r>
                      <a:endParaRPr lang="ru-RU" dirty="0"/>
                    </a:p>
                  </a:txBody>
                  <a:tcPr/>
                </a:tc>
                <a:tc>
                  <a:txBody>
                    <a:bodyPr/>
                    <a:lstStyle/>
                    <a:p>
                      <a:r>
                        <a:rPr lang="en-US" dirty="0" smtClean="0"/>
                        <a:t>View details</a:t>
                      </a:r>
                      <a:endParaRPr lang="ru-RU" dirty="0"/>
                    </a:p>
                  </a:txBody>
                  <a:tcPr/>
                </a:tc>
                <a:extLst>
                  <a:ext uri="{0D108BD9-81ED-4DB2-BD59-A6C34878D82A}">
                    <a16:rowId xmlns:a16="http://schemas.microsoft.com/office/drawing/2014/main" val="506079162"/>
                  </a:ext>
                </a:extLst>
              </a:tr>
              <a:tr h="370840">
                <a:tc>
                  <a:txBody>
                    <a:bodyPr/>
                    <a:lstStyle/>
                    <a:p>
                      <a:r>
                        <a:rPr lang="en-US" dirty="0" smtClean="0"/>
                        <a:t>AVS Site #1</a:t>
                      </a:r>
                      <a:endParaRPr lang="ru-RU" dirty="0"/>
                    </a:p>
                  </a:txBody>
                  <a:tcPr/>
                </a:tc>
                <a:tc>
                  <a:txBody>
                    <a:bodyPr/>
                    <a:lstStyle/>
                    <a:p>
                      <a:r>
                        <a:rPr lang="en-US" dirty="0" smtClean="0"/>
                        <a:t>4/18/2021</a:t>
                      </a:r>
                      <a:r>
                        <a:rPr lang="en-US" baseline="0" dirty="0" smtClean="0"/>
                        <a:t> 10:01AM</a:t>
                      </a:r>
                      <a:endParaRPr lang="ru-RU" dirty="0"/>
                    </a:p>
                  </a:txBody>
                  <a:tcPr/>
                </a:tc>
                <a:tc>
                  <a:txBody>
                    <a:bodyPr/>
                    <a:lstStyle/>
                    <a:p>
                      <a:r>
                        <a:rPr lang="en-US" dirty="0" smtClean="0"/>
                        <a:t>Information</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View details</a:t>
                      </a:r>
                      <a:endParaRPr lang="ru-RU" dirty="0" smtClean="0"/>
                    </a:p>
                  </a:txBody>
                  <a:tcPr/>
                </a:tc>
                <a:extLst>
                  <a:ext uri="{0D108BD9-81ED-4DB2-BD59-A6C34878D82A}">
                    <a16:rowId xmlns:a16="http://schemas.microsoft.com/office/drawing/2014/main" val="776379968"/>
                  </a:ext>
                </a:extLst>
              </a:tr>
              <a:tr h="370840">
                <a:tc>
                  <a:txBody>
                    <a:bodyPr/>
                    <a:lstStyle/>
                    <a:p>
                      <a:r>
                        <a:rPr lang="en-US" dirty="0" smtClean="0"/>
                        <a:t>AVS Site #1</a:t>
                      </a:r>
                      <a:endParaRPr lang="ru-RU" dirty="0"/>
                    </a:p>
                  </a:txBody>
                  <a:tcPr/>
                </a:tc>
                <a:tc>
                  <a:txBody>
                    <a:bodyPr/>
                    <a:lstStyle/>
                    <a:p>
                      <a:r>
                        <a:rPr lang="en-US" dirty="0" smtClean="0"/>
                        <a:t>4/11/2021</a:t>
                      </a:r>
                      <a:r>
                        <a:rPr lang="en-US" baseline="0" dirty="0" smtClean="0"/>
                        <a:t> 12:07AM</a:t>
                      </a:r>
                      <a:endParaRPr lang="ru-RU" dirty="0"/>
                    </a:p>
                  </a:txBody>
                  <a:tcPr/>
                </a:tc>
                <a:tc>
                  <a:txBody>
                    <a:bodyPr/>
                    <a:lstStyle/>
                    <a:p>
                      <a:r>
                        <a:rPr lang="en-US" dirty="0" smtClean="0"/>
                        <a:t>Information</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View details</a:t>
                      </a:r>
                      <a:endParaRPr lang="ru-RU" dirty="0" smtClean="0"/>
                    </a:p>
                  </a:txBody>
                  <a:tcPr/>
                </a:tc>
                <a:extLst>
                  <a:ext uri="{0D108BD9-81ED-4DB2-BD59-A6C34878D82A}">
                    <a16:rowId xmlns:a16="http://schemas.microsoft.com/office/drawing/2014/main" val="2595715188"/>
                  </a:ext>
                </a:extLst>
              </a:tr>
            </a:tbl>
          </a:graphicData>
        </a:graphic>
      </p:graphicFrame>
      <p:sp>
        <p:nvSpPr>
          <p:cNvPr id="16" name="TextBox 15"/>
          <p:cNvSpPr txBox="1"/>
          <p:nvPr/>
        </p:nvSpPr>
        <p:spPr>
          <a:xfrm>
            <a:off x="7676146" y="4442261"/>
            <a:ext cx="1696469" cy="369332"/>
          </a:xfrm>
          <a:prstGeom prst="rect">
            <a:avLst/>
          </a:prstGeom>
          <a:noFill/>
        </p:spPr>
        <p:txBody>
          <a:bodyPr wrap="square" rtlCol="0">
            <a:spAutoFit/>
          </a:bodyPr>
          <a:lstStyle/>
          <a:p>
            <a:r>
              <a:rPr lang="en-US" dirty="0" smtClean="0"/>
              <a:t>&lt;&lt;1 2 3...121 &gt;&gt;</a:t>
            </a:r>
            <a:endParaRPr lang="ru-RU" dirty="0"/>
          </a:p>
        </p:txBody>
      </p:sp>
      <p:sp>
        <p:nvSpPr>
          <p:cNvPr id="17" name="Прямоугольник 25"/>
          <p:cNvSpPr/>
          <p:nvPr/>
        </p:nvSpPr>
        <p:spPr>
          <a:xfrm>
            <a:off x="9372616" y="4480348"/>
            <a:ext cx="1028683" cy="331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26"/>
          <p:cNvSpPr/>
          <p:nvPr/>
        </p:nvSpPr>
        <p:spPr>
          <a:xfrm>
            <a:off x="10145806" y="4480348"/>
            <a:ext cx="255493" cy="331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Блок-схема: объединение 27"/>
          <p:cNvSpPr/>
          <p:nvPr/>
        </p:nvSpPr>
        <p:spPr>
          <a:xfrm>
            <a:off x="10199591" y="4547583"/>
            <a:ext cx="156913" cy="2098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p:nvSpPr>
        <p:spPr>
          <a:xfrm>
            <a:off x="9355791" y="4442261"/>
            <a:ext cx="490818" cy="369332"/>
          </a:xfrm>
          <a:prstGeom prst="rect">
            <a:avLst/>
          </a:prstGeom>
          <a:noFill/>
        </p:spPr>
        <p:txBody>
          <a:bodyPr wrap="square" rtlCol="0">
            <a:spAutoFit/>
          </a:bodyPr>
          <a:lstStyle/>
          <a:p>
            <a:r>
              <a:rPr lang="en-US" dirty="0" smtClean="0"/>
              <a:t>10</a:t>
            </a:r>
            <a:endParaRPr lang="ru-RU" dirty="0"/>
          </a:p>
        </p:txBody>
      </p:sp>
      <p:sp>
        <p:nvSpPr>
          <p:cNvPr id="22" name="TextBox 21"/>
          <p:cNvSpPr txBox="1"/>
          <p:nvPr/>
        </p:nvSpPr>
        <p:spPr>
          <a:xfrm>
            <a:off x="1786690" y="1835791"/>
            <a:ext cx="1648326" cy="369332"/>
          </a:xfrm>
          <a:prstGeom prst="rect">
            <a:avLst/>
          </a:prstGeom>
          <a:noFill/>
        </p:spPr>
        <p:txBody>
          <a:bodyPr wrap="square" rtlCol="0">
            <a:spAutoFit/>
          </a:bodyPr>
          <a:lstStyle/>
          <a:p>
            <a:r>
              <a:rPr lang="en-US" dirty="0" smtClean="0"/>
              <a:t>Date from</a:t>
            </a:r>
            <a:endParaRPr lang="ru-RU" dirty="0"/>
          </a:p>
        </p:txBody>
      </p:sp>
      <p:sp>
        <p:nvSpPr>
          <p:cNvPr id="23" name="Rectangle 22"/>
          <p:cNvSpPr/>
          <p:nvPr/>
        </p:nvSpPr>
        <p:spPr>
          <a:xfrm>
            <a:off x="3007895" y="1895083"/>
            <a:ext cx="1642311" cy="256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TextBox 23"/>
          <p:cNvSpPr txBox="1"/>
          <p:nvPr/>
        </p:nvSpPr>
        <p:spPr>
          <a:xfrm>
            <a:off x="5047248" y="1820817"/>
            <a:ext cx="1648326" cy="369332"/>
          </a:xfrm>
          <a:prstGeom prst="rect">
            <a:avLst/>
          </a:prstGeom>
          <a:noFill/>
        </p:spPr>
        <p:txBody>
          <a:bodyPr wrap="square" rtlCol="0">
            <a:spAutoFit/>
          </a:bodyPr>
          <a:lstStyle/>
          <a:p>
            <a:r>
              <a:rPr lang="en-US" dirty="0" smtClean="0"/>
              <a:t>Date to</a:t>
            </a:r>
            <a:endParaRPr lang="ru-RU" dirty="0"/>
          </a:p>
        </p:txBody>
      </p:sp>
      <p:sp>
        <p:nvSpPr>
          <p:cNvPr id="25" name="Rectangle 24"/>
          <p:cNvSpPr/>
          <p:nvPr/>
        </p:nvSpPr>
        <p:spPr>
          <a:xfrm>
            <a:off x="5912487" y="1895083"/>
            <a:ext cx="1642311" cy="256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TextBox 25"/>
          <p:cNvSpPr txBox="1"/>
          <p:nvPr/>
        </p:nvSpPr>
        <p:spPr>
          <a:xfrm>
            <a:off x="3007895" y="1812977"/>
            <a:ext cx="758304" cy="369332"/>
          </a:xfrm>
          <a:prstGeom prst="rect">
            <a:avLst/>
          </a:prstGeom>
          <a:noFill/>
        </p:spPr>
        <p:txBody>
          <a:bodyPr wrap="square" rtlCol="0">
            <a:spAutoFit/>
          </a:bodyPr>
          <a:lstStyle/>
          <a:p>
            <a:r>
              <a:rPr lang="en-US" dirty="0" smtClean="0"/>
              <a:t>--</a:t>
            </a:r>
            <a:endParaRPr lang="ru-RU" dirty="0"/>
          </a:p>
        </p:txBody>
      </p:sp>
      <p:sp>
        <p:nvSpPr>
          <p:cNvPr id="27" name="TextBox 26"/>
          <p:cNvSpPr txBox="1"/>
          <p:nvPr/>
        </p:nvSpPr>
        <p:spPr>
          <a:xfrm>
            <a:off x="5911749" y="1808774"/>
            <a:ext cx="758304" cy="369332"/>
          </a:xfrm>
          <a:prstGeom prst="rect">
            <a:avLst/>
          </a:prstGeom>
          <a:noFill/>
        </p:spPr>
        <p:txBody>
          <a:bodyPr wrap="square" rtlCol="0">
            <a:spAutoFit/>
          </a:bodyPr>
          <a:lstStyle/>
          <a:p>
            <a:r>
              <a:rPr lang="en-US" dirty="0" smtClean="0"/>
              <a:t>--</a:t>
            </a:r>
            <a:endParaRPr lang="ru-RU" dirty="0"/>
          </a:p>
        </p:txBody>
      </p:sp>
      <p:sp>
        <p:nvSpPr>
          <p:cNvPr id="28" name="TextBox 27"/>
          <p:cNvSpPr txBox="1"/>
          <p:nvPr/>
        </p:nvSpPr>
        <p:spPr>
          <a:xfrm>
            <a:off x="8047610" y="1728484"/>
            <a:ext cx="2538233" cy="954107"/>
          </a:xfrm>
          <a:prstGeom prst="rect">
            <a:avLst/>
          </a:prstGeom>
          <a:noFill/>
        </p:spPr>
        <p:txBody>
          <a:bodyPr wrap="square" rtlCol="0">
            <a:spAutoFit/>
          </a:bodyPr>
          <a:lstStyle/>
          <a:p>
            <a:r>
              <a:rPr lang="en-US" sz="1400" dirty="0" smtClean="0"/>
              <a:t>“Date to” is optional and is shown only when “Date from” set. If “Date from” is “—” “Date to” is hidden.</a:t>
            </a:r>
            <a:endParaRPr lang="ru-RU" sz="1400" dirty="0"/>
          </a:p>
        </p:txBody>
      </p:sp>
      <p:sp>
        <p:nvSpPr>
          <p:cNvPr id="29" name="TextBox 28"/>
          <p:cNvSpPr txBox="1"/>
          <p:nvPr/>
        </p:nvSpPr>
        <p:spPr>
          <a:xfrm>
            <a:off x="1842448" y="2313296"/>
            <a:ext cx="4913194" cy="307777"/>
          </a:xfrm>
          <a:prstGeom prst="rect">
            <a:avLst/>
          </a:prstGeom>
          <a:noFill/>
        </p:spPr>
        <p:txBody>
          <a:bodyPr wrap="square" rtlCol="0">
            <a:spAutoFit/>
          </a:bodyPr>
          <a:lstStyle/>
          <a:p>
            <a:r>
              <a:rPr lang="en-US" sz="1400" dirty="0" smtClean="0"/>
              <a:t>When a user click input, a </a:t>
            </a:r>
            <a:r>
              <a:rPr lang="en-US" sz="1400" dirty="0" err="1" smtClean="0"/>
              <a:t>datepicker</a:t>
            </a:r>
            <a:r>
              <a:rPr lang="en-US" sz="1400" dirty="0" smtClean="0"/>
              <a:t> opens</a:t>
            </a:r>
            <a:endParaRPr lang="ru-RU" sz="1400" dirty="0"/>
          </a:p>
        </p:txBody>
      </p:sp>
    </p:spTree>
    <p:extLst>
      <p:ext uri="{BB962C8B-B14F-4D97-AF65-F5344CB8AC3E}">
        <p14:creationId xmlns:p14="http://schemas.microsoft.com/office/powerpoint/2010/main" val="228434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316" y="108284"/>
            <a:ext cx="4812631" cy="369332"/>
          </a:xfrm>
          <a:prstGeom prst="rect">
            <a:avLst/>
          </a:prstGeom>
          <a:noFill/>
        </p:spPr>
        <p:txBody>
          <a:bodyPr wrap="square" rtlCol="0">
            <a:spAutoFit/>
          </a:bodyPr>
          <a:lstStyle/>
          <a:p>
            <a:r>
              <a:rPr lang="en-US" dirty="0" smtClean="0"/>
              <a:t>Login Page</a:t>
            </a:r>
            <a:endParaRPr lang="ru-RU" dirty="0"/>
          </a:p>
        </p:txBody>
      </p:sp>
      <p:sp>
        <p:nvSpPr>
          <p:cNvPr id="5" name="TextBox 4"/>
          <p:cNvSpPr txBox="1"/>
          <p:nvPr/>
        </p:nvSpPr>
        <p:spPr>
          <a:xfrm>
            <a:off x="4315796" y="2057756"/>
            <a:ext cx="1630279" cy="400110"/>
          </a:xfrm>
          <a:prstGeom prst="rect">
            <a:avLst/>
          </a:prstGeom>
          <a:noFill/>
        </p:spPr>
        <p:txBody>
          <a:bodyPr wrap="square" rtlCol="0">
            <a:spAutoFit/>
          </a:bodyPr>
          <a:lstStyle/>
          <a:p>
            <a:r>
              <a:rPr lang="en-US" sz="2000" b="1" i="1" dirty="0" smtClean="0"/>
              <a:t>Please sign in</a:t>
            </a:r>
            <a:endParaRPr lang="ru-RU" sz="2000" b="1" i="1" dirty="0"/>
          </a:p>
        </p:txBody>
      </p:sp>
      <p:sp>
        <p:nvSpPr>
          <p:cNvPr id="6" name="Прямоугольник 5"/>
          <p:cNvSpPr/>
          <p:nvPr/>
        </p:nvSpPr>
        <p:spPr>
          <a:xfrm>
            <a:off x="120316" y="565484"/>
            <a:ext cx="11947358" cy="61842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4315796" y="2545734"/>
            <a:ext cx="793376" cy="376625"/>
          </a:xfrm>
          <a:prstGeom prst="rect">
            <a:avLst/>
          </a:prstGeom>
          <a:noFill/>
        </p:spPr>
        <p:txBody>
          <a:bodyPr wrap="square" rtlCol="0">
            <a:spAutoFit/>
          </a:bodyPr>
          <a:lstStyle/>
          <a:p>
            <a:r>
              <a:rPr lang="en-US" dirty="0" smtClean="0"/>
              <a:t>Login:</a:t>
            </a:r>
            <a:endParaRPr lang="ru-RU" dirty="0"/>
          </a:p>
        </p:txBody>
      </p:sp>
      <p:sp>
        <p:nvSpPr>
          <p:cNvPr id="8" name="TextBox 7"/>
          <p:cNvSpPr txBox="1"/>
          <p:nvPr/>
        </p:nvSpPr>
        <p:spPr>
          <a:xfrm>
            <a:off x="5425884" y="2545734"/>
            <a:ext cx="2756647" cy="369332"/>
          </a:xfrm>
          <a:prstGeom prst="rect">
            <a:avLst/>
          </a:prstGeom>
          <a:noFill/>
        </p:spPr>
        <p:txBody>
          <a:bodyPr wrap="square" rtlCol="0">
            <a:spAutoFit/>
          </a:bodyPr>
          <a:lstStyle/>
          <a:p>
            <a:r>
              <a:rPr lang="en-US" dirty="0" err="1" smtClean="0"/>
              <a:t>alex.test.acc</a:t>
            </a:r>
            <a:endParaRPr lang="ru-RU" dirty="0"/>
          </a:p>
        </p:txBody>
      </p:sp>
      <p:sp>
        <p:nvSpPr>
          <p:cNvPr id="9" name="Прямоугольник 8"/>
          <p:cNvSpPr/>
          <p:nvPr/>
        </p:nvSpPr>
        <p:spPr>
          <a:xfrm>
            <a:off x="5446055" y="2602006"/>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4315796" y="3059208"/>
            <a:ext cx="1190772" cy="369332"/>
          </a:xfrm>
          <a:prstGeom prst="rect">
            <a:avLst/>
          </a:prstGeom>
          <a:noFill/>
        </p:spPr>
        <p:txBody>
          <a:bodyPr wrap="square" rtlCol="0">
            <a:spAutoFit/>
          </a:bodyPr>
          <a:lstStyle/>
          <a:p>
            <a:r>
              <a:rPr lang="en-US" dirty="0" smtClean="0"/>
              <a:t>Password:</a:t>
            </a:r>
            <a:endParaRPr lang="ru-RU" dirty="0"/>
          </a:p>
        </p:txBody>
      </p:sp>
      <p:sp>
        <p:nvSpPr>
          <p:cNvPr id="11" name="Прямоугольник 10"/>
          <p:cNvSpPr/>
          <p:nvPr/>
        </p:nvSpPr>
        <p:spPr>
          <a:xfrm>
            <a:off x="5446055" y="3097430"/>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3" name="Прямая соединительная линия 12"/>
          <p:cNvCxnSpPr/>
          <p:nvPr/>
        </p:nvCxnSpPr>
        <p:spPr>
          <a:xfrm>
            <a:off x="4315796" y="3610535"/>
            <a:ext cx="44113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56391" y="3725759"/>
            <a:ext cx="1290915" cy="369332"/>
          </a:xfrm>
          <a:prstGeom prst="rect">
            <a:avLst/>
          </a:prstGeom>
          <a:solidFill>
            <a:schemeClr val="accent1"/>
          </a:solidFill>
        </p:spPr>
        <p:txBody>
          <a:bodyPr wrap="square" rtlCol="0">
            <a:spAutoFit/>
          </a:bodyPr>
          <a:lstStyle/>
          <a:p>
            <a:endParaRPr lang="ru-RU" dirty="0"/>
          </a:p>
        </p:txBody>
      </p:sp>
      <p:sp>
        <p:nvSpPr>
          <p:cNvPr id="15" name="TextBox 14"/>
          <p:cNvSpPr txBox="1"/>
          <p:nvPr/>
        </p:nvSpPr>
        <p:spPr>
          <a:xfrm>
            <a:off x="7711884" y="3725759"/>
            <a:ext cx="974912" cy="369332"/>
          </a:xfrm>
          <a:prstGeom prst="rect">
            <a:avLst/>
          </a:prstGeom>
          <a:noFill/>
        </p:spPr>
        <p:txBody>
          <a:bodyPr wrap="square" rtlCol="0">
            <a:spAutoFit/>
          </a:bodyPr>
          <a:lstStyle/>
          <a:p>
            <a:r>
              <a:rPr lang="en-US" dirty="0" smtClean="0">
                <a:solidFill>
                  <a:schemeClr val="bg1"/>
                </a:solidFill>
              </a:rPr>
              <a:t>Log in</a:t>
            </a:r>
            <a:endParaRPr lang="ru-RU" dirty="0">
              <a:solidFill>
                <a:schemeClr val="bg1"/>
              </a:solidFill>
            </a:endParaRPr>
          </a:p>
        </p:txBody>
      </p:sp>
      <p:sp>
        <p:nvSpPr>
          <p:cNvPr id="16" name="TextBox 15"/>
          <p:cNvSpPr txBox="1"/>
          <p:nvPr/>
        </p:nvSpPr>
        <p:spPr>
          <a:xfrm>
            <a:off x="4278455" y="3756537"/>
            <a:ext cx="2999404" cy="338554"/>
          </a:xfrm>
          <a:prstGeom prst="rect">
            <a:avLst/>
          </a:prstGeom>
          <a:noFill/>
        </p:spPr>
        <p:txBody>
          <a:bodyPr wrap="square" rtlCol="0">
            <a:spAutoFit/>
          </a:bodyPr>
          <a:lstStyle/>
          <a:p>
            <a:r>
              <a:rPr lang="en-US" sz="1600" dirty="0" smtClean="0"/>
              <a:t>Don’t have account?  </a:t>
            </a:r>
            <a:r>
              <a:rPr lang="en-US" sz="1600" u="sng" dirty="0" smtClean="0">
                <a:solidFill>
                  <a:schemeClr val="accent1"/>
                </a:solidFill>
              </a:rPr>
              <a:t>Register</a:t>
            </a:r>
            <a:endParaRPr lang="ru-RU" sz="1600" u="sng" dirty="0">
              <a:solidFill>
                <a:schemeClr val="accent1"/>
              </a:solidFill>
            </a:endParaRPr>
          </a:p>
        </p:txBody>
      </p:sp>
    </p:spTree>
    <p:extLst>
      <p:ext uri="{BB962C8B-B14F-4D97-AF65-F5344CB8AC3E}">
        <p14:creationId xmlns:p14="http://schemas.microsoft.com/office/powerpoint/2010/main" val="920586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853" y="80683"/>
            <a:ext cx="2407024" cy="369332"/>
          </a:xfrm>
          <a:prstGeom prst="rect">
            <a:avLst/>
          </a:prstGeom>
          <a:noFill/>
        </p:spPr>
        <p:txBody>
          <a:bodyPr wrap="square" rtlCol="0">
            <a:spAutoFit/>
          </a:bodyPr>
          <a:lstStyle/>
          <a:p>
            <a:r>
              <a:rPr lang="en-US" dirty="0" smtClean="0"/>
              <a:t>Register screen</a:t>
            </a:r>
            <a:endParaRPr lang="ru-RU" dirty="0"/>
          </a:p>
        </p:txBody>
      </p:sp>
      <p:sp>
        <p:nvSpPr>
          <p:cNvPr id="5" name="Прямоугольник 4"/>
          <p:cNvSpPr/>
          <p:nvPr/>
        </p:nvSpPr>
        <p:spPr>
          <a:xfrm>
            <a:off x="221876" y="450015"/>
            <a:ext cx="11867030" cy="6320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562760" y="1876220"/>
            <a:ext cx="4411343" cy="400110"/>
          </a:xfrm>
          <a:prstGeom prst="rect">
            <a:avLst/>
          </a:prstGeom>
          <a:noFill/>
        </p:spPr>
        <p:txBody>
          <a:bodyPr wrap="square" rtlCol="0">
            <a:spAutoFit/>
          </a:bodyPr>
          <a:lstStyle/>
          <a:p>
            <a:r>
              <a:rPr lang="en-US" sz="2000" b="1" i="1" dirty="0" smtClean="0"/>
              <a:t>Register new account</a:t>
            </a:r>
            <a:endParaRPr lang="ru-RU" sz="2000" b="1" i="1" dirty="0"/>
          </a:p>
        </p:txBody>
      </p:sp>
      <p:sp>
        <p:nvSpPr>
          <p:cNvPr id="7" name="TextBox 6"/>
          <p:cNvSpPr txBox="1"/>
          <p:nvPr/>
        </p:nvSpPr>
        <p:spPr>
          <a:xfrm>
            <a:off x="3562760" y="2364198"/>
            <a:ext cx="793376" cy="376625"/>
          </a:xfrm>
          <a:prstGeom prst="rect">
            <a:avLst/>
          </a:prstGeom>
          <a:noFill/>
        </p:spPr>
        <p:txBody>
          <a:bodyPr wrap="square" rtlCol="0">
            <a:spAutoFit/>
          </a:bodyPr>
          <a:lstStyle/>
          <a:p>
            <a:r>
              <a:rPr lang="en-US" dirty="0" smtClean="0"/>
              <a:t>Login:</a:t>
            </a:r>
            <a:endParaRPr lang="ru-RU" dirty="0"/>
          </a:p>
        </p:txBody>
      </p:sp>
      <p:sp>
        <p:nvSpPr>
          <p:cNvPr id="8" name="TextBox 7"/>
          <p:cNvSpPr txBox="1"/>
          <p:nvPr/>
        </p:nvSpPr>
        <p:spPr>
          <a:xfrm>
            <a:off x="5526737" y="2350750"/>
            <a:ext cx="2756647" cy="369332"/>
          </a:xfrm>
          <a:prstGeom prst="rect">
            <a:avLst/>
          </a:prstGeom>
          <a:noFill/>
        </p:spPr>
        <p:txBody>
          <a:bodyPr wrap="square" rtlCol="0">
            <a:spAutoFit/>
          </a:bodyPr>
          <a:lstStyle/>
          <a:p>
            <a:r>
              <a:rPr lang="en-US" dirty="0" err="1" smtClean="0"/>
              <a:t>alex.test.acc</a:t>
            </a:r>
            <a:endParaRPr lang="ru-RU" dirty="0"/>
          </a:p>
        </p:txBody>
      </p:sp>
      <p:sp>
        <p:nvSpPr>
          <p:cNvPr id="9" name="Прямоугольник 8"/>
          <p:cNvSpPr/>
          <p:nvPr/>
        </p:nvSpPr>
        <p:spPr>
          <a:xfrm>
            <a:off x="5511874" y="2397064"/>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3562760" y="2877672"/>
            <a:ext cx="1190772" cy="369332"/>
          </a:xfrm>
          <a:prstGeom prst="rect">
            <a:avLst/>
          </a:prstGeom>
          <a:noFill/>
        </p:spPr>
        <p:txBody>
          <a:bodyPr wrap="square" rtlCol="0">
            <a:spAutoFit/>
          </a:bodyPr>
          <a:lstStyle/>
          <a:p>
            <a:r>
              <a:rPr lang="en-US" dirty="0" smtClean="0"/>
              <a:t>Password:</a:t>
            </a:r>
            <a:endParaRPr lang="ru-RU" dirty="0"/>
          </a:p>
        </p:txBody>
      </p:sp>
      <p:sp>
        <p:nvSpPr>
          <p:cNvPr id="11" name="Прямоугольник 10"/>
          <p:cNvSpPr/>
          <p:nvPr/>
        </p:nvSpPr>
        <p:spPr>
          <a:xfrm>
            <a:off x="5540188" y="2903945"/>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p:cNvSpPr txBox="1"/>
          <p:nvPr/>
        </p:nvSpPr>
        <p:spPr>
          <a:xfrm>
            <a:off x="7530357" y="4059772"/>
            <a:ext cx="1290915" cy="369332"/>
          </a:xfrm>
          <a:prstGeom prst="rect">
            <a:avLst/>
          </a:prstGeom>
          <a:solidFill>
            <a:schemeClr val="accent1"/>
          </a:solidFill>
        </p:spPr>
        <p:txBody>
          <a:bodyPr wrap="square" rtlCol="0">
            <a:spAutoFit/>
          </a:bodyPr>
          <a:lstStyle/>
          <a:p>
            <a:endParaRPr lang="ru-RU" dirty="0"/>
          </a:p>
        </p:txBody>
      </p:sp>
      <p:sp>
        <p:nvSpPr>
          <p:cNvPr id="14" name="TextBox 13"/>
          <p:cNvSpPr txBox="1"/>
          <p:nvPr/>
        </p:nvSpPr>
        <p:spPr>
          <a:xfrm>
            <a:off x="7651378" y="4059772"/>
            <a:ext cx="1324536" cy="369332"/>
          </a:xfrm>
          <a:prstGeom prst="rect">
            <a:avLst/>
          </a:prstGeom>
          <a:noFill/>
        </p:spPr>
        <p:txBody>
          <a:bodyPr wrap="square" rtlCol="0">
            <a:spAutoFit/>
          </a:bodyPr>
          <a:lstStyle/>
          <a:p>
            <a:r>
              <a:rPr lang="en-US" dirty="0" smtClean="0">
                <a:solidFill>
                  <a:schemeClr val="bg1"/>
                </a:solidFill>
              </a:rPr>
              <a:t>Register..</a:t>
            </a:r>
            <a:endParaRPr lang="ru-RU" dirty="0">
              <a:solidFill>
                <a:schemeClr val="bg1"/>
              </a:solidFill>
            </a:endParaRPr>
          </a:p>
        </p:txBody>
      </p:sp>
      <p:sp>
        <p:nvSpPr>
          <p:cNvPr id="16" name="TextBox 15"/>
          <p:cNvSpPr txBox="1"/>
          <p:nvPr/>
        </p:nvSpPr>
        <p:spPr>
          <a:xfrm>
            <a:off x="3569480" y="3346056"/>
            <a:ext cx="1970708" cy="369332"/>
          </a:xfrm>
          <a:prstGeom prst="rect">
            <a:avLst/>
          </a:prstGeom>
          <a:noFill/>
        </p:spPr>
        <p:txBody>
          <a:bodyPr wrap="square" rtlCol="0">
            <a:spAutoFit/>
          </a:bodyPr>
          <a:lstStyle/>
          <a:p>
            <a:r>
              <a:rPr lang="en-US" dirty="0" smtClean="0"/>
              <a:t>Confirm password:</a:t>
            </a:r>
            <a:endParaRPr lang="ru-RU" dirty="0"/>
          </a:p>
        </p:txBody>
      </p:sp>
      <p:sp>
        <p:nvSpPr>
          <p:cNvPr id="17" name="Прямоугольник 16"/>
          <p:cNvSpPr/>
          <p:nvPr/>
        </p:nvSpPr>
        <p:spPr>
          <a:xfrm>
            <a:off x="5540188" y="3397552"/>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единительная линия 19"/>
          <p:cNvCxnSpPr/>
          <p:nvPr/>
        </p:nvCxnSpPr>
        <p:spPr>
          <a:xfrm flipV="1">
            <a:off x="3569480" y="3879476"/>
            <a:ext cx="5223478" cy="5477"/>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26682" y="4028084"/>
            <a:ext cx="2622891" cy="369332"/>
          </a:xfrm>
          <a:prstGeom prst="rect">
            <a:avLst/>
          </a:prstGeom>
          <a:noFill/>
        </p:spPr>
        <p:txBody>
          <a:bodyPr wrap="square" rtlCol="0">
            <a:spAutoFit/>
          </a:bodyPr>
          <a:lstStyle/>
          <a:p>
            <a:r>
              <a:rPr lang="en-US" dirty="0" smtClean="0"/>
              <a:t>Sign in automatically</a:t>
            </a:r>
            <a:endParaRPr lang="ru-RU" dirty="0"/>
          </a:p>
        </p:txBody>
      </p:sp>
      <p:sp>
        <p:nvSpPr>
          <p:cNvPr id="23" name="Прямоугольник 22"/>
          <p:cNvSpPr/>
          <p:nvPr/>
        </p:nvSpPr>
        <p:spPr>
          <a:xfrm>
            <a:off x="3623276" y="4099947"/>
            <a:ext cx="295835" cy="2421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699378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Прямоугольник 31"/>
          <p:cNvSpPr/>
          <p:nvPr/>
        </p:nvSpPr>
        <p:spPr>
          <a:xfrm>
            <a:off x="10277092" y="6117445"/>
            <a:ext cx="1297642" cy="420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p:cNvSpPr txBox="1"/>
          <p:nvPr/>
        </p:nvSpPr>
        <p:spPr>
          <a:xfrm>
            <a:off x="127747" y="134471"/>
            <a:ext cx="6429464" cy="369332"/>
          </a:xfrm>
          <a:prstGeom prst="rect">
            <a:avLst/>
          </a:prstGeom>
          <a:noFill/>
        </p:spPr>
        <p:txBody>
          <a:bodyPr wrap="square" rtlCol="0">
            <a:spAutoFit/>
          </a:bodyPr>
          <a:lstStyle/>
          <a:p>
            <a:r>
              <a:rPr lang="en-US" dirty="0" smtClean="0"/>
              <a:t>Create new/Update existing site</a:t>
            </a:r>
            <a:endParaRPr lang="ru-RU" dirty="0"/>
          </a:p>
        </p:txBody>
      </p:sp>
      <p:sp>
        <p:nvSpPr>
          <p:cNvPr id="5" name="Прямоугольник 4"/>
          <p:cNvSpPr/>
          <p:nvPr/>
        </p:nvSpPr>
        <p:spPr>
          <a:xfrm>
            <a:off x="174812" y="503803"/>
            <a:ext cx="11867029" cy="62398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56347" y="605118"/>
            <a:ext cx="1378323" cy="369332"/>
          </a:xfrm>
          <a:prstGeom prst="rect">
            <a:avLst/>
          </a:prstGeom>
          <a:noFill/>
        </p:spPr>
        <p:txBody>
          <a:bodyPr wrap="square" rtlCol="0">
            <a:spAutoFit/>
          </a:bodyPr>
          <a:lstStyle/>
          <a:p>
            <a:r>
              <a:rPr lang="en-US" dirty="0" smtClean="0"/>
              <a:t>Site name: </a:t>
            </a:r>
            <a:endParaRPr lang="ru-RU" dirty="0"/>
          </a:p>
        </p:txBody>
      </p:sp>
      <p:sp>
        <p:nvSpPr>
          <p:cNvPr id="8" name="Прямоугольник 7"/>
          <p:cNvSpPr/>
          <p:nvPr/>
        </p:nvSpPr>
        <p:spPr>
          <a:xfrm>
            <a:off x="2514600" y="638504"/>
            <a:ext cx="4484594" cy="302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2501154" y="591903"/>
            <a:ext cx="2467535" cy="369332"/>
          </a:xfrm>
          <a:prstGeom prst="rect">
            <a:avLst/>
          </a:prstGeom>
          <a:noFill/>
        </p:spPr>
        <p:txBody>
          <a:bodyPr wrap="square" rtlCol="0">
            <a:spAutoFit/>
          </a:bodyPr>
          <a:lstStyle/>
          <a:p>
            <a:r>
              <a:rPr lang="en-US" dirty="0" err="1" smtClean="0"/>
              <a:t>Alexs</a:t>
            </a:r>
            <a:r>
              <a:rPr lang="en-US" dirty="0" smtClean="0"/>
              <a:t>-test-site</a:t>
            </a:r>
            <a:endParaRPr lang="ru-RU" dirty="0"/>
          </a:p>
        </p:txBody>
      </p:sp>
      <p:sp>
        <p:nvSpPr>
          <p:cNvPr id="10" name="TextBox 9"/>
          <p:cNvSpPr txBox="1"/>
          <p:nvPr/>
        </p:nvSpPr>
        <p:spPr>
          <a:xfrm>
            <a:off x="356347" y="995077"/>
            <a:ext cx="1311088" cy="369332"/>
          </a:xfrm>
          <a:prstGeom prst="rect">
            <a:avLst/>
          </a:prstGeom>
          <a:noFill/>
        </p:spPr>
        <p:txBody>
          <a:bodyPr wrap="square" rtlCol="0">
            <a:spAutoFit/>
          </a:bodyPr>
          <a:lstStyle/>
          <a:p>
            <a:r>
              <a:rPr lang="en-US" dirty="0" smtClean="0"/>
              <a:t>Description:</a:t>
            </a:r>
            <a:endParaRPr lang="ru-RU" dirty="0"/>
          </a:p>
        </p:txBody>
      </p:sp>
      <p:sp>
        <p:nvSpPr>
          <p:cNvPr id="11" name="Прямоугольник 10"/>
          <p:cNvSpPr/>
          <p:nvPr/>
        </p:nvSpPr>
        <p:spPr>
          <a:xfrm>
            <a:off x="2501154" y="1122824"/>
            <a:ext cx="4498040" cy="1653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302558" y="3204671"/>
            <a:ext cx="1660711" cy="369332"/>
          </a:xfrm>
          <a:prstGeom prst="rect">
            <a:avLst/>
          </a:prstGeom>
          <a:noFill/>
        </p:spPr>
        <p:txBody>
          <a:bodyPr wrap="square" rtlCol="0">
            <a:spAutoFit/>
          </a:bodyPr>
          <a:lstStyle/>
          <a:p>
            <a:r>
              <a:rPr lang="en-US" dirty="0" smtClean="0"/>
              <a:t>Is active:</a:t>
            </a:r>
            <a:endParaRPr lang="ru-RU" dirty="0"/>
          </a:p>
        </p:txBody>
      </p:sp>
      <p:sp>
        <p:nvSpPr>
          <p:cNvPr id="13" name="Прямоугольник 12"/>
          <p:cNvSpPr/>
          <p:nvPr/>
        </p:nvSpPr>
        <p:spPr>
          <a:xfrm>
            <a:off x="2501154" y="3268265"/>
            <a:ext cx="295835" cy="2421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p:cNvSpPr txBox="1"/>
          <p:nvPr/>
        </p:nvSpPr>
        <p:spPr>
          <a:xfrm>
            <a:off x="2487706" y="3203456"/>
            <a:ext cx="2333065" cy="369332"/>
          </a:xfrm>
          <a:prstGeom prst="rect">
            <a:avLst/>
          </a:prstGeom>
          <a:noFill/>
        </p:spPr>
        <p:txBody>
          <a:bodyPr wrap="square" rtlCol="0">
            <a:spAutoFit/>
          </a:bodyPr>
          <a:lstStyle/>
          <a:p>
            <a:r>
              <a:rPr lang="en-US" dirty="0"/>
              <a:t>V</a:t>
            </a:r>
            <a:endParaRPr lang="ru-RU" dirty="0"/>
          </a:p>
        </p:txBody>
      </p:sp>
      <p:sp>
        <p:nvSpPr>
          <p:cNvPr id="2" name="TextBox 1"/>
          <p:cNvSpPr txBox="1"/>
          <p:nvPr/>
        </p:nvSpPr>
        <p:spPr>
          <a:xfrm>
            <a:off x="302558" y="3752455"/>
            <a:ext cx="5516478" cy="369332"/>
          </a:xfrm>
          <a:prstGeom prst="rect">
            <a:avLst/>
          </a:prstGeom>
          <a:noFill/>
        </p:spPr>
        <p:txBody>
          <a:bodyPr wrap="square" rtlCol="0">
            <a:spAutoFit/>
          </a:bodyPr>
          <a:lstStyle/>
          <a:p>
            <a:r>
              <a:rPr lang="en-US" dirty="0" smtClean="0"/>
              <a:t>Resource mappings</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83221203"/>
              </p:ext>
            </p:extLst>
          </p:nvPr>
        </p:nvGraphicFramePr>
        <p:xfrm>
          <a:off x="356347" y="4173231"/>
          <a:ext cx="6642848" cy="1483360"/>
        </p:xfrm>
        <a:graphic>
          <a:graphicData uri="http://schemas.openxmlformats.org/drawingml/2006/table">
            <a:tbl>
              <a:tblPr firstRow="1" bandRow="1">
                <a:tableStyleId>{5C22544A-7EE6-4342-B048-85BDC9FD1C3A}</a:tableStyleId>
              </a:tblPr>
              <a:tblGrid>
                <a:gridCol w="3321424">
                  <a:extLst>
                    <a:ext uri="{9D8B030D-6E8A-4147-A177-3AD203B41FA5}">
                      <a16:colId xmlns:a16="http://schemas.microsoft.com/office/drawing/2014/main" val="3001791574"/>
                    </a:ext>
                  </a:extLst>
                </a:gridCol>
                <a:gridCol w="3321424">
                  <a:extLst>
                    <a:ext uri="{9D8B030D-6E8A-4147-A177-3AD203B41FA5}">
                      <a16:colId xmlns:a16="http://schemas.microsoft.com/office/drawing/2014/main" val="1749289886"/>
                    </a:ext>
                  </a:extLst>
                </a:gridCol>
              </a:tblGrid>
              <a:tr h="370840">
                <a:tc>
                  <a:txBody>
                    <a:bodyPr/>
                    <a:lstStyle/>
                    <a:p>
                      <a:r>
                        <a:rPr lang="en-US" dirty="0" smtClean="0"/>
                        <a:t>Name</a:t>
                      </a:r>
                      <a:endParaRPr lang="ru-RU" dirty="0"/>
                    </a:p>
                  </a:txBody>
                  <a:tcPr/>
                </a:tc>
                <a:tc>
                  <a:txBody>
                    <a:bodyPr/>
                    <a:lstStyle/>
                    <a:p>
                      <a:r>
                        <a:rPr lang="en-US" dirty="0" smtClean="0"/>
                        <a:t>Value</a:t>
                      </a:r>
                      <a:endParaRPr lang="ru-RU" dirty="0"/>
                    </a:p>
                  </a:txBody>
                  <a:tcPr/>
                </a:tc>
                <a:extLst>
                  <a:ext uri="{0D108BD9-81ED-4DB2-BD59-A6C34878D82A}">
                    <a16:rowId xmlns:a16="http://schemas.microsoft.com/office/drawing/2014/main" val="2346861602"/>
                  </a:ext>
                </a:extLst>
              </a:tr>
              <a:tr h="370840">
                <a:tc>
                  <a:txBody>
                    <a:bodyPr/>
                    <a:lstStyle/>
                    <a:p>
                      <a:r>
                        <a:rPr lang="en-US" dirty="0" smtClean="0"/>
                        <a:t>dashboard</a:t>
                      </a:r>
                      <a:endParaRPr lang="ru-RU" dirty="0"/>
                    </a:p>
                  </a:txBody>
                  <a:tcPr/>
                </a:tc>
                <a:tc>
                  <a:txBody>
                    <a:bodyPr/>
                    <a:lstStyle/>
                    <a:p>
                      <a:r>
                        <a:rPr lang="en-US" dirty="0" smtClean="0"/>
                        <a:t>dashboard.html</a:t>
                      </a:r>
                      <a:endParaRPr lang="ru-RU" dirty="0"/>
                    </a:p>
                  </a:txBody>
                  <a:tcPr/>
                </a:tc>
                <a:extLst>
                  <a:ext uri="{0D108BD9-81ED-4DB2-BD59-A6C34878D82A}">
                    <a16:rowId xmlns:a16="http://schemas.microsoft.com/office/drawing/2014/main" val="3947389587"/>
                  </a:ext>
                </a:extLst>
              </a:tr>
              <a:tr h="370840">
                <a:tc>
                  <a:txBody>
                    <a:bodyPr/>
                    <a:lstStyle/>
                    <a:p>
                      <a:r>
                        <a:rPr lang="en-US" dirty="0" smtClean="0"/>
                        <a:t>about-us</a:t>
                      </a:r>
                      <a:endParaRPr lang="ru-RU" dirty="0"/>
                    </a:p>
                  </a:txBody>
                  <a:tcPr/>
                </a:tc>
                <a:tc>
                  <a:txBody>
                    <a:bodyPr/>
                    <a:lstStyle/>
                    <a:p>
                      <a:r>
                        <a:rPr lang="en-US" dirty="0" smtClean="0"/>
                        <a:t>about.html</a:t>
                      </a:r>
                      <a:endParaRPr lang="ru-RU" dirty="0"/>
                    </a:p>
                  </a:txBody>
                  <a:tcPr/>
                </a:tc>
                <a:extLst>
                  <a:ext uri="{0D108BD9-81ED-4DB2-BD59-A6C34878D82A}">
                    <a16:rowId xmlns:a16="http://schemas.microsoft.com/office/drawing/2014/main" val="2086198177"/>
                  </a:ext>
                </a:extLst>
              </a:tr>
              <a:tr h="370840">
                <a:tc>
                  <a:txBody>
                    <a:bodyPr/>
                    <a:lstStyle/>
                    <a:p>
                      <a:endParaRPr lang="ru-RU" dirty="0"/>
                    </a:p>
                  </a:txBody>
                  <a:tcPr/>
                </a:tc>
                <a:tc>
                  <a:txBody>
                    <a:bodyPr/>
                    <a:lstStyle/>
                    <a:p>
                      <a:r>
                        <a:rPr lang="en-US" dirty="0" smtClean="0"/>
                        <a:t>Index.html</a:t>
                      </a:r>
                      <a:endParaRPr lang="ru-RU" dirty="0"/>
                    </a:p>
                  </a:txBody>
                  <a:tcPr/>
                </a:tc>
                <a:extLst>
                  <a:ext uri="{0D108BD9-81ED-4DB2-BD59-A6C34878D82A}">
                    <a16:rowId xmlns:a16="http://schemas.microsoft.com/office/drawing/2014/main" val="1014794711"/>
                  </a:ext>
                </a:extLst>
              </a:tr>
            </a:tbl>
          </a:graphicData>
        </a:graphic>
      </p:graphicFrame>
      <p:sp>
        <p:nvSpPr>
          <p:cNvPr id="15" name="Управляющая кнопка: документ 14">
            <a:hlinkClick r:id="" action="ppaction://noaction" highlightClick="1"/>
          </p:cNvPr>
          <p:cNvSpPr/>
          <p:nvPr/>
        </p:nvSpPr>
        <p:spPr>
          <a:xfrm>
            <a:off x="5946782" y="3789205"/>
            <a:ext cx="349623" cy="308064"/>
          </a:xfrm>
          <a:prstGeom prst="actionButton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TextBox 15"/>
          <p:cNvSpPr txBox="1"/>
          <p:nvPr/>
        </p:nvSpPr>
        <p:spPr>
          <a:xfrm>
            <a:off x="6296405" y="3752455"/>
            <a:ext cx="813548" cy="369332"/>
          </a:xfrm>
          <a:prstGeom prst="rect">
            <a:avLst/>
          </a:prstGeom>
          <a:noFill/>
        </p:spPr>
        <p:txBody>
          <a:bodyPr wrap="square" rtlCol="0">
            <a:spAutoFit/>
          </a:bodyPr>
          <a:lstStyle/>
          <a:p>
            <a:r>
              <a:rPr lang="en-US" dirty="0" smtClean="0"/>
              <a:t>New…</a:t>
            </a:r>
            <a:endParaRPr lang="ru-RU" dirty="0"/>
          </a:p>
        </p:txBody>
      </p:sp>
      <p:sp>
        <p:nvSpPr>
          <p:cNvPr id="7" name="TextBox 6"/>
          <p:cNvSpPr txBox="1"/>
          <p:nvPr/>
        </p:nvSpPr>
        <p:spPr>
          <a:xfrm>
            <a:off x="7295031" y="571731"/>
            <a:ext cx="4313321" cy="369332"/>
          </a:xfrm>
          <a:prstGeom prst="rect">
            <a:avLst/>
          </a:prstGeom>
          <a:noFill/>
        </p:spPr>
        <p:txBody>
          <a:bodyPr wrap="square" rtlCol="0">
            <a:spAutoFit/>
          </a:bodyPr>
          <a:lstStyle/>
          <a:p>
            <a:r>
              <a:rPr lang="en-US" dirty="0" smtClean="0"/>
              <a:t>Upload files</a:t>
            </a:r>
            <a:endParaRPr lang="ru-RU" dirty="0"/>
          </a:p>
        </p:txBody>
      </p:sp>
      <p:sp>
        <p:nvSpPr>
          <p:cNvPr id="17" name="Прямоугольник 16"/>
          <p:cNvSpPr/>
          <p:nvPr/>
        </p:nvSpPr>
        <p:spPr>
          <a:xfrm>
            <a:off x="7433040" y="941063"/>
            <a:ext cx="3149796" cy="238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10582836" y="936018"/>
            <a:ext cx="934570" cy="248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10596283" y="910189"/>
            <a:ext cx="1156446" cy="276999"/>
          </a:xfrm>
          <a:prstGeom prst="rect">
            <a:avLst/>
          </a:prstGeom>
          <a:noFill/>
        </p:spPr>
        <p:txBody>
          <a:bodyPr wrap="square" rtlCol="0">
            <a:spAutoFit/>
          </a:bodyPr>
          <a:lstStyle/>
          <a:p>
            <a:r>
              <a:rPr lang="en-US" sz="1200" dirty="0" smtClean="0">
                <a:solidFill>
                  <a:schemeClr val="bg1"/>
                </a:solidFill>
              </a:rPr>
              <a:t>Choose file…</a:t>
            </a:r>
            <a:endParaRPr lang="ru-RU" sz="1200" dirty="0">
              <a:solidFill>
                <a:schemeClr val="bg1"/>
              </a:solidFill>
            </a:endParaRPr>
          </a:p>
        </p:txBody>
      </p:sp>
      <p:cxnSp>
        <p:nvCxnSpPr>
          <p:cNvPr id="28" name="Прямая соединительная линия 27"/>
          <p:cNvCxnSpPr/>
          <p:nvPr/>
        </p:nvCxnSpPr>
        <p:spPr>
          <a:xfrm>
            <a:off x="356347" y="5876365"/>
            <a:ext cx="11252005" cy="33617"/>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364499" y="6122490"/>
            <a:ext cx="1243853" cy="369332"/>
          </a:xfrm>
          <a:prstGeom prst="rect">
            <a:avLst/>
          </a:prstGeom>
          <a:noFill/>
        </p:spPr>
        <p:txBody>
          <a:bodyPr wrap="square" rtlCol="0">
            <a:spAutoFit/>
          </a:bodyPr>
          <a:lstStyle/>
          <a:p>
            <a:r>
              <a:rPr lang="en-US" dirty="0">
                <a:solidFill>
                  <a:schemeClr val="bg1"/>
                </a:solidFill>
              </a:rPr>
              <a:t>Create Site</a:t>
            </a:r>
            <a:endParaRPr lang="ru-RU" dirty="0">
              <a:solidFill>
                <a:schemeClr val="bg1"/>
              </a:solidFill>
            </a:endParaRPr>
          </a:p>
        </p:txBody>
      </p:sp>
      <p:sp>
        <p:nvSpPr>
          <p:cNvPr id="31" name="TextBox 30"/>
          <p:cNvSpPr txBox="1"/>
          <p:nvPr/>
        </p:nvSpPr>
        <p:spPr>
          <a:xfrm>
            <a:off x="7345632" y="2604973"/>
            <a:ext cx="3163244" cy="369332"/>
          </a:xfrm>
          <a:prstGeom prst="rect">
            <a:avLst/>
          </a:prstGeom>
          <a:noFill/>
        </p:spPr>
        <p:txBody>
          <a:bodyPr wrap="square" rtlCol="0">
            <a:spAutoFit/>
          </a:bodyPr>
          <a:lstStyle/>
          <a:p>
            <a:r>
              <a:rPr lang="en-US" dirty="0" smtClean="0"/>
              <a:t>Uploaded:</a:t>
            </a:r>
            <a:endParaRPr lang="ru-RU" dirty="0"/>
          </a:p>
        </p:txBody>
      </p:sp>
      <p:sp>
        <p:nvSpPr>
          <p:cNvPr id="33" name="Прямоугольник 32"/>
          <p:cNvSpPr/>
          <p:nvPr/>
        </p:nvSpPr>
        <p:spPr>
          <a:xfrm>
            <a:off x="10588045" y="2013238"/>
            <a:ext cx="934569" cy="306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p:cNvSpPr txBox="1"/>
          <p:nvPr/>
        </p:nvSpPr>
        <p:spPr>
          <a:xfrm>
            <a:off x="10695267" y="2010770"/>
            <a:ext cx="833363" cy="307777"/>
          </a:xfrm>
          <a:prstGeom prst="rect">
            <a:avLst/>
          </a:prstGeom>
          <a:noFill/>
        </p:spPr>
        <p:txBody>
          <a:bodyPr wrap="square" rtlCol="0">
            <a:spAutoFit/>
          </a:bodyPr>
          <a:lstStyle/>
          <a:p>
            <a:r>
              <a:rPr lang="en-US" sz="1400" dirty="0" smtClean="0">
                <a:solidFill>
                  <a:schemeClr val="bg1"/>
                </a:solidFill>
              </a:rPr>
              <a:t>Upload</a:t>
            </a:r>
            <a:endParaRPr lang="ru-RU" sz="1400" dirty="0">
              <a:solidFill>
                <a:schemeClr val="bg1"/>
              </a:solidFill>
            </a:endParaRPr>
          </a:p>
        </p:txBody>
      </p:sp>
      <p:sp>
        <p:nvSpPr>
          <p:cNvPr id="29" name="Прямоугольник 16"/>
          <p:cNvSpPr/>
          <p:nvPr/>
        </p:nvSpPr>
        <p:spPr>
          <a:xfrm>
            <a:off x="7422954" y="1679099"/>
            <a:ext cx="4094451" cy="2629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TextBox 33"/>
          <p:cNvSpPr txBox="1"/>
          <p:nvPr/>
        </p:nvSpPr>
        <p:spPr>
          <a:xfrm>
            <a:off x="7345632" y="1304522"/>
            <a:ext cx="4313321" cy="369332"/>
          </a:xfrm>
          <a:prstGeom prst="rect">
            <a:avLst/>
          </a:prstGeom>
          <a:noFill/>
        </p:spPr>
        <p:txBody>
          <a:bodyPr wrap="square" rtlCol="0">
            <a:spAutoFit/>
          </a:bodyPr>
          <a:lstStyle/>
          <a:p>
            <a:r>
              <a:rPr lang="en-US" dirty="0" smtClean="0"/>
              <a:t>Use destination path:</a:t>
            </a:r>
            <a:endParaRPr lang="ru-RU" dirty="0"/>
          </a:p>
        </p:txBody>
      </p:sp>
      <p:sp>
        <p:nvSpPr>
          <p:cNvPr id="35" name="TextBox 34"/>
          <p:cNvSpPr txBox="1"/>
          <p:nvPr/>
        </p:nvSpPr>
        <p:spPr>
          <a:xfrm>
            <a:off x="9403211" y="1285838"/>
            <a:ext cx="2333065" cy="369332"/>
          </a:xfrm>
          <a:prstGeom prst="rect">
            <a:avLst/>
          </a:prstGeom>
          <a:noFill/>
        </p:spPr>
        <p:txBody>
          <a:bodyPr wrap="square" rtlCol="0">
            <a:spAutoFit/>
          </a:bodyPr>
          <a:lstStyle/>
          <a:p>
            <a:r>
              <a:rPr lang="en-US" dirty="0"/>
              <a:t>V</a:t>
            </a:r>
            <a:endParaRPr lang="ru-RU" dirty="0"/>
          </a:p>
        </p:txBody>
      </p:sp>
      <p:sp>
        <p:nvSpPr>
          <p:cNvPr id="18" name="Rectangle 17"/>
          <p:cNvSpPr/>
          <p:nvPr/>
        </p:nvSpPr>
        <p:spPr>
          <a:xfrm>
            <a:off x="9451691" y="1304522"/>
            <a:ext cx="286669" cy="295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36" name="Table 35"/>
          <p:cNvGraphicFramePr>
            <a:graphicFrameLocks noGrp="1"/>
          </p:cNvGraphicFramePr>
          <p:nvPr>
            <p:extLst>
              <p:ext uri="{D42A27DB-BD31-4B8C-83A1-F6EECF244321}">
                <p14:modId xmlns:p14="http://schemas.microsoft.com/office/powerpoint/2010/main" val="4216403534"/>
              </p:ext>
            </p:extLst>
          </p:nvPr>
        </p:nvGraphicFramePr>
        <p:xfrm>
          <a:off x="7459575" y="2994095"/>
          <a:ext cx="4366209" cy="1445724"/>
        </p:xfrm>
        <a:graphic>
          <a:graphicData uri="http://schemas.openxmlformats.org/drawingml/2006/table">
            <a:tbl>
              <a:tblPr firstRow="1" bandRow="1">
                <a:tableStyleId>{5C22544A-7EE6-4342-B048-85BDC9FD1C3A}</a:tableStyleId>
              </a:tblPr>
              <a:tblGrid>
                <a:gridCol w="1084414">
                  <a:extLst>
                    <a:ext uri="{9D8B030D-6E8A-4147-A177-3AD203B41FA5}">
                      <a16:colId xmlns:a16="http://schemas.microsoft.com/office/drawing/2014/main" val="252522295"/>
                    </a:ext>
                  </a:extLst>
                </a:gridCol>
                <a:gridCol w="546313">
                  <a:extLst>
                    <a:ext uri="{9D8B030D-6E8A-4147-A177-3AD203B41FA5}">
                      <a16:colId xmlns:a16="http://schemas.microsoft.com/office/drawing/2014/main" val="4229825248"/>
                    </a:ext>
                  </a:extLst>
                </a:gridCol>
                <a:gridCol w="936537">
                  <a:extLst>
                    <a:ext uri="{9D8B030D-6E8A-4147-A177-3AD203B41FA5}">
                      <a16:colId xmlns:a16="http://schemas.microsoft.com/office/drawing/2014/main" val="158349433"/>
                    </a:ext>
                  </a:extLst>
                </a:gridCol>
                <a:gridCol w="1798945">
                  <a:extLst>
                    <a:ext uri="{9D8B030D-6E8A-4147-A177-3AD203B41FA5}">
                      <a16:colId xmlns:a16="http://schemas.microsoft.com/office/drawing/2014/main" val="3294192685"/>
                    </a:ext>
                  </a:extLst>
                </a:gridCol>
              </a:tblGrid>
              <a:tr h="329508">
                <a:tc>
                  <a:txBody>
                    <a:bodyPr/>
                    <a:lstStyle/>
                    <a:p>
                      <a:r>
                        <a:rPr lang="en-US" sz="1200" dirty="0" smtClean="0"/>
                        <a:t>Name</a:t>
                      </a:r>
                      <a:endParaRPr lang="ru-RU" sz="1200" dirty="0"/>
                    </a:p>
                  </a:txBody>
                  <a:tcPr/>
                </a:tc>
                <a:tc>
                  <a:txBody>
                    <a:bodyPr/>
                    <a:lstStyle/>
                    <a:p>
                      <a:r>
                        <a:rPr lang="en-US" sz="1200" dirty="0" smtClean="0"/>
                        <a:t>Size, kB</a:t>
                      </a:r>
                      <a:endParaRPr lang="ru-RU" sz="1200" dirty="0"/>
                    </a:p>
                  </a:txBody>
                  <a:tcPr/>
                </a:tc>
                <a:tc>
                  <a:txBody>
                    <a:bodyPr/>
                    <a:lstStyle/>
                    <a:p>
                      <a:r>
                        <a:rPr lang="en-US" sz="1200" dirty="0" smtClean="0"/>
                        <a:t>Uploaded Date</a:t>
                      </a:r>
                      <a:endParaRPr lang="ru-RU" sz="1200" dirty="0"/>
                    </a:p>
                  </a:txBody>
                  <a:tcPr/>
                </a:tc>
                <a:tc>
                  <a:txBody>
                    <a:bodyPr/>
                    <a:lstStyle/>
                    <a:p>
                      <a:endParaRPr lang="ru-RU" sz="1200" dirty="0"/>
                    </a:p>
                  </a:txBody>
                  <a:tcPr/>
                </a:tc>
                <a:extLst>
                  <a:ext uri="{0D108BD9-81ED-4DB2-BD59-A6C34878D82A}">
                    <a16:rowId xmlns:a16="http://schemas.microsoft.com/office/drawing/2014/main" val="882773260"/>
                  </a:ext>
                </a:extLst>
              </a:tr>
              <a:tr h="329508">
                <a:tc>
                  <a:txBody>
                    <a:bodyPr/>
                    <a:lstStyle/>
                    <a:p>
                      <a:r>
                        <a:rPr lang="en-US" sz="1200" dirty="0" smtClean="0"/>
                        <a:t>Index.html</a:t>
                      </a:r>
                      <a:endParaRPr lang="ru-RU" sz="1200" dirty="0"/>
                    </a:p>
                  </a:txBody>
                  <a:tcPr/>
                </a:tc>
                <a:tc>
                  <a:txBody>
                    <a:bodyPr/>
                    <a:lstStyle/>
                    <a:p>
                      <a:r>
                        <a:rPr lang="en-US" sz="1200" dirty="0" smtClean="0"/>
                        <a:t>23.2</a:t>
                      </a:r>
                      <a:endParaRPr lang="ru-RU" sz="1200" dirty="0"/>
                    </a:p>
                  </a:txBody>
                  <a:tcPr/>
                </a:tc>
                <a:tc>
                  <a:txBody>
                    <a:bodyPr/>
                    <a:lstStyle/>
                    <a:p>
                      <a:r>
                        <a:rPr lang="en-US" sz="1200" dirty="0" smtClean="0"/>
                        <a:t>10/17/2020</a:t>
                      </a:r>
                      <a:endParaRPr lang="ru-RU" sz="1200" dirty="0"/>
                    </a:p>
                  </a:txBody>
                  <a:tcPr/>
                </a:tc>
                <a:tc>
                  <a:txBody>
                    <a:bodyPr/>
                    <a:lstStyle/>
                    <a:p>
                      <a:r>
                        <a:rPr lang="en-US" sz="1200" dirty="0" err="1" smtClean="0"/>
                        <a:t>Download|Edit|Remove</a:t>
                      </a:r>
                      <a:endParaRPr lang="ru-RU" sz="1200" dirty="0"/>
                    </a:p>
                  </a:txBody>
                  <a:tcPr/>
                </a:tc>
                <a:extLst>
                  <a:ext uri="{0D108BD9-81ED-4DB2-BD59-A6C34878D82A}">
                    <a16:rowId xmlns:a16="http://schemas.microsoft.com/office/drawing/2014/main" val="3520922758"/>
                  </a:ext>
                </a:extLst>
              </a:tr>
              <a:tr h="329508">
                <a:tc>
                  <a:txBody>
                    <a:bodyPr/>
                    <a:lstStyle/>
                    <a:p>
                      <a:r>
                        <a:rPr lang="en-US" sz="1200" dirty="0" smtClean="0"/>
                        <a:t>Myimage.png</a:t>
                      </a:r>
                      <a:endParaRPr lang="ru-RU" sz="1200" dirty="0"/>
                    </a:p>
                  </a:txBody>
                  <a:tcPr/>
                </a:tc>
                <a:tc>
                  <a:txBody>
                    <a:bodyPr/>
                    <a:lstStyle/>
                    <a:p>
                      <a:r>
                        <a:rPr lang="en-US" sz="1200" dirty="0" smtClean="0"/>
                        <a:t>14</a:t>
                      </a:r>
                      <a:endParaRPr lang="ru-RU" sz="1200" dirty="0"/>
                    </a:p>
                  </a:txBody>
                  <a:tcPr/>
                </a:tc>
                <a:tc>
                  <a:txBody>
                    <a:bodyPr/>
                    <a:lstStyle/>
                    <a:p>
                      <a:r>
                        <a:rPr lang="en-US" sz="1200" dirty="0" smtClean="0"/>
                        <a:t>10/17/2020</a:t>
                      </a:r>
                      <a:endParaRPr lang="ru-RU" sz="1200" dirty="0"/>
                    </a:p>
                  </a:txBody>
                  <a:tcPr/>
                </a:tc>
                <a:tc>
                  <a:txBody>
                    <a:bodyPr/>
                    <a:lstStyle/>
                    <a:p>
                      <a:r>
                        <a:rPr lang="en-US" sz="1200" dirty="0" err="1" smtClean="0"/>
                        <a:t>Download|View|Remove</a:t>
                      </a:r>
                      <a:endParaRPr lang="ru-RU" sz="1200" dirty="0"/>
                    </a:p>
                  </a:txBody>
                  <a:tcPr/>
                </a:tc>
                <a:extLst>
                  <a:ext uri="{0D108BD9-81ED-4DB2-BD59-A6C34878D82A}">
                    <a16:rowId xmlns:a16="http://schemas.microsoft.com/office/drawing/2014/main" val="3707490074"/>
                  </a:ext>
                </a:extLst>
              </a:tr>
              <a:tr h="329508">
                <a:tc>
                  <a:txBody>
                    <a:bodyPr/>
                    <a:lstStyle/>
                    <a:p>
                      <a:r>
                        <a:rPr lang="en-US" sz="1200" dirty="0" smtClean="0"/>
                        <a:t>Site.css</a:t>
                      </a:r>
                      <a:endParaRPr lang="ru-RU" sz="1200" dirty="0"/>
                    </a:p>
                  </a:txBody>
                  <a:tcPr/>
                </a:tc>
                <a:tc>
                  <a:txBody>
                    <a:bodyPr/>
                    <a:lstStyle/>
                    <a:p>
                      <a:r>
                        <a:rPr lang="en-US" sz="1200" dirty="0" smtClean="0"/>
                        <a:t>5.2</a:t>
                      </a:r>
                      <a:endParaRPr lang="ru-RU" sz="1200" dirty="0"/>
                    </a:p>
                  </a:txBody>
                  <a:tcPr/>
                </a:tc>
                <a:tc>
                  <a:txBody>
                    <a:bodyPr/>
                    <a:lstStyle/>
                    <a:p>
                      <a:r>
                        <a:rPr lang="en-US" sz="1200" dirty="0" smtClean="0"/>
                        <a:t>10/16/2020</a:t>
                      </a:r>
                      <a:endParaRPr lang="ru-RU" sz="1200" dirty="0"/>
                    </a:p>
                  </a:txBody>
                  <a:tcPr/>
                </a:tc>
                <a:tc>
                  <a:txBody>
                    <a:bodyPr/>
                    <a:lstStyle/>
                    <a:p>
                      <a:r>
                        <a:rPr lang="en-US" sz="1200" dirty="0" err="1" smtClean="0"/>
                        <a:t>Download|Edit|Remove</a:t>
                      </a:r>
                      <a:endParaRPr lang="ru-RU" sz="1200" dirty="0"/>
                    </a:p>
                  </a:txBody>
                  <a:tcPr/>
                </a:tc>
                <a:extLst>
                  <a:ext uri="{0D108BD9-81ED-4DB2-BD59-A6C34878D82A}">
                    <a16:rowId xmlns:a16="http://schemas.microsoft.com/office/drawing/2014/main" val="1655202766"/>
                  </a:ext>
                </a:extLst>
              </a:tr>
            </a:tbl>
          </a:graphicData>
        </a:graphic>
      </p:graphicFrame>
    </p:spTree>
    <p:extLst>
      <p:ext uri="{BB962C8B-B14F-4D97-AF65-F5344CB8AC3E}">
        <p14:creationId xmlns:p14="http://schemas.microsoft.com/office/powerpoint/2010/main" val="836990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584" y="174458"/>
            <a:ext cx="6647447" cy="523220"/>
          </a:xfrm>
          <a:prstGeom prst="rect">
            <a:avLst/>
          </a:prstGeom>
          <a:noFill/>
        </p:spPr>
        <p:txBody>
          <a:bodyPr wrap="square" rtlCol="0">
            <a:spAutoFit/>
          </a:bodyPr>
          <a:lstStyle/>
          <a:p>
            <a:r>
              <a:rPr lang="en-US" sz="2800" dirty="0" smtClean="0"/>
              <a:t>Help Subsystem</a:t>
            </a:r>
            <a:endParaRPr lang="ru-RU" sz="2800" dirty="0"/>
          </a:p>
        </p:txBody>
      </p:sp>
      <p:sp>
        <p:nvSpPr>
          <p:cNvPr id="5" name="Rectangle 4"/>
          <p:cNvSpPr/>
          <p:nvPr/>
        </p:nvSpPr>
        <p:spPr>
          <a:xfrm>
            <a:off x="385010" y="866274"/>
            <a:ext cx="2160297" cy="15016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85010" y="866274"/>
            <a:ext cx="1944806" cy="369332"/>
          </a:xfrm>
          <a:prstGeom prst="rect">
            <a:avLst/>
          </a:prstGeom>
          <a:noFill/>
        </p:spPr>
        <p:txBody>
          <a:bodyPr wrap="square" rtlCol="0">
            <a:spAutoFit/>
          </a:bodyPr>
          <a:lstStyle/>
          <a:p>
            <a:r>
              <a:rPr lang="en-US" dirty="0" smtClean="0"/>
              <a:t>Help Section</a:t>
            </a:r>
            <a:endParaRPr lang="ru-RU" dirty="0"/>
          </a:p>
        </p:txBody>
      </p:sp>
      <p:sp>
        <p:nvSpPr>
          <p:cNvPr id="7" name="TextBox 6"/>
          <p:cNvSpPr txBox="1"/>
          <p:nvPr/>
        </p:nvSpPr>
        <p:spPr>
          <a:xfrm>
            <a:off x="566382" y="1344304"/>
            <a:ext cx="2129051"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Parent Section</a:t>
            </a:r>
            <a:endParaRPr lang="ru-RU" dirty="0"/>
          </a:p>
        </p:txBody>
      </p:sp>
      <p:sp>
        <p:nvSpPr>
          <p:cNvPr id="8" name="Rectangle 7"/>
          <p:cNvSpPr/>
          <p:nvPr/>
        </p:nvSpPr>
        <p:spPr>
          <a:xfrm>
            <a:off x="3227696" y="866274"/>
            <a:ext cx="1705970" cy="1788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295935" y="866274"/>
            <a:ext cx="2470244" cy="369332"/>
          </a:xfrm>
          <a:prstGeom prst="rect">
            <a:avLst/>
          </a:prstGeom>
          <a:noFill/>
        </p:spPr>
        <p:txBody>
          <a:bodyPr wrap="square" rtlCol="0">
            <a:spAutoFit/>
          </a:bodyPr>
          <a:lstStyle/>
          <a:p>
            <a:r>
              <a:rPr lang="en-US" dirty="0" smtClean="0"/>
              <a:t>Help Topic</a:t>
            </a:r>
            <a:endParaRPr lang="ru-RU" dirty="0"/>
          </a:p>
        </p:txBody>
      </p:sp>
      <p:sp>
        <p:nvSpPr>
          <p:cNvPr id="10" name="TextBox 9"/>
          <p:cNvSpPr txBox="1"/>
          <p:nvPr/>
        </p:nvSpPr>
        <p:spPr>
          <a:xfrm>
            <a:off x="3377822" y="1344304"/>
            <a:ext cx="1453485"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Section</a:t>
            </a:r>
          </a:p>
          <a:p>
            <a:pPr marL="285750" indent="-285750">
              <a:buFont typeface="Arial" panose="020B0604020202020204" pitchFamily="34" charset="0"/>
              <a:buChar char="•"/>
            </a:pPr>
            <a:r>
              <a:rPr lang="en-US" dirty="0" err="1" smtClean="0"/>
              <a:t>OrdinalNo</a:t>
            </a:r>
            <a:endParaRPr lang="en-US" dirty="0" smtClean="0"/>
          </a:p>
        </p:txBody>
      </p:sp>
      <p:cxnSp>
        <p:nvCxnSpPr>
          <p:cNvPr id="14" name="Elbow Connector 13"/>
          <p:cNvCxnSpPr/>
          <p:nvPr/>
        </p:nvCxnSpPr>
        <p:spPr>
          <a:xfrm rot="10800000">
            <a:off x="2545308" y="1542197"/>
            <a:ext cx="682389" cy="5162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616055" y="866274"/>
            <a:ext cx="2117558" cy="1788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5780905" y="939335"/>
            <a:ext cx="1787857" cy="369332"/>
          </a:xfrm>
          <a:prstGeom prst="rect">
            <a:avLst/>
          </a:prstGeom>
          <a:noFill/>
        </p:spPr>
        <p:txBody>
          <a:bodyPr wrap="square" rtlCol="0">
            <a:spAutoFit/>
          </a:bodyPr>
          <a:lstStyle/>
          <a:p>
            <a:r>
              <a:rPr lang="en-US" dirty="0" smtClean="0"/>
              <a:t>Topic Paragraph</a:t>
            </a:r>
            <a:endParaRPr lang="ru-RU" dirty="0"/>
          </a:p>
        </p:txBody>
      </p:sp>
      <p:sp>
        <p:nvSpPr>
          <p:cNvPr id="12" name="TextBox 11"/>
          <p:cNvSpPr txBox="1"/>
          <p:nvPr/>
        </p:nvSpPr>
        <p:spPr>
          <a:xfrm>
            <a:off x="5875362" y="1323752"/>
            <a:ext cx="124876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Topic</a:t>
            </a:r>
          </a:p>
          <a:p>
            <a:pPr marL="285750" indent="-285750">
              <a:buFont typeface="Arial" panose="020B0604020202020204" pitchFamily="34" charset="0"/>
              <a:buChar char="•"/>
            </a:pPr>
            <a:r>
              <a:rPr lang="en-US" dirty="0" smtClean="0"/>
              <a:t>Content</a:t>
            </a:r>
          </a:p>
        </p:txBody>
      </p:sp>
      <p:cxnSp>
        <p:nvCxnSpPr>
          <p:cNvPr id="13" name="Elbow Connector 12"/>
          <p:cNvCxnSpPr/>
          <p:nvPr/>
        </p:nvCxnSpPr>
        <p:spPr>
          <a:xfrm rot="10800000">
            <a:off x="4935945" y="1530821"/>
            <a:ext cx="682389" cy="5162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147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Getting Started</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b="1" dirty="0" smtClean="0"/>
              <a:t>Getting started</a:t>
            </a:r>
          </a:p>
          <a:p>
            <a:r>
              <a:rPr lang="en-US" dirty="0" smtClean="0"/>
              <a:t>Dashboard</a:t>
            </a:r>
          </a:p>
          <a:p>
            <a:r>
              <a:rPr lang="en-US"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043062" y="1189085"/>
            <a:ext cx="8598090" cy="3693319"/>
          </a:xfrm>
          <a:prstGeom prst="rect">
            <a:avLst/>
          </a:prstGeom>
          <a:noFill/>
        </p:spPr>
        <p:txBody>
          <a:bodyPr wrap="square" rtlCol="0">
            <a:spAutoFit/>
          </a:bodyPr>
          <a:lstStyle/>
          <a:p>
            <a:r>
              <a:rPr lang="en-US" b="1" dirty="0" smtClean="0"/>
              <a:t>AVS </a:t>
            </a:r>
            <a:r>
              <a:rPr lang="en-US" b="1" dirty="0" err="1" smtClean="0"/>
              <a:t>StaticSite</a:t>
            </a:r>
            <a:r>
              <a:rPr lang="en-US" b="1" dirty="0" smtClean="0"/>
              <a:t> Hosting</a:t>
            </a:r>
            <a:r>
              <a:rPr lang="en-US" dirty="0" smtClean="0"/>
              <a:t> allows a user to host simple static site and manage it. The user can turn site on or off, upload different types of content, remove some content, or delete site at all. </a:t>
            </a:r>
            <a:endParaRPr lang="ru-RU" dirty="0" smtClean="0"/>
          </a:p>
          <a:p>
            <a:endParaRPr lang="en-US" dirty="0" smtClean="0"/>
          </a:p>
          <a:p>
            <a:r>
              <a:rPr lang="en-US" dirty="0" smtClean="0"/>
              <a:t>Currently the project consists of 2 different modules – specific static site middleware and dashboard UI with REST API.</a:t>
            </a:r>
          </a:p>
          <a:p>
            <a:endParaRPr lang="en-US" dirty="0" smtClean="0"/>
          </a:p>
          <a:p>
            <a:r>
              <a:rPr lang="en-US" dirty="0" smtClean="0"/>
              <a:t>All you need is to choose your site name &amp; upload site content (*.html, *.</a:t>
            </a:r>
            <a:r>
              <a:rPr lang="en-US" dirty="0" err="1" smtClean="0"/>
              <a:t>js</a:t>
            </a:r>
            <a:r>
              <a:rPr lang="en-US" dirty="0" smtClean="0"/>
              <a:t>. *.</a:t>
            </a:r>
            <a:r>
              <a:rPr lang="en-US" dirty="0" err="1" smtClean="0"/>
              <a:t>css</a:t>
            </a:r>
            <a:r>
              <a:rPr lang="en-US" dirty="0" smtClean="0"/>
              <a:t>).  You also may choose the landing page for your site. After it your site will be able on the route</a:t>
            </a:r>
          </a:p>
          <a:p>
            <a:r>
              <a:rPr lang="en-US" b="1" dirty="0" smtClean="0"/>
              <a:t>http://{Your site name}/{landing page}</a:t>
            </a:r>
            <a:r>
              <a:rPr lang="en-US" dirty="0" smtClean="0"/>
              <a:t>.</a:t>
            </a:r>
          </a:p>
          <a:p>
            <a:endParaRPr lang="en-US" dirty="0" smtClean="0"/>
          </a:p>
          <a:p>
            <a:r>
              <a:rPr lang="en-US" dirty="0" smtClean="0"/>
              <a:t>To host your sites, the account registration is required. After registration you have a possibility to view your sites and manage them using our </a:t>
            </a:r>
            <a:r>
              <a:rPr lang="en-US" b="1" dirty="0" smtClean="0"/>
              <a:t>Dashboard</a:t>
            </a:r>
            <a:r>
              <a:rPr lang="en-US" dirty="0" smtClean="0"/>
              <a:t>. </a:t>
            </a:r>
            <a:endParaRPr lang="ru-RU" dirty="0"/>
          </a:p>
        </p:txBody>
      </p:sp>
    </p:spTree>
    <p:extLst>
      <p:ext uri="{BB962C8B-B14F-4D97-AF65-F5344CB8AC3E}">
        <p14:creationId xmlns:p14="http://schemas.microsoft.com/office/powerpoint/2010/main" val="1927936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Dashboard</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b="1" dirty="0" smtClean="0"/>
              <a:t>Dashboard</a:t>
            </a:r>
          </a:p>
          <a:p>
            <a:r>
              <a:rPr lang="en-US"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043062" y="1189085"/>
            <a:ext cx="8598090" cy="3970318"/>
          </a:xfrm>
          <a:prstGeom prst="rect">
            <a:avLst/>
          </a:prstGeom>
          <a:noFill/>
        </p:spPr>
        <p:txBody>
          <a:bodyPr wrap="square" rtlCol="0">
            <a:spAutoFit/>
          </a:bodyPr>
          <a:lstStyle/>
          <a:p>
            <a:r>
              <a:rPr lang="en-US" b="1" dirty="0" smtClean="0"/>
              <a:t>Dashboard</a:t>
            </a:r>
            <a:r>
              <a:rPr lang="en-US" dirty="0" smtClean="0"/>
              <a:t> page shows all your sites and allows to manage them. Each site must have a name required for site routing, but you can also provide a site description which can be displayed in the dashboard grid. The dashboard also provide additional information about sites including site creation date.  </a:t>
            </a:r>
          </a:p>
          <a:p>
            <a:endParaRPr lang="en-US" dirty="0"/>
          </a:p>
          <a:p>
            <a:endParaRPr lang="en-US" dirty="0" smtClean="0"/>
          </a:p>
          <a:p>
            <a:endParaRPr lang="en-US" dirty="0" smtClean="0"/>
          </a:p>
          <a:p>
            <a:r>
              <a:rPr lang="en-US" dirty="0" smtClean="0"/>
              <a:t>Use </a:t>
            </a:r>
            <a:r>
              <a:rPr lang="en-US" b="1" dirty="0" smtClean="0"/>
              <a:t>action column</a:t>
            </a:r>
            <a:r>
              <a:rPr lang="en-US" dirty="0" smtClean="0"/>
              <a:t> buttons to manage the site selected. You can </a:t>
            </a:r>
            <a:r>
              <a:rPr lang="en-US" b="1" dirty="0" smtClean="0"/>
              <a:t>turn</a:t>
            </a:r>
            <a:r>
              <a:rPr lang="en-US" dirty="0" smtClean="0"/>
              <a:t> it </a:t>
            </a:r>
            <a:r>
              <a:rPr lang="en-US" b="1" dirty="0" smtClean="0"/>
              <a:t>on/off</a:t>
            </a:r>
            <a:r>
              <a:rPr lang="en-US" dirty="0" smtClean="0"/>
              <a:t>, edit (</a:t>
            </a:r>
            <a:r>
              <a:rPr lang="en-US" b="1" dirty="0" smtClean="0"/>
              <a:t>update</a:t>
            </a:r>
            <a:r>
              <a:rPr lang="en-US" dirty="0" smtClean="0"/>
              <a:t>), </a:t>
            </a:r>
            <a:r>
              <a:rPr lang="en-US" b="1" dirty="0" smtClean="0"/>
              <a:t>delete</a:t>
            </a:r>
            <a:r>
              <a:rPr lang="en-US" dirty="0" smtClean="0"/>
              <a:t> site, or </a:t>
            </a:r>
            <a:r>
              <a:rPr lang="en-US" b="1" dirty="0" smtClean="0"/>
              <a:t>browse</a:t>
            </a:r>
            <a:r>
              <a:rPr lang="en-US" dirty="0" smtClean="0"/>
              <a:t> it. If you select </a:t>
            </a:r>
            <a:r>
              <a:rPr lang="en-US" b="1" dirty="0" smtClean="0"/>
              <a:t>Update</a:t>
            </a:r>
            <a:r>
              <a:rPr lang="en-US" dirty="0" smtClean="0"/>
              <a:t>, the </a:t>
            </a:r>
            <a:r>
              <a:rPr lang="en-US" b="1" dirty="0" smtClean="0"/>
              <a:t>Edit Site </a:t>
            </a:r>
            <a:r>
              <a:rPr lang="en-US" dirty="0" smtClean="0"/>
              <a:t>page will open.</a:t>
            </a:r>
          </a:p>
          <a:p>
            <a:r>
              <a:rPr lang="en-US" dirty="0" smtClean="0"/>
              <a:t>Please note that selecting </a:t>
            </a:r>
            <a:r>
              <a:rPr lang="en-US" b="1" dirty="0" smtClean="0"/>
              <a:t>Delete</a:t>
            </a:r>
            <a:r>
              <a:rPr lang="en-US" dirty="0" smtClean="0"/>
              <a:t> and confirming your operation will remove all site data with the site content. Use this option very carefully.</a:t>
            </a:r>
          </a:p>
          <a:p>
            <a:endParaRPr lang="en-US" dirty="0"/>
          </a:p>
          <a:p>
            <a:r>
              <a:rPr lang="en-US" dirty="0" smtClean="0"/>
              <a:t>The link </a:t>
            </a:r>
            <a:r>
              <a:rPr lang="en-US" b="1" dirty="0" smtClean="0"/>
              <a:t>Browse</a:t>
            </a:r>
            <a:r>
              <a:rPr lang="en-US" dirty="0" smtClean="0"/>
              <a:t> appears </a:t>
            </a:r>
            <a:r>
              <a:rPr lang="en-US" b="1" dirty="0" smtClean="0"/>
              <a:t>only</a:t>
            </a:r>
            <a:r>
              <a:rPr lang="en-US" dirty="0" smtClean="0"/>
              <a:t> if you have provided the landing page for site. You can do it using the </a:t>
            </a:r>
            <a:r>
              <a:rPr lang="en-US" b="1" dirty="0" smtClean="0"/>
              <a:t>Edit Site</a:t>
            </a:r>
            <a:r>
              <a:rPr lang="en-US" dirty="0" smtClean="0"/>
              <a:t> page.</a:t>
            </a:r>
            <a:endParaRPr lang="ru-RU" dirty="0"/>
          </a:p>
        </p:txBody>
      </p:sp>
      <p:pic>
        <p:nvPicPr>
          <p:cNvPr id="3" name="Picture 2"/>
          <p:cNvPicPr>
            <a:picLocks noChangeAspect="1"/>
          </p:cNvPicPr>
          <p:nvPr/>
        </p:nvPicPr>
        <p:blipFill>
          <a:blip r:embed="rId2"/>
          <a:stretch>
            <a:fillRect/>
          </a:stretch>
        </p:blipFill>
        <p:spPr>
          <a:xfrm>
            <a:off x="3144835" y="2407104"/>
            <a:ext cx="8701227" cy="665264"/>
          </a:xfrm>
          <a:prstGeom prst="rect">
            <a:avLst/>
          </a:prstGeom>
        </p:spPr>
      </p:pic>
    </p:spTree>
    <p:extLst>
      <p:ext uri="{BB962C8B-B14F-4D97-AF65-F5344CB8AC3E}">
        <p14:creationId xmlns:p14="http://schemas.microsoft.com/office/powerpoint/2010/main" val="214815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Create Site</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dirty="0" smtClean="0"/>
              <a:t>Dashboard</a:t>
            </a:r>
          </a:p>
          <a:p>
            <a:r>
              <a:rPr lang="en-US" b="1"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104147" y="1245268"/>
            <a:ext cx="8692816" cy="646331"/>
          </a:xfrm>
          <a:prstGeom prst="rect">
            <a:avLst/>
          </a:prstGeom>
          <a:noFill/>
        </p:spPr>
        <p:txBody>
          <a:bodyPr wrap="square" rtlCol="0">
            <a:spAutoFit/>
          </a:bodyPr>
          <a:lstStyle/>
          <a:p>
            <a:r>
              <a:rPr lang="en-US" dirty="0" smtClean="0"/>
              <a:t>To create new site installation, click the link </a:t>
            </a:r>
            <a:r>
              <a:rPr lang="en-US" b="1" dirty="0" smtClean="0"/>
              <a:t>“Add new site…” </a:t>
            </a:r>
            <a:r>
              <a:rPr lang="en-US" dirty="0" smtClean="0"/>
              <a:t>in the Dashboard page. The Create Site page will open:</a:t>
            </a:r>
            <a:endParaRPr lang="ru-RU" dirty="0"/>
          </a:p>
        </p:txBody>
      </p:sp>
      <p:pic>
        <p:nvPicPr>
          <p:cNvPr id="10" name="Picture 9"/>
          <p:cNvPicPr>
            <a:picLocks noChangeAspect="1"/>
          </p:cNvPicPr>
          <p:nvPr/>
        </p:nvPicPr>
        <p:blipFill>
          <a:blip r:embed="rId2"/>
          <a:stretch>
            <a:fillRect/>
          </a:stretch>
        </p:blipFill>
        <p:spPr>
          <a:xfrm>
            <a:off x="3227576" y="1891599"/>
            <a:ext cx="5501335" cy="2457488"/>
          </a:xfrm>
          <a:prstGeom prst="rect">
            <a:avLst/>
          </a:prstGeom>
        </p:spPr>
      </p:pic>
      <p:sp>
        <p:nvSpPr>
          <p:cNvPr id="11" name="TextBox 10"/>
          <p:cNvSpPr txBox="1"/>
          <p:nvPr/>
        </p:nvSpPr>
        <p:spPr>
          <a:xfrm>
            <a:off x="8728911" y="1800592"/>
            <a:ext cx="2989847" cy="2031325"/>
          </a:xfrm>
          <a:prstGeom prst="rect">
            <a:avLst/>
          </a:prstGeom>
          <a:noFill/>
        </p:spPr>
        <p:txBody>
          <a:bodyPr wrap="square" rtlCol="0">
            <a:spAutoFit/>
          </a:bodyPr>
          <a:lstStyle/>
          <a:p>
            <a:r>
              <a:rPr lang="en-US" dirty="0" smtClean="0"/>
              <a:t>Enter a site name (required), description (optional), and landing page (e.g. index.html).</a:t>
            </a:r>
          </a:p>
          <a:p>
            <a:r>
              <a:rPr lang="en-US" dirty="0" smtClean="0"/>
              <a:t>Check </a:t>
            </a:r>
            <a:r>
              <a:rPr lang="en-US" b="1" dirty="0" smtClean="0"/>
              <a:t>“Is Active”</a:t>
            </a:r>
            <a:r>
              <a:rPr lang="en-US" dirty="0" smtClean="0"/>
              <a:t> if you want the new site to be accessible for routing.</a:t>
            </a:r>
            <a:endParaRPr lang="ru-RU" dirty="0"/>
          </a:p>
        </p:txBody>
      </p:sp>
      <p:sp>
        <p:nvSpPr>
          <p:cNvPr id="12" name="TextBox 11"/>
          <p:cNvSpPr txBox="1"/>
          <p:nvPr/>
        </p:nvSpPr>
        <p:spPr>
          <a:xfrm>
            <a:off x="8750072" y="3792853"/>
            <a:ext cx="2737184" cy="646331"/>
          </a:xfrm>
          <a:prstGeom prst="rect">
            <a:avLst/>
          </a:prstGeom>
          <a:noFill/>
        </p:spPr>
        <p:txBody>
          <a:bodyPr wrap="square" rtlCol="0">
            <a:spAutoFit/>
          </a:bodyPr>
          <a:lstStyle/>
          <a:p>
            <a:r>
              <a:rPr lang="en-US" dirty="0" smtClean="0"/>
              <a:t>Upload site content using </a:t>
            </a:r>
            <a:r>
              <a:rPr lang="en-US" b="1" dirty="0" smtClean="0"/>
              <a:t>Upload Files</a:t>
            </a:r>
            <a:r>
              <a:rPr lang="en-US" dirty="0" smtClean="0"/>
              <a:t> section</a:t>
            </a:r>
            <a:endParaRPr lang="ru-RU" dirty="0"/>
          </a:p>
        </p:txBody>
      </p:sp>
      <p:sp>
        <p:nvSpPr>
          <p:cNvPr id="14" name="TextBox 13"/>
          <p:cNvSpPr txBox="1"/>
          <p:nvPr/>
        </p:nvSpPr>
        <p:spPr>
          <a:xfrm>
            <a:off x="3123751" y="4426704"/>
            <a:ext cx="8653608" cy="923330"/>
          </a:xfrm>
          <a:prstGeom prst="rect">
            <a:avLst/>
          </a:prstGeom>
          <a:noFill/>
        </p:spPr>
        <p:txBody>
          <a:bodyPr wrap="square" rtlCol="0">
            <a:spAutoFit/>
          </a:bodyPr>
          <a:lstStyle/>
          <a:p>
            <a:r>
              <a:rPr lang="en-US" dirty="0" smtClean="0"/>
              <a:t>For upload you can specify </a:t>
            </a:r>
            <a:r>
              <a:rPr lang="en-US" b="1" dirty="0" smtClean="0"/>
              <a:t>destination path</a:t>
            </a:r>
            <a:r>
              <a:rPr lang="en-US" dirty="0" smtClean="0"/>
              <a:t>. For example, if you have a reference like </a:t>
            </a:r>
            <a:r>
              <a:rPr lang="en-US" dirty="0" err="1" smtClean="0"/>
              <a:t>js</a:t>
            </a:r>
            <a:r>
              <a:rPr lang="en-US" dirty="0" smtClean="0"/>
              <a:t>/my-site.js in your index.html, you should upload my-site.js and specify destination path as </a:t>
            </a:r>
            <a:r>
              <a:rPr lang="en-US" dirty="0" err="1" smtClean="0"/>
              <a:t>js</a:t>
            </a:r>
            <a:r>
              <a:rPr lang="en-US" dirty="0" smtClean="0"/>
              <a:t>. Files without destination path are placed in the site root directory.</a:t>
            </a:r>
            <a:endParaRPr lang="ru-RU" dirty="0"/>
          </a:p>
        </p:txBody>
      </p:sp>
      <p:sp>
        <p:nvSpPr>
          <p:cNvPr id="15" name="TextBox 14"/>
          <p:cNvSpPr txBox="1"/>
          <p:nvPr/>
        </p:nvSpPr>
        <p:spPr>
          <a:xfrm>
            <a:off x="3123751" y="5327011"/>
            <a:ext cx="8404058" cy="923330"/>
          </a:xfrm>
          <a:prstGeom prst="rect">
            <a:avLst/>
          </a:prstGeom>
          <a:noFill/>
        </p:spPr>
        <p:txBody>
          <a:bodyPr wrap="square" rtlCol="0">
            <a:spAutoFit/>
          </a:bodyPr>
          <a:lstStyle/>
          <a:p>
            <a:r>
              <a:rPr lang="en-US" dirty="0" smtClean="0"/>
              <a:t>You can provide resource mappings for the content files uploaded. For example, if there is a file like about.html and you have provided the resource mapping for it as “about”, the file will be available through the route http://{your site}/about.</a:t>
            </a:r>
            <a:endParaRPr lang="ru-RU" dirty="0"/>
          </a:p>
        </p:txBody>
      </p:sp>
      <p:sp>
        <p:nvSpPr>
          <p:cNvPr id="16" name="TextBox 15"/>
          <p:cNvSpPr txBox="1"/>
          <p:nvPr/>
        </p:nvSpPr>
        <p:spPr>
          <a:xfrm>
            <a:off x="3123751" y="6294307"/>
            <a:ext cx="8208440" cy="369332"/>
          </a:xfrm>
          <a:prstGeom prst="rect">
            <a:avLst/>
          </a:prstGeom>
          <a:noFill/>
        </p:spPr>
        <p:txBody>
          <a:bodyPr wrap="square" rtlCol="0">
            <a:spAutoFit/>
          </a:bodyPr>
          <a:lstStyle/>
          <a:p>
            <a:r>
              <a:rPr lang="en-US" dirty="0" smtClean="0"/>
              <a:t>To create a site, you have to upload some content and set the site name.</a:t>
            </a:r>
            <a:endParaRPr lang="ru-RU" dirty="0"/>
          </a:p>
        </p:txBody>
      </p:sp>
    </p:spTree>
    <p:extLst>
      <p:ext uri="{BB962C8B-B14F-4D97-AF65-F5344CB8AC3E}">
        <p14:creationId xmlns:p14="http://schemas.microsoft.com/office/powerpoint/2010/main" val="757399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Site Management</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dirty="0" smtClean="0"/>
              <a:t>Dashboard</a:t>
            </a:r>
          </a:p>
          <a:p>
            <a:r>
              <a:rPr lang="en-US" dirty="0" smtClean="0"/>
              <a:t>Create site</a:t>
            </a:r>
          </a:p>
          <a:p>
            <a:r>
              <a:rPr lang="en-US" b="1" dirty="0" smtClean="0"/>
              <a:t>Site management</a:t>
            </a:r>
            <a:endParaRPr lang="ru-RU" b="1"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3043062" y="1119962"/>
            <a:ext cx="8692816" cy="646331"/>
          </a:xfrm>
          <a:prstGeom prst="rect">
            <a:avLst/>
          </a:prstGeom>
          <a:noFill/>
        </p:spPr>
        <p:txBody>
          <a:bodyPr wrap="square" rtlCol="0">
            <a:spAutoFit/>
          </a:bodyPr>
          <a:lstStyle/>
          <a:p>
            <a:r>
              <a:rPr lang="en-US" dirty="0" smtClean="0"/>
              <a:t>Use </a:t>
            </a:r>
            <a:r>
              <a:rPr lang="en-US" b="1" dirty="0" smtClean="0"/>
              <a:t>Update </a:t>
            </a:r>
            <a:r>
              <a:rPr lang="en-US" dirty="0" smtClean="0"/>
              <a:t>link in the dashboard page to start editing the site selected. The user interface used for site editing is the same that you saw when creating a new site.</a:t>
            </a:r>
            <a:endParaRPr lang="ru-RU" dirty="0"/>
          </a:p>
        </p:txBody>
      </p:sp>
      <p:sp>
        <p:nvSpPr>
          <p:cNvPr id="8" name="TextBox 7"/>
          <p:cNvSpPr txBox="1"/>
          <p:nvPr/>
        </p:nvSpPr>
        <p:spPr>
          <a:xfrm>
            <a:off x="3043062" y="1864371"/>
            <a:ext cx="8091237" cy="923330"/>
          </a:xfrm>
          <a:prstGeom prst="rect">
            <a:avLst/>
          </a:prstGeom>
          <a:noFill/>
        </p:spPr>
        <p:txBody>
          <a:bodyPr wrap="square" rtlCol="0">
            <a:spAutoFit/>
          </a:bodyPr>
          <a:lstStyle/>
          <a:p>
            <a:r>
              <a:rPr lang="en-US" dirty="0" smtClean="0"/>
              <a:t>During editing, you can change site name, description, landing page and resource mappings. You can also make your site active or inactive. Also there is possibility to upload new files for the site content using </a:t>
            </a:r>
            <a:r>
              <a:rPr lang="en-US" b="1" dirty="0" smtClean="0"/>
              <a:t>Upload Files</a:t>
            </a:r>
            <a:r>
              <a:rPr lang="en-US" dirty="0" smtClean="0"/>
              <a:t> section.</a:t>
            </a:r>
            <a:endParaRPr lang="ru-RU" dirty="0"/>
          </a:p>
        </p:txBody>
      </p:sp>
      <p:sp>
        <p:nvSpPr>
          <p:cNvPr id="9" name="TextBox 8"/>
          <p:cNvSpPr txBox="1"/>
          <p:nvPr/>
        </p:nvSpPr>
        <p:spPr>
          <a:xfrm>
            <a:off x="3043062" y="2947159"/>
            <a:ext cx="8625565" cy="2031325"/>
          </a:xfrm>
          <a:prstGeom prst="rect">
            <a:avLst/>
          </a:prstGeom>
          <a:noFill/>
        </p:spPr>
        <p:txBody>
          <a:bodyPr wrap="square" rtlCol="0">
            <a:spAutoFit/>
          </a:bodyPr>
          <a:lstStyle/>
          <a:p>
            <a:r>
              <a:rPr lang="en-US" dirty="0" smtClean="0"/>
              <a:t>Please note that the new site name you have entered is validated against the names of all existing sites. So, if you enter a name that is already in use by other user or site, you will be warned and you will have to change the site name. It </a:t>
            </a:r>
            <a:r>
              <a:rPr lang="en-US" b="1" dirty="0" smtClean="0"/>
              <a:t>must be unique</a:t>
            </a:r>
            <a:r>
              <a:rPr lang="en-US" dirty="0" smtClean="0"/>
              <a:t> among all users/sites to provide correct site routing.</a:t>
            </a:r>
          </a:p>
          <a:p>
            <a:endParaRPr lang="en-US" dirty="0"/>
          </a:p>
          <a:p>
            <a:r>
              <a:rPr lang="en-US" dirty="0" smtClean="0"/>
              <a:t>Also if you try to upload a file that has already been uploaded with the site content, it just will be replaced.</a:t>
            </a:r>
            <a:endParaRPr lang="ru-RU" dirty="0"/>
          </a:p>
        </p:txBody>
      </p:sp>
    </p:spTree>
    <p:extLst>
      <p:ext uri="{BB962C8B-B14F-4D97-AF65-F5344CB8AC3E}">
        <p14:creationId xmlns:p14="http://schemas.microsoft.com/office/powerpoint/2010/main" val="3932845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8783" y="132347"/>
            <a:ext cx="7970921" cy="400110"/>
          </a:xfrm>
          <a:prstGeom prst="rect">
            <a:avLst/>
          </a:prstGeom>
          <a:noFill/>
        </p:spPr>
        <p:txBody>
          <a:bodyPr wrap="square" rtlCol="0">
            <a:spAutoFit/>
          </a:bodyPr>
          <a:lstStyle/>
          <a:p>
            <a:r>
              <a:rPr lang="en-US" sz="2000" b="1" dirty="0" smtClean="0"/>
              <a:t>AVS Host Specifications</a:t>
            </a:r>
            <a:endParaRPr lang="ru-RU" sz="2000" b="1" dirty="0"/>
          </a:p>
        </p:txBody>
      </p:sp>
      <p:sp>
        <p:nvSpPr>
          <p:cNvPr id="6" name="TextBox 5"/>
          <p:cNvSpPr txBox="1"/>
          <p:nvPr/>
        </p:nvSpPr>
        <p:spPr>
          <a:xfrm>
            <a:off x="208783" y="532457"/>
            <a:ext cx="5493124" cy="369332"/>
          </a:xfrm>
          <a:prstGeom prst="rect">
            <a:avLst/>
          </a:prstGeom>
          <a:noFill/>
        </p:spPr>
        <p:txBody>
          <a:bodyPr wrap="square" rtlCol="0">
            <a:spAutoFit/>
          </a:bodyPr>
          <a:lstStyle/>
          <a:p>
            <a:r>
              <a:rPr lang="en-US" dirty="0" smtClean="0"/>
              <a:t>Site creation flow</a:t>
            </a:r>
            <a:endParaRPr lang="ru-RU" dirty="0"/>
          </a:p>
        </p:txBody>
      </p:sp>
      <p:sp>
        <p:nvSpPr>
          <p:cNvPr id="8" name="TextBox 7"/>
          <p:cNvSpPr txBox="1"/>
          <p:nvPr/>
        </p:nvSpPr>
        <p:spPr>
          <a:xfrm>
            <a:off x="208783" y="901789"/>
            <a:ext cx="11288452" cy="1200329"/>
          </a:xfrm>
          <a:prstGeom prst="rect">
            <a:avLst/>
          </a:prstGeom>
          <a:noFill/>
        </p:spPr>
        <p:txBody>
          <a:bodyPr wrap="square" rtlCol="0">
            <a:spAutoFit/>
          </a:bodyPr>
          <a:lstStyle/>
          <a:p>
            <a:pPr marL="342900" indent="-342900">
              <a:buAutoNum type="arabicParenR"/>
            </a:pPr>
            <a:r>
              <a:rPr lang="en-US" dirty="0" smtClean="0"/>
              <a:t>User creates site rote binding (it must be validated)</a:t>
            </a:r>
          </a:p>
          <a:p>
            <a:pPr marL="342900" indent="-342900">
              <a:buAutoNum type="arabicParenR"/>
            </a:pPr>
            <a:r>
              <a:rPr lang="en-US" dirty="0" smtClean="0"/>
              <a:t>User uploads all site files (separately or in zip-archive)</a:t>
            </a:r>
          </a:p>
          <a:p>
            <a:pPr marL="342900" indent="-342900">
              <a:buAutoNum type="arabicParenR"/>
            </a:pPr>
            <a:r>
              <a:rPr lang="en-US" dirty="0" smtClean="0"/>
              <a:t>User can create a binding for site entry point (for example, for index.html)</a:t>
            </a:r>
          </a:p>
          <a:p>
            <a:pPr marL="342900" indent="-342900">
              <a:buAutoNum type="arabicParenR"/>
            </a:pPr>
            <a:r>
              <a:rPr lang="en-US" dirty="0" smtClean="0"/>
              <a:t>Perhaps the app may change resources references in html files if needed (URL rewriting).</a:t>
            </a:r>
            <a:endParaRPr lang="ru-RU" dirty="0"/>
          </a:p>
        </p:txBody>
      </p:sp>
      <p:sp>
        <p:nvSpPr>
          <p:cNvPr id="9" name="TextBox 8"/>
          <p:cNvSpPr txBox="1"/>
          <p:nvPr/>
        </p:nvSpPr>
        <p:spPr>
          <a:xfrm>
            <a:off x="208783" y="3895592"/>
            <a:ext cx="11772546" cy="1200329"/>
          </a:xfrm>
          <a:prstGeom prst="rect">
            <a:avLst/>
          </a:prstGeom>
          <a:noFill/>
        </p:spPr>
        <p:txBody>
          <a:bodyPr wrap="square" rtlCol="0">
            <a:spAutoFit/>
          </a:bodyPr>
          <a:lstStyle/>
          <a:p>
            <a:r>
              <a:rPr lang="en-US" dirty="0" smtClean="0"/>
              <a:t>Site update flow</a:t>
            </a:r>
          </a:p>
          <a:p>
            <a:pPr marL="342900" indent="-342900">
              <a:buAutoNum type="arabicParenR"/>
            </a:pPr>
            <a:r>
              <a:rPr lang="en-US" dirty="0" smtClean="0"/>
              <a:t>Allow a user to change site binding (with validation).</a:t>
            </a:r>
          </a:p>
          <a:p>
            <a:pPr marL="342900" indent="-342900">
              <a:buAutoNum type="arabicParenR"/>
            </a:pPr>
            <a:r>
              <a:rPr lang="en-US" dirty="0" smtClean="0"/>
              <a:t>Add possibility to upload new site files set. If the files already exists in the site folder they should be rewritten.</a:t>
            </a:r>
          </a:p>
          <a:p>
            <a:pPr marL="342900" indent="-342900">
              <a:buAutoNum type="arabicParenR"/>
            </a:pPr>
            <a:r>
              <a:rPr lang="en-US" dirty="0" smtClean="0"/>
              <a:t>Allow to change entry point binding.</a:t>
            </a:r>
            <a:endParaRPr lang="ru-RU" dirty="0"/>
          </a:p>
        </p:txBody>
      </p:sp>
      <p:sp>
        <p:nvSpPr>
          <p:cNvPr id="10" name="TextBox 9"/>
          <p:cNvSpPr txBox="1"/>
          <p:nvPr/>
        </p:nvSpPr>
        <p:spPr>
          <a:xfrm>
            <a:off x="208783" y="2682278"/>
            <a:ext cx="9641188" cy="923330"/>
          </a:xfrm>
          <a:prstGeom prst="rect">
            <a:avLst/>
          </a:prstGeom>
          <a:noFill/>
        </p:spPr>
        <p:txBody>
          <a:bodyPr wrap="square" rtlCol="0">
            <a:spAutoFit/>
          </a:bodyPr>
          <a:lstStyle/>
          <a:p>
            <a:pPr marL="342900" indent="-342900">
              <a:buAutoNum type="arabicParenR"/>
            </a:pPr>
            <a:r>
              <a:rPr lang="en-US" dirty="0" smtClean="0"/>
              <a:t>Confirm if a user really wants to remove site instance.</a:t>
            </a:r>
          </a:p>
          <a:p>
            <a:pPr marL="342900" indent="-342900">
              <a:buAutoNum type="arabicParenR"/>
            </a:pPr>
            <a:r>
              <a:rPr lang="en-US" dirty="0" smtClean="0"/>
              <a:t>Remove record from database with the site binding.</a:t>
            </a:r>
          </a:p>
          <a:p>
            <a:pPr marL="342900" indent="-342900">
              <a:buAutoNum type="arabicParenR"/>
            </a:pPr>
            <a:r>
              <a:rPr lang="en-US" dirty="0" smtClean="0"/>
              <a:t>Remove site folder in content directory.</a:t>
            </a:r>
          </a:p>
        </p:txBody>
      </p:sp>
      <p:sp>
        <p:nvSpPr>
          <p:cNvPr id="11" name="TextBox 10"/>
          <p:cNvSpPr txBox="1"/>
          <p:nvPr/>
        </p:nvSpPr>
        <p:spPr>
          <a:xfrm>
            <a:off x="208783" y="2312946"/>
            <a:ext cx="5493124" cy="369332"/>
          </a:xfrm>
          <a:prstGeom prst="rect">
            <a:avLst/>
          </a:prstGeom>
          <a:noFill/>
        </p:spPr>
        <p:txBody>
          <a:bodyPr wrap="square" rtlCol="0">
            <a:spAutoFit/>
          </a:bodyPr>
          <a:lstStyle/>
          <a:p>
            <a:r>
              <a:rPr lang="en-US" dirty="0" smtClean="0"/>
              <a:t>Site removal flow</a:t>
            </a:r>
            <a:endParaRPr lang="ru-RU" dirty="0"/>
          </a:p>
        </p:txBody>
      </p:sp>
    </p:spTree>
    <p:extLst>
      <p:ext uri="{BB962C8B-B14F-4D97-AF65-F5344CB8AC3E}">
        <p14:creationId xmlns:p14="http://schemas.microsoft.com/office/powerpoint/2010/main" val="36791272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121" y="84221"/>
            <a:ext cx="10750216" cy="369332"/>
          </a:xfrm>
          <a:prstGeom prst="rect">
            <a:avLst/>
          </a:prstGeom>
          <a:noFill/>
        </p:spPr>
        <p:txBody>
          <a:bodyPr wrap="square" rtlCol="0">
            <a:spAutoFit/>
          </a:bodyPr>
          <a:lstStyle/>
          <a:p>
            <a:r>
              <a:rPr lang="en-US" dirty="0" smtClean="0"/>
              <a:t>My Profile page</a:t>
            </a:r>
            <a:endParaRPr lang="ru-RU" dirty="0"/>
          </a:p>
        </p:txBody>
      </p:sp>
      <p:pic>
        <p:nvPicPr>
          <p:cNvPr id="5" name="Picture 4"/>
          <p:cNvPicPr>
            <a:picLocks noChangeAspect="1"/>
          </p:cNvPicPr>
          <p:nvPr/>
        </p:nvPicPr>
        <p:blipFill>
          <a:blip r:embed="rId2"/>
          <a:stretch>
            <a:fillRect/>
          </a:stretch>
        </p:blipFill>
        <p:spPr>
          <a:xfrm>
            <a:off x="174458" y="375347"/>
            <a:ext cx="10961638" cy="6344290"/>
          </a:xfrm>
          <a:prstGeom prst="rect">
            <a:avLst/>
          </a:prstGeom>
        </p:spPr>
      </p:pic>
      <p:sp>
        <p:nvSpPr>
          <p:cNvPr id="2" name="Rectangle 1"/>
          <p:cNvSpPr/>
          <p:nvPr/>
        </p:nvSpPr>
        <p:spPr>
          <a:xfrm>
            <a:off x="7271951" y="3398108"/>
            <a:ext cx="753763" cy="216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7386251" y="3355887"/>
            <a:ext cx="525162" cy="276999"/>
          </a:xfrm>
          <a:prstGeom prst="rect">
            <a:avLst/>
          </a:prstGeom>
          <a:noFill/>
        </p:spPr>
        <p:txBody>
          <a:bodyPr wrap="square" rtlCol="0">
            <a:spAutoFit/>
          </a:bodyPr>
          <a:lstStyle/>
          <a:p>
            <a:r>
              <a:rPr lang="en-US" sz="1200" dirty="0" smtClean="0">
                <a:solidFill>
                  <a:schemeClr val="bg1"/>
                </a:solidFill>
              </a:rPr>
              <a:t>Send</a:t>
            </a:r>
            <a:endParaRPr lang="ru-RU" sz="1200" dirty="0">
              <a:solidFill>
                <a:schemeClr val="bg1"/>
              </a:solidFill>
            </a:endParaRPr>
          </a:p>
        </p:txBody>
      </p:sp>
    </p:spTree>
    <p:extLst>
      <p:ext uri="{BB962C8B-B14F-4D97-AF65-F5344CB8AC3E}">
        <p14:creationId xmlns:p14="http://schemas.microsoft.com/office/powerpoint/2010/main" val="196864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Dashboard</a:t>
            </a:r>
            <a:endParaRPr lang="ru-RU" dirty="0"/>
          </a:p>
        </p:txBody>
      </p:sp>
    </p:spTree>
    <p:extLst>
      <p:ext uri="{BB962C8B-B14F-4D97-AF65-F5344CB8AC3E}">
        <p14:creationId xmlns:p14="http://schemas.microsoft.com/office/powerpoint/2010/main" val="1654730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121" y="279380"/>
            <a:ext cx="4614111" cy="369332"/>
          </a:xfrm>
          <a:prstGeom prst="rect">
            <a:avLst/>
          </a:prstGeom>
          <a:noFill/>
        </p:spPr>
        <p:txBody>
          <a:bodyPr wrap="square" rtlCol="0">
            <a:spAutoFit/>
          </a:bodyPr>
          <a:lstStyle/>
          <a:p>
            <a:r>
              <a:rPr lang="en-US" dirty="0" smtClean="0"/>
              <a:t>Conversation Message entity</a:t>
            </a:r>
            <a:endParaRPr lang="ru-RU" dirty="0"/>
          </a:p>
        </p:txBody>
      </p:sp>
      <p:sp>
        <p:nvSpPr>
          <p:cNvPr id="5" name="Rounded Rectangle 4"/>
          <p:cNvSpPr/>
          <p:nvPr/>
        </p:nvSpPr>
        <p:spPr>
          <a:xfrm>
            <a:off x="427121" y="794085"/>
            <a:ext cx="3653560" cy="20514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716507" y="942659"/>
            <a:ext cx="2777319" cy="1754326"/>
          </a:xfrm>
          <a:prstGeom prst="rect">
            <a:avLst/>
          </a:prstGeom>
          <a:noFill/>
        </p:spPr>
        <p:txBody>
          <a:bodyPr wrap="square" rtlCol="0">
            <a:spAutoFit/>
          </a:bodyPr>
          <a:lstStyle/>
          <a:p>
            <a:r>
              <a:rPr lang="en-US" dirty="0" smtClean="0"/>
              <a:t>Id (String)</a:t>
            </a:r>
          </a:p>
          <a:p>
            <a:r>
              <a:rPr lang="en-US" dirty="0" err="1" smtClean="0"/>
              <a:t>ConversationID</a:t>
            </a:r>
            <a:endParaRPr lang="en-US" dirty="0"/>
          </a:p>
          <a:p>
            <a:r>
              <a:rPr lang="en-US" dirty="0" err="1" smtClean="0"/>
              <a:t>UserID</a:t>
            </a:r>
            <a:r>
              <a:rPr lang="en-US" dirty="0" smtClean="0"/>
              <a:t> (String)</a:t>
            </a:r>
          </a:p>
          <a:p>
            <a:r>
              <a:rPr lang="en-US" dirty="0" err="1" smtClean="0"/>
              <a:t>DateAdded</a:t>
            </a:r>
            <a:r>
              <a:rPr lang="en-US" dirty="0" smtClean="0"/>
              <a:t> (</a:t>
            </a:r>
            <a:r>
              <a:rPr lang="en-US" dirty="0" err="1" smtClean="0"/>
              <a:t>DateTime</a:t>
            </a:r>
            <a:r>
              <a:rPr lang="en-US" dirty="0" smtClean="0"/>
              <a:t>)</a:t>
            </a:r>
          </a:p>
          <a:p>
            <a:r>
              <a:rPr lang="en-US" dirty="0" smtClean="0"/>
              <a:t>Viewed (Boolean)</a:t>
            </a:r>
          </a:p>
          <a:p>
            <a:r>
              <a:rPr lang="en-US" dirty="0" smtClean="0"/>
              <a:t>Content (String)</a:t>
            </a:r>
            <a:endParaRPr lang="ru-RU" dirty="0"/>
          </a:p>
        </p:txBody>
      </p:sp>
      <p:sp>
        <p:nvSpPr>
          <p:cNvPr id="7" name="Rounded Rectangle 6"/>
          <p:cNvSpPr/>
          <p:nvPr/>
        </p:nvSpPr>
        <p:spPr>
          <a:xfrm>
            <a:off x="4981433" y="700200"/>
            <a:ext cx="2437979" cy="11695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4902374" y="260039"/>
            <a:ext cx="4614111" cy="369332"/>
          </a:xfrm>
          <a:prstGeom prst="rect">
            <a:avLst/>
          </a:prstGeom>
          <a:noFill/>
        </p:spPr>
        <p:txBody>
          <a:bodyPr wrap="square" rtlCol="0">
            <a:spAutoFit/>
          </a:bodyPr>
          <a:lstStyle/>
          <a:p>
            <a:r>
              <a:rPr lang="en-US" dirty="0" smtClean="0"/>
              <a:t>Conversation entity</a:t>
            </a:r>
            <a:endParaRPr lang="ru-RU" dirty="0"/>
          </a:p>
        </p:txBody>
      </p:sp>
      <p:sp>
        <p:nvSpPr>
          <p:cNvPr id="9" name="Rectangle 8"/>
          <p:cNvSpPr/>
          <p:nvPr/>
        </p:nvSpPr>
        <p:spPr>
          <a:xfrm>
            <a:off x="5181940" y="794085"/>
            <a:ext cx="2237472" cy="923330"/>
          </a:xfrm>
          <a:prstGeom prst="rect">
            <a:avLst/>
          </a:prstGeom>
        </p:spPr>
        <p:txBody>
          <a:bodyPr wrap="none">
            <a:spAutoFit/>
          </a:bodyPr>
          <a:lstStyle/>
          <a:p>
            <a:r>
              <a:rPr lang="en-US" dirty="0"/>
              <a:t>Id (String</a:t>
            </a:r>
            <a:r>
              <a:rPr lang="en-US" dirty="0" smtClean="0"/>
              <a:t>)	 </a:t>
            </a:r>
          </a:p>
          <a:p>
            <a:r>
              <a:rPr lang="en-US" dirty="0" smtClean="0"/>
              <a:t>Name (String)</a:t>
            </a:r>
            <a:endParaRPr lang="en-US" dirty="0"/>
          </a:p>
          <a:p>
            <a:r>
              <a:rPr lang="en-US" dirty="0" err="1" smtClean="0"/>
              <a:t>UnreadMessages</a:t>
            </a:r>
            <a:r>
              <a:rPr lang="en-US" dirty="0" smtClean="0"/>
              <a:t> (</a:t>
            </a:r>
            <a:r>
              <a:rPr lang="en-US" dirty="0" err="1" smtClean="0"/>
              <a:t>int</a:t>
            </a:r>
            <a:r>
              <a:rPr lang="en-US" dirty="0" smtClean="0"/>
              <a:t>)</a:t>
            </a:r>
            <a:endParaRPr lang="en-US" dirty="0"/>
          </a:p>
        </p:txBody>
      </p:sp>
    </p:spTree>
    <p:extLst>
      <p:ext uri="{BB962C8B-B14F-4D97-AF65-F5344CB8AC3E}">
        <p14:creationId xmlns:p14="http://schemas.microsoft.com/office/powerpoint/2010/main" val="2347573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3754" y="116879"/>
            <a:ext cx="5972725" cy="369332"/>
          </a:xfrm>
          <a:prstGeom prst="rect">
            <a:avLst/>
          </a:prstGeom>
          <a:noFill/>
        </p:spPr>
        <p:txBody>
          <a:bodyPr wrap="none" rtlCol="0">
            <a:spAutoFit/>
          </a:bodyPr>
          <a:lstStyle/>
          <a:p>
            <a:r>
              <a:rPr lang="en-US" dirty="0" smtClean="0"/>
              <a:t>Admin notifications about new message in user conversations</a:t>
            </a:r>
            <a:endParaRPr lang="ru-RU" dirty="0"/>
          </a:p>
        </p:txBody>
      </p:sp>
      <p:sp>
        <p:nvSpPr>
          <p:cNvPr id="7" name="Прямоугольник 4"/>
          <p:cNvSpPr/>
          <p:nvPr/>
        </p:nvSpPr>
        <p:spPr>
          <a:xfrm>
            <a:off x="162427" y="563419"/>
            <a:ext cx="11947357" cy="6148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5"/>
          <p:cNvSpPr/>
          <p:nvPr/>
        </p:nvSpPr>
        <p:spPr>
          <a:xfrm>
            <a:off x="1602971" y="535677"/>
            <a:ext cx="9157647" cy="61481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6"/>
          <p:cNvSpPr/>
          <p:nvPr/>
        </p:nvSpPr>
        <p:spPr>
          <a:xfrm>
            <a:off x="1594752" y="563419"/>
            <a:ext cx="9157647" cy="10674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1562666" y="563419"/>
            <a:ext cx="2790969" cy="523220"/>
          </a:xfrm>
          <a:prstGeom prst="rect">
            <a:avLst/>
          </a:prstGeom>
          <a:noFill/>
        </p:spPr>
        <p:txBody>
          <a:bodyPr wrap="square" rtlCol="0">
            <a:spAutoFit/>
          </a:bodyPr>
          <a:lstStyle/>
          <a:p>
            <a:r>
              <a:rPr lang="en-US" sz="2800" dirty="0" smtClean="0"/>
              <a:t>LOGO (</a:t>
            </a:r>
            <a:r>
              <a:rPr lang="en-US" sz="2800" dirty="0" err="1" smtClean="0"/>
              <a:t>Img</a:t>
            </a:r>
            <a:r>
              <a:rPr lang="en-US" sz="2800" dirty="0" smtClean="0"/>
              <a:t>)</a:t>
            </a:r>
            <a:endParaRPr lang="ru-RU" sz="2800" dirty="0"/>
          </a:p>
        </p:txBody>
      </p:sp>
      <p:sp>
        <p:nvSpPr>
          <p:cNvPr id="11" name="Прямоугольник 8"/>
          <p:cNvSpPr/>
          <p:nvPr/>
        </p:nvSpPr>
        <p:spPr>
          <a:xfrm>
            <a:off x="1600377" y="1317009"/>
            <a:ext cx="9157649" cy="313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1563755" y="1276549"/>
            <a:ext cx="6578224" cy="369332"/>
          </a:xfrm>
          <a:prstGeom prst="rect">
            <a:avLst/>
          </a:prstGeom>
          <a:noFill/>
        </p:spPr>
        <p:txBody>
          <a:bodyPr wrap="square" rtlCol="0">
            <a:spAutoFit/>
          </a:bodyPr>
          <a:lstStyle/>
          <a:p>
            <a:r>
              <a:rPr lang="en-US" dirty="0" smtClean="0">
                <a:solidFill>
                  <a:schemeClr val="bg1"/>
                </a:solidFill>
              </a:rPr>
              <a:t>Dashboard | My Profile | Conversations </a:t>
            </a:r>
            <a:r>
              <a:rPr lang="en-US" baseline="30000" dirty="0" smtClean="0">
                <a:solidFill>
                  <a:srgbClr val="FF0000"/>
                </a:solidFill>
              </a:rPr>
              <a:t>(New)</a:t>
            </a:r>
            <a:r>
              <a:rPr lang="en-US" dirty="0" smtClean="0">
                <a:solidFill>
                  <a:schemeClr val="bg1"/>
                </a:solidFill>
              </a:rPr>
              <a:t> | Help</a:t>
            </a:r>
            <a:endParaRPr lang="ru-RU" dirty="0">
              <a:solidFill>
                <a:schemeClr val="bg1"/>
              </a:solidFill>
            </a:endParaRPr>
          </a:p>
        </p:txBody>
      </p:sp>
      <p:sp>
        <p:nvSpPr>
          <p:cNvPr id="13" name="TextBox 12"/>
          <p:cNvSpPr txBox="1"/>
          <p:nvPr/>
        </p:nvSpPr>
        <p:spPr>
          <a:xfrm>
            <a:off x="8423978" y="975354"/>
            <a:ext cx="2376943" cy="307777"/>
          </a:xfrm>
          <a:prstGeom prst="rect">
            <a:avLst/>
          </a:prstGeom>
          <a:noFill/>
        </p:spPr>
        <p:txBody>
          <a:bodyPr wrap="square" rtlCol="0">
            <a:spAutoFit/>
          </a:bodyPr>
          <a:lstStyle/>
          <a:p>
            <a:r>
              <a:rPr lang="en-US" sz="1400" dirty="0" smtClean="0">
                <a:solidFill>
                  <a:schemeClr val="accent5"/>
                </a:solidFill>
              </a:rPr>
              <a:t>Welcome, Admin | Sign out…</a:t>
            </a:r>
            <a:endParaRPr lang="ru-RU" sz="1400" dirty="0">
              <a:solidFill>
                <a:schemeClr val="accent5"/>
              </a:solidFill>
            </a:endParaRPr>
          </a:p>
        </p:txBody>
      </p:sp>
      <p:sp>
        <p:nvSpPr>
          <p:cNvPr id="14" name="TextBox 13"/>
          <p:cNvSpPr txBox="1"/>
          <p:nvPr/>
        </p:nvSpPr>
        <p:spPr>
          <a:xfrm>
            <a:off x="1547713" y="3609746"/>
            <a:ext cx="9157649" cy="369332"/>
          </a:xfrm>
          <a:prstGeom prst="rect">
            <a:avLst/>
          </a:prstGeom>
          <a:noFill/>
        </p:spPr>
        <p:txBody>
          <a:bodyPr wrap="square" rtlCol="0">
            <a:spAutoFit/>
          </a:bodyPr>
          <a:lstStyle/>
          <a:p>
            <a:pPr algn="ctr"/>
            <a:r>
              <a:rPr lang="en-US" dirty="0" smtClean="0"/>
              <a:t>CONTENT HERE</a:t>
            </a:r>
            <a:endParaRPr lang="ru-RU" dirty="0"/>
          </a:p>
        </p:txBody>
      </p:sp>
      <p:cxnSp>
        <p:nvCxnSpPr>
          <p:cNvPr id="16" name="Straight Arrow Connector 15"/>
          <p:cNvCxnSpPr/>
          <p:nvPr/>
        </p:nvCxnSpPr>
        <p:spPr>
          <a:xfrm flipH="1" flipV="1">
            <a:off x="5637654" y="1519417"/>
            <a:ext cx="577516" cy="9281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23811" y="2447567"/>
            <a:ext cx="3922294" cy="923330"/>
          </a:xfrm>
          <a:prstGeom prst="rect">
            <a:avLst/>
          </a:prstGeom>
          <a:noFill/>
        </p:spPr>
        <p:txBody>
          <a:bodyPr wrap="square" rtlCol="0">
            <a:spAutoFit/>
          </a:bodyPr>
          <a:lstStyle/>
          <a:p>
            <a:r>
              <a:rPr lang="en-US" dirty="0" smtClean="0"/>
              <a:t>Shown for all client routes except Conversations</a:t>
            </a:r>
          </a:p>
          <a:p>
            <a:r>
              <a:rPr lang="en-US" dirty="0" smtClean="0"/>
              <a:t>This is </a:t>
            </a:r>
            <a:r>
              <a:rPr lang="en-US" dirty="0" err="1" smtClean="0"/>
              <a:t>realtime</a:t>
            </a:r>
            <a:endParaRPr lang="ru-RU" dirty="0"/>
          </a:p>
        </p:txBody>
      </p:sp>
    </p:spTree>
    <p:extLst>
      <p:ext uri="{BB962C8B-B14F-4D97-AF65-F5344CB8AC3E}">
        <p14:creationId xmlns:p14="http://schemas.microsoft.com/office/powerpoint/2010/main" val="973098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1197988" y="6220623"/>
            <a:ext cx="70968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10324531" y="6220623"/>
            <a:ext cx="7506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p:cNvSpPr txBox="1"/>
          <p:nvPr/>
        </p:nvSpPr>
        <p:spPr>
          <a:xfrm>
            <a:off x="108284" y="132347"/>
            <a:ext cx="1502976" cy="369332"/>
          </a:xfrm>
          <a:prstGeom prst="rect">
            <a:avLst/>
          </a:prstGeom>
          <a:noFill/>
        </p:spPr>
        <p:txBody>
          <a:bodyPr wrap="none" rtlCol="0">
            <a:spAutoFit/>
          </a:bodyPr>
          <a:lstStyle/>
          <a:p>
            <a:r>
              <a:rPr lang="en-US" dirty="0" smtClean="0"/>
              <a:t>Conversations</a:t>
            </a:r>
            <a:endParaRPr lang="ru-RU" dirty="0"/>
          </a:p>
        </p:txBody>
      </p:sp>
      <p:sp>
        <p:nvSpPr>
          <p:cNvPr id="5" name="Rectangle 4"/>
          <p:cNvSpPr/>
          <p:nvPr/>
        </p:nvSpPr>
        <p:spPr>
          <a:xfrm>
            <a:off x="121529" y="501679"/>
            <a:ext cx="2737185" cy="6187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258679" y="613611"/>
            <a:ext cx="2273968" cy="1200329"/>
          </a:xfrm>
          <a:prstGeom prst="rect">
            <a:avLst/>
          </a:prstGeom>
          <a:noFill/>
        </p:spPr>
        <p:txBody>
          <a:bodyPr wrap="square" rtlCol="0">
            <a:spAutoFit/>
          </a:bodyPr>
          <a:lstStyle/>
          <a:p>
            <a:r>
              <a:rPr lang="en-US" dirty="0" smtClean="0">
                <a:solidFill>
                  <a:srgbClr val="FF0000"/>
                </a:solidFill>
              </a:rPr>
              <a:t>Alex</a:t>
            </a:r>
            <a:r>
              <a:rPr lang="en-US" baseline="30000" dirty="0" smtClean="0">
                <a:solidFill>
                  <a:srgbClr val="FF0000"/>
                </a:solidFill>
              </a:rPr>
              <a:t>(1)</a:t>
            </a:r>
          </a:p>
          <a:p>
            <a:r>
              <a:rPr lang="en-US" dirty="0" smtClean="0">
                <a:solidFill>
                  <a:schemeClr val="bg1"/>
                </a:solidFill>
              </a:rPr>
              <a:t>User1</a:t>
            </a:r>
          </a:p>
          <a:p>
            <a:r>
              <a:rPr lang="en-US" dirty="0" smtClean="0">
                <a:solidFill>
                  <a:schemeClr val="bg1"/>
                </a:solidFill>
              </a:rPr>
              <a:t>User2</a:t>
            </a:r>
          </a:p>
          <a:p>
            <a:r>
              <a:rPr lang="en-US" dirty="0" smtClean="0">
                <a:solidFill>
                  <a:schemeClr val="bg1"/>
                </a:solidFill>
              </a:rPr>
              <a:t>User3</a:t>
            </a:r>
            <a:endParaRPr lang="ru-RU" dirty="0">
              <a:solidFill>
                <a:schemeClr val="bg1"/>
              </a:solidFill>
            </a:endParaRPr>
          </a:p>
        </p:txBody>
      </p:sp>
      <p:sp>
        <p:nvSpPr>
          <p:cNvPr id="7" name="Rectangle 6"/>
          <p:cNvSpPr/>
          <p:nvPr/>
        </p:nvSpPr>
        <p:spPr>
          <a:xfrm>
            <a:off x="2983832" y="501679"/>
            <a:ext cx="9005636" cy="61878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159457" y="613611"/>
            <a:ext cx="8652680" cy="646331"/>
          </a:xfrm>
          <a:prstGeom prst="rect">
            <a:avLst/>
          </a:prstGeom>
          <a:noFill/>
        </p:spPr>
        <p:txBody>
          <a:bodyPr wrap="square" rtlCol="0">
            <a:spAutoFit/>
          </a:bodyPr>
          <a:lstStyle/>
          <a:p>
            <a:r>
              <a:rPr lang="en-US" dirty="0" smtClean="0"/>
              <a:t>1/16/2021</a:t>
            </a:r>
          </a:p>
          <a:p>
            <a:r>
              <a:rPr lang="en-US" dirty="0" smtClean="0"/>
              <a:t>Message content</a:t>
            </a:r>
            <a:endParaRPr lang="ru-RU" dirty="0"/>
          </a:p>
        </p:txBody>
      </p:sp>
      <p:sp>
        <p:nvSpPr>
          <p:cNvPr id="9" name="TextBox 8"/>
          <p:cNvSpPr txBox="1"/>
          <p:nvPr/>
        </p:nvSpPr>
        <p:spPr>
          <a:xfrm>
            <a:off x="3159457" y="1490774"/>
            <a:ext cx="8652680" cy="646331"/>
          </a:xfrm>
          <a:prstGeom prst="rect">
            <a:avLst/>
          </a:prstGeom>
          <a:noFill/>
        </p:spPr>
        <p:txBody>
          <a:bodyPr wrap="square" rtlCol="0">
            <a:spAutoFit/>
          </a:bodyPr>
          <a:lstStyle/>
          <a:p>
            <a:r>
              <a:rPr lang="en-US" dirty="0" smtClean="0"/>
              <a:t>1/15/2021</a:t>
            </a:r>
          </a:p>
          <a:p>
            <a:r>
              <a:rPr lang="en-US" dirty="0" smtClean="0"/>
              <a:t>Message content</a:t>
            </a:r>
            <a:endParaRPr lang="ru-RU" dirty="0"/>
          </a:p>
        </p:txBody>
      </p:sp>
      <p:sp>
        <p:nvSpPr>
          <p:cNvPr id="10" name="TextBox 9"/>
          <p:cNvSpPr txBox="1"/>
          <p:nvPr/>
        </p:nvSpPr>
        <p:spPr>
          <a:xfrm>
            <a:off x="3159457" y="2327268"/>
            <a:ext cx="8652680" cy="646331"/>
          </a:xfrm>
          <a:prstGeom prst="rect">
            <a:avLst/>
          </a:prstGeom>
          <a:noFill/>
        </p:spPr>
        <p:txBody>
          <a:bodyPr wrap="square" rtlCol="0">
            <a:spAutoFit/>
          </a:bodyPr>
          <a:lstStyle/>
          <a:p>
            <a:r>
              <a:rPr lang="en-US" dirty="0" smtClean="0"/>
              <a:t>1/14/2021</a:t>
            </a:r>
          </a:p>
          <a:p>
            <a:r>
              <a:rPr lang="en-US" dirty="0" smtClean="0"/>
              <a:t>Message content</a:t>
            </a:r>
            <a:endParaRPr lang="ru-RU" dirty="0"/>
          </a:p>
        </p:txBody>
      </p:sp>
      <p:sp>
        <p:nvSpPr>
          <p:cNvPr id="11" name="Rectangle 10"/>
          <p:cNvSpPr/>
          <p:nvPr/>
        </p:nvSpPr>
        <p:spPr>
          <a:xfrm>
            <a:off x="3057099" y="4892722"/>
            <a:ext cx="8850573" cy="1228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3159457" y="4956651"/>
            <a:ext cx="7096835" cy="369332"/>
          </a:xfrm>
          <a:prstGeom prst="rect">
            <a:avLst/>
          </a:prstGeom>
          <a:noFill/>
        </p:spPr>
        <p:txBody>
          <a:bodyPr wrap="square" rtlCol="0">
            <a:spAutoFit/>
          </a:bodyPr>
          <a:lstStyle/>
          <a:p>
            <a:r>
              <a:rPr lang="en-US" dirty="0" smtClean="0"/>
              <a:t>This is a response from administrator</a:t>
            </a:r>
            <a:endParaRPr lang="ru-RU" dirty="0"/>
          </a:p>
        </p:txBody>
      </p:sp>
      <p:sp>
        <p:nvSpPr>
          <p:cNvPr id="13" name="TextBox 12"/>
          <p:cNvSpPr txBox="1"/>
          <p:nvPr/>
        </p:nvSpPr>
        <p:spPr>
          <a:xfrm>
            <a:off x="10406419" y="6220623"/>
            <a:ext cx="668740" cy="369332"/>
          </a:xfrm>
          <a:prstGeom prst="rect">
            <a:avLst/>
          </a:prstGeom>
          <a:noFill/>
        </p:spPr>
        <p:txBody>
          <a:bodyPr wrap="square" rtlCol="0">
            <a:spAutoFit/>
          </a:bodyPr>
          <a:lstStyle/>
          <a:p>
            <a:r>
              <a:rPr lang="en-US" dirty="0" smtClean="0">
                <a:solidFill>
                  <a:schemeClr val="bg1"/>
                </a:solidFill>
              </a:rPr>
              <a:t>Send</a:t>
            </a:r>
            <a:endParaRPr lang="ru-RU" dirty="0">
              <a:solidFill>
                <a:schemeClr val="bg1"/>
              </a:solidFill>
            </a:endParaRPr>
          </a:p>
        </p:txBody>
      </p:sp>
      <p:sp>
        <p:nvSpPr>
          <p:cNvPr id="14" name="TextBox 13"/>
          <p:cNvSpPr txBox="1"/>
          <p:nvPr/>
        </p:nvSpPr>
        <p:spPr>
          <a:xfrm>
            <a:off x="11279740" y="6220623"/>
            <a:ext cx="787933" cy="369332"/>
          </a:xfrm>
          <a:prstGeom prst="rect">
            <a:avLst/>
          </a:prstGeom>
          <a:noFill/>
        </p:spPr>
        <p:txBody>
          <a:bodyPr wrap="square" rtlCol="0">
            <a:spAutoFit/>
          </a:bodyPr>
          <a:lstStyle/>
          <a:p>
            <a:r>
              <a:rPr lang="en-US" dirty="0" smtClean="0">
                <a:solidFill>
                  <a:schemeClr val="bg1"/>
                </a:solidFill>
              </a:rPr>
              <a:t>Clear</a:t>
            </a:r>
            <a:endParaRPr lang="ru-RU" dirty="0">
              <a:solidFill>
                <a:schemeClr val="bg1"/>
              </a:solidFill>
            </a:endParaRPr>
          </a:p>
        </p:txBody>
      </p:sp>
      <p:cxnSp>
        <p:nvCxnSpPr>
          <p:cNvPr id="18" name="Straight Arrow Connector 17"/>
          <p:cNvCxnSpPr/>
          <p:nvPr/>
        </p:nvCxnSpPr>
        <p:spPr>
          <a:xfrm flipH="1">
            <a:off x="970547" y="132347"/>
            <a:ext cx="1459832" cy="6055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473523" y="-32867"/>
            <a:ext cx="6611353" cy="369332"/>
          </a:xfrm>
          <a:prstGeom prst="rect">
            <a:avLst/>
          </a:prstGeom>
          <a:noFill/>
        </p:spPr>
        <p:txBody>
          <a:bodyPr wrap="square" rtlCol="0">
            <a:spAutoFit/>
          </a:bodyPr>
          <a:lstStyle/>
          <a:p>
            <a:r>
              <a:rPr lang="en-US" dirty="0" smtClean="0"/>
              <a:t>The number of unread messages is updated in real-time</a:t>
            </a:r>
            <a:endParaRPr lang="ru-RU" dirty="0"/>
          </a:p>
        </p:txBody>
      </p:sp>
    </p:spTree>
    <p:extLst>
      <p:ext uri="{BB962C8B-B14F-4D97-AF65-F5344CB8AC3E}">
        <p14:creationId xmlns:p14="http://schemas.microsoft.com/office/powerpoint/2010/main" val="107874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4695" y="222584"/>
            <a:ext cx="7321216" cy="369332"/>
          </a:xfrm>
          <a:prstGeom prst="rect">
            <a:avLst/>
          </a:prstGeom>
          <a:noFill/>
        </p:spPr>
        <p:txBody>
          <a:bodyPr wrap="square" rtlCol="0">
            <a:spAutoFit/>
          </a:bodyPr>
          <a:lstStyle/>
          <a:p>
            <a:r>
              <a:rPr lang="en-US" dirty="0" smtClean="0"/>
              <a:t>User Profile</a:t>
            </a:r>
            <a:endParaRPr lang="ru-RU" dirty="0"/>
          </a:p>
        </p:txBody>
      </p:sp>
      <p:sp>
        <p:nvSpPr>
          <p:cNvPr id="5" name="TextBox 4"/>
          <p:cNvSpPr txBox="1"/>
          <p:nvPr/>
        </p:nvSpPr>
        <p:spPr>
          <a:xfrm>
            <a:off x="9581587" y="591916"/>
            <a:ext cx="2449992" cy="307777"/>
          </a:xfrm>
          <a:prstGeom prst="rect">
            <a:avLst/>
          </a:prstGeom>
          <a:noFill/>
        </p:spPr>
        <p:txBody>
          <a:bodyPr wrap="square" rtlCol="0">
            <a:spAutoFit/>
          </a:bodyPr>
          <a:lstStyle/>
          <a:p>
            <a:r>
              <a:rPr lang="en-US" sz="1400" dirty="0" smtClean="0">
                <a:solidFill>
                  <a:schemeClr val="accent5"/>
                </a:solidFill>
              </a:rPr>
              <a:t>Welcome, Admin! | Sign out…</a:t>
            </a:r>
            <a:endParaRPr lang="ru-RU" sz="1400" dirty="0">
              <a:solidFill>
                <a:schemeClr val="accent5"/>
              </a:solidFill>
            </a:endParaRPr>
          </a:p>
        </p:txBody>
      </p:sp>
      <p:sp>
        <p:nvSpPr>
          <p:cNvPr id="6" name="Rectangle 5"/>
          <p:cNvSpPr/>
          <p:nvPr/>
        </p:nvSpPr>
        <p:spPr>
          <a:xfrm>
            <a:off x="264696" y="899692"/>
            <a:ext cx="11833058" cy="5892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525439" y="1153236"/>
            <a:ext cx="3671248" cy="369332"/>
          </a:xfrm>
          <a:prstGeom prst="rect">
            <a:avLst/>
          </a:prstGeom>
          <a:noFill/>
        </p:spPr>
        <p:txBody>
          <a:bodyPr wrap="square" rtlCol="0">
            <a:spAutoFit/>
          </a:bodyPr>
          <a:lstStyle/>
          <a:p>
            <a:r>
              <a:rPr lang="en-US" dirty="0" smtClean="0"/>
              <a:t>Name:</a:t>
            </a:r>
            <a:endParaRPr lang="ru-RU" dirty="0"/>
          </a:p>
        </p:txBody>
      </p:sp>
      <p:sp>
        <p:nvSpPr>
          <p:cNvPr id="9" name="TextBox 8"/>
          <p:cNvSpPr txBox="1"/>
          <p:nvPr/>
        </p:nvSpPr>
        <p:spPr>
          <a:xfrm>
            <a:off x="525439" y="1621340"/>
            <a:ext cx="7206018" cy="369332"/>
          </a:xfrm>
          <a:prstGeom prst="rect">
            <a:avLst/>
          </a:prstGeom>
          <a:noFill/>
        </p:spPr>
        <p:txBody>
          <a:bodyPr wrap="square" rtlCol="0">
            <a:spAutoFit/>
          </a:bodyPr>
          <a:lstStyle/>
          <a:p>
            <a:r>
              <a:rPr lang="en-US" dirty="0" smtClean="0"/>
              <a:t>Email:    alex.svs.fl@gmail.com</a:t>
            </a:r>
            <a:endParaRPr lang="ru-RU" dirty="0"/>
          </a:p>
        </p:txBody>
      </p:sp>
      <p:sp>
        <p:nvSpPr>
          <p:cNvPr id="12" name="TextBox 11"/>
          <p:cNvSpPr txBox="1"/>
          <p:nvPr/>
        </p:nvSpPr>
        <p:spPr>
          <a:xfrm>
            <a:off x="525439" y="2090852"/>
            <a:ext cx="2019869" cy="369332"/>
          </a:xfrm>
          <a:prstGeom prst="rect">
            <a:avLst/>
          </a:prstGeom>
          <a:noFill/>
        </p:spPr>
        <p:txBody>
          <a:bodyPr wrap="square" rtlCol="0">
            <a:spAutoFit/>
          </a:bodyPr>
          <a:lstStyle/>
          <a:p>
            <a:r>
              <a:rPr lang="en-US" dirty="0" smtClean="0"/>
              <a:t>Status:</a:t>
            </a:r>
            <a:endParaRPr lang="ru-RU" dirty="0"/>
          </a:p>
        </p:txBody>
      </p:sp>
      <p:sp>
        <p:nvSpPr>
          <p:cNvPr id="13" name="TextBox 12"/>
          <p:cNvSpPr txBox="1"/>
          <p:nvPr/>
        </p:nvSpPr>
        <p:spPr>
          <a:xfrm>
            <a:off x="1308345" y="2090852"/>
            <a:ext cx="2616958" cy="369332"/>
          </a:xfrm>
          <a:prstGeom prst="rect">
            <a:avLst/>
          </a:prstGeom>
          <a:noFill/>
        </p:spPr>
        <p:txBody>
          <a:bodyPr wrap="square" rtlCol="0">
            <a:spAutoFit/>
          </a:bodyPr>
          <a:lstStyle/>
          <a:p>
            <a:r>
              <a:rPr lang="en-US" dirty="0" smtClean="0"/>
              <a:t>Active</a:t>
            </a:r>
            <a:endParaRPr lang="ru-RU" dirty="0"/>
          </a:p>
        </p:txBody>
      </p:sp>
      <p:sp>
        <p:nvSpPr>
          <p:cNvPr id="14" name="Rectangle 13"/>
          <p:cNvSpPr/>
          <p:nvPr/>
        </p:nvSpPr>
        <p:spPr>
          <a:xfrm>
            <a:off x="1361364" y="2090852"/>
            <a:ext cx="945108"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26"/>
          <p:cNvSpPr/>
          <p:nvPr/>
        </p:nvSpPr>
        <p:spPr>
          <a:xfrm>
            <a:off x="2042651" y="2088107"/>
            <a:ext cx="255493" cy="3655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Блок-схема: объединение 27"/>
          <p:cNvSpPr/>
          <p:nvPr/>
        </p:nvSpPr>
        <p:spPr>
          <a:xfrm>
            <a:off x="2096436" y="2189624"/>
            <a:ext cx="156913" cy="2098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627797" y="3074187"/>
            <a:ext cx="9287302" cy="2050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TextBox 17"/>
          <p:cNvSpPr txBox="1"/>
          <p:nvPr/>
        </p:nvSpPr>
        <p:spPr>
          <a:xfrm>
            <a:off x="525439" y="2644169"/>
            <a:ext cx="2579427" cy="369332"/>
          </a:xfrm>
          <a:prstGeom prst="rect">
            <a:avLst/>
          </a:prstGeom>
          <a:noFill/>
        </p:spPr>
        <p:txBody>
          <a:bodyPr wrap="square" rtlCol="0">
            <a:spAutoFit/>
          </a:bodyPr>
          <a:lstStyle/>
          <a:p>
            <a:r>
              <a:rPr lang="en-US" dirty="0" smtClean="0"/>
              <a:t>Comment:</a:t>
            </a:r>
            <a:endParaRPr lang="ru-RU" dirty="0"/>
          </a:p>
        </p:txBody>
      </p:sp>
      <p:sp>
        <p:nvSpPr>
          <p:cNvPr id="19" name="TextBox 18"/>
          <p:cNvSpPr txBox="1"/>
          <p:nvPr/>
        </p:nvSpPr>
        <p:spPr>
          <a:xfrm>
            <a:off x="1308345" y="1153236"/>
            <a:ext cx="4455994" cy="369332"/>
          </a:xfrm>
          <a:prstGeom prst="rect">
            <a:avLst/>
          </a:prstGeom>
          <a:noFill/>
        </p:spPr>
        <p:txBody>
          <a:bodyPr wrap="square" rtlCol="0">
            <a:spAutoFit/>
          </a:bodyPr>
          <a:lstStyle/>
          <a:p>
            <a:r>
              <a:rPr lang="en-US" dirty="0" smtClean="0"/>
              <a:t>Alex</a:t>
            </a:r>
            <a:endParaRPr lang="ru-RU" dirty="0"/>
          </a:p>
        </p:txBody>
      </p:sp>
      <p:sp>
        <p:nvSpPr>
          <p:cNvPr id="20" name="Прямоугольник 31"/>
          <p:cNvSpPr/>
          <p:nvPr/>
        </p:nvSpPr>
        <p:spPr>
          <a:xfrm>
            <a:off x="9117022" y="5298577"/>
            <a:ext cx="832194" cy="420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9204430" y="5303622"/>
            <a:ext cx="676548" cy="369332"/>
          </a:xfrm>
          <a:prstGeom prst="rect">
            <a:avLst/>
          </a:prstGeom>
          <a:noFill/>
        </p:spPr>
        <p:txBody>
          <a:bodyPr wrap="square" rtlCol="0">
            <a:spAutoFit/>
          </a:bodyPr>
          <a:lstStyle/>
          <a:p>
            <a:r>
              <a:rPr lang="en-US" dirty="0" smtClean="0">
                <a:solidFill>
                  <a:schemeClr val="bg1"/>
                </a:solidFill>
              </a:rPr>
              <a:t>Save</a:t>
            </a:r>
            <a:endParaRPr lang="ru-RU" dirty="0">
              <a:solidFill>
                <a:schemeClr val="bg1"/>
              </a:solidFill>
            </a:endParaRPr>
          </a:p>
        </p:txBody>
      </p:sp>
      <p:sp>
        <p:nvSpPr>
          <p:cNvPr id="22" name="TextBox 21"/>
          <p:cNvSpPr txBox="1"/>
          <p:nvPr/>
        </p:nvSpPr>
        <p:spPr>
          <a:xfrm>
            <a:off x="4844954" y="1105469"/>
            <a:ext cx="4981433" cy="923330"/>
          </a:xfrm>
          <a:prstGeom prst="rect">
            <a:avLst/>
          </a:prstGeom>
          <a:noFill/>
        </p:spPr>
        <p:txBody>
          <a:bodyPr wrap="square" rtlCol="0">
            <a:spAutoFit/>
          </a:bodyPr>
          <a:lstStyle/>
          <a:p>
            <a:r>
              <a:rPr lang="en-US" dirty="0" smtClean="0"/>
              <a:t>Date joined:  05/21/2020</a:t>
            </a:r>
          </a:p>
          <a:p>
            <a:endParaRPr lang="en-US" dirty="0"/>
          </a:p>
          <a:p>
            <a:r>
              <a:rPr lang="en-US" dirty="0" smtClean="0"/>
              <a:t>Last locked</a:t>
            </a:r>
            <a:r>
              <a:rPr lang="en-US" smtClean="0"/>
              <a:t>:   -</a:t>
            </a:r>
            <a:endParaRPr lang="en-US" dirty="0"/>
          </a:p>
        </p:txBody>
      </p:sp>
    </p:spTree>
    <p:extLst>
      <p:ext uri="{BB962C8B-B14F-4D97-AF65-F5344CB8AC3E}">
        <p14:creationId xmlns:p14="http://schemas.microsoft.com/office/powerpoint/2010/main" val="5858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1536" y="208429"/>
            <a:ext cx="7980829" cy="369332"/>
          </a:xfrm>
          <a:prstGeom prst="rect">
            <a:avLst/>
          </a:prstGeom>
          <a:noFill/>
        </p:spPr>
        <p:txBody>
          <a:bodyPr wrap="square" rtlCol="0">
            <a:spAutoFit/>
          </a:bodyPr>
          <a:lstStyle/>
          <a:p>
            <a:r>
              <a:rPr lang="en-US" b="1" dirty="0" smtClean="0"/>
              <a:t>User Roles</a:t>
            </a:r>
            <a:endParaRPr lang="ru-RU" b="1" dirty="0"/>
          </a:p>
        </p:txBody>
      </p:sp>
      <p:sp>
        <p:nvSpPr>
          <p:cNvPr id="5" name="TextBox 4"/>
          <p:cNvSpPr txBox="1"/>
          <p:nvPr/>
        </p:nvSpPr>
        <p:spPr>
          <a:xfrm>
            <a:off x="181536" y="577761"/>
            <a:ext cx="11322424" cy="923330"/>
          </a:xfrm>
          <a:prstGeom prst="rect">
            <a:avLst/>
          </a:prstGeom>
          <a:noFill/>
        </p:spPr>
        <p:txBody>
          <a:bodyPr wrap="square" rtlCol="0">
            <a:spAutoFit/>
          </a:bodyPr>
          <a:lstStyle/>
          <a:p>
            <a:r>
              <a:rPr lang="en-US" dirty="0" smtClean="0"/>
              <a:t>Roles (for now)</a:t>
            </a:r>
          </a:p>
          <a:p>
            <a:pPr marL="342900" indent="-342900">
              <a:buAutoNum type="arabicParenR"/>
            </a:pPr>
            <a:r>
              <a:rPr lang="en-US" dirty="0" smtClean="0"/>
              <a:t>User – just authenticated user with default scope. Can manage only own sites.</a:t>
            </a:r>
          </a:p>
          <a:p>
            <a:pPr marL="342900" indent="-342900">
              <a:buAutoNum type="arabicParenR"/>
            </a:pPr>
            <a:r>
              <a:rPr lang="en-US" dirty="0" smtClean="0"/>
              <a:t>Admin – super-user role. Can manage any sites</a:t>
            </a:r>
            <a:endParaRPr lang="ru-RU" dirty="0"/>
          </a:p>
        </p:txBody>
      </p:sp>
      <p:sp>
        <p:nvSpPr>
          <p:cNvPr id="6" name="Скругленный прямоугольник 5"/>
          <p:cNvSpPr/>
          <p:nvPr/>
        </p:nvSpPr>
        <p:spPr>
          <a:xfrm>
            <a:off x="3193677" y="1929653"/>
            <a:ext cx="3092824" cy="20372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3344954" y="2364245"/>
            <a:ext cx="3186953"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UserName</a:t>
            </a:r>
            <a:r>
              <a:rPr lang="en-US" dirty="0" smtClean="0"/>
              <a:t> (login)</a:t>
            </a:r>
          </a:p>
          <a:p>
            <a:pPr marL="285750" indent="-285750">
              <a:buFont typeface="Arial" panose="020B0604020202020204" pitchFamily="34" charset="0"/>
              <a:buChar char="•"/>
            </a:pPr>
            <a:r>
              <a:rPr lang="en-US" dirty="0" smtClean="0"/>
              <a:t>Password</a:t>
            </a:r>
          </a:p>
          <a:p>
            <a:pPr marL="285750" indent="-285750">
              <a:buFont typeface="Arial" panose="020B0604020202020204" pitchFamily="34" charset="0"/>
              <a:buChar char="•"/>
            </a:pPr>
            <a:r>
              <a:rPr lang="en-US" dirty="0" smtClean="0"/>
              <a:t>Status (Active, Locked)</a:t>
            </a:r>
          </a:p>
          <a:p>
            <a:pPr marL="285750" indent="-285750">
              <a:buFont typeface="Arial" panose="020B0604020202020204" pitchFamily="34" charset="0"/>
              <a:buChar char="•"/>
            </a:pPr>
            <a:r>
              <a:rPr lang="en-US" dirty="0" smtClean="0"/>
              <a:t>Roles [Array of user roles]</a:t>
            </a:r>
          </a:p>
        </p:txBody>
      </p:sp>
      <p:sp>
        <p:nvSpPr>
          <p:cNvPr id="8" name="Скругленный прямоугольник 7"/>
          <p:cNvSpPr/>
          <p:nvPr/>
        </p:nvSpPr>
        <p:spPr>
          <a:xfrm>
            <a:off x="6929718" y="1929654"/>
            <a:ext cx="1857935" cy="11362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344954" y="1994913"/>
            <a:ext cx="2286000" cy="369332"/>
          </a:xfrm>
          <a:prstGeom prst="rect">
            <a:avLst/>
          </a:prstGeom>
          <a:noFill/>
        </p:spPr>
        <p:txBody>
          <a:bodyPr wrap="square" rtlCol="0">
            <a:spAutoFit/>
          </a:bodyPr>
          <a:lstStyle/>
          <a:p>
            <a:r>
              <a:rPr lang="en-US" b="1" i="1" dirty="0" smtClean="0"/>
              <a:t>User</a:t>
            </a:r>
            <a:endParaRPr lang="ru-RU" b="1" i="1" dirty="0"/>
          </a:p>
        </p:txBody>
      </p:sp>
      <p:sp>
        <p:nvSpPr>
          <p:cNvPr id="10" name="TextBox 9"/>
          <p:cNvSpPr txBox="1"/>
          <p:nvPr/>
        </p:nvSpPr>
        <p:spPr>
          <a:xfrm>
            <a:off x="7013760" y="1994913"/>
            <a:ext cx="2286000" cy="369332"/>
          </a:xfrm>
          <a:prstGeom prst="rect">
            <a:avLst/>
          </a:prstGeom>
          <a:noFill/>
        </p:spPr>
        <p:txBody>
          <a:bodyPr wrap="square" rtlCol="0">
            <a:spAutoFit/>
          </a:bodyPr>
          <a:lstStyle/>
          <a:p>
            <a:r>
              <a:rPr lang="en-US" b="1" i="1" dirty="0" smtClean="0"/>
              <a:t>Role</a:t>
            </a:r>
            <a:endParaRPr lang="ru-RU" b="1" i="1" dirty="0"/>
          </a:p>
        </p:txBody>
      </p:sp>
      <p:sp>
        <p:nvSpPr>
          <p:cNvPr id="11" name="TextBox 10"/>
          <p:cNvSpPr txBox="1"/>
          <p:nvPr/>
        </p:nvSpPr>
        <p:spPr>
          <a:xfrm>
            <a:off x="7103408" y="2364245"/>
            <a:ext cx="1771651"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smtClean="0"/>
              <a:t>Name</a:t>
            </a:r>
            <a:endParaRPr lang="ru-RU" dirty="0"/>
          </a:p>
        </p:txBody>
      </p:sp>
      <p:cxnSp>
        <p:nvCxnSpPr>
          <p:cNvPr id="13" name="Прямая соединительная линия 12"/>
          <p:cNvCxnSpPr>
            <a:endCxn id="8" idx="1"/>
          </p:cNvCxnSpPr>
          <p:nvPr/>
        </p:nvCxnSpPr>
        <p:spPr>
          <a:xfrm flipV="1">
            <a:off x="6286501" y="2497792"/>
            <a:ext cx="643217" cy="100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360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047" y="282388"/>
            <a:ext cx="7093324" cy="369332"/>
          </a:xfrm>
          <a:prstGeom prst="rect">
            <a:avLst/>
          </a:prstGeom>
          <a:noFill/>
        </p:spPr>
        <p:txBody>
          <a:bodyPr wrap="square" rtlCol="0">
            <a:spAutoFit/>
          </a:bodyPr>
          <a:lstStyle/>
          <a:p>
            <a:r>
              <a:rPr lang="en-US" b="1" dirty="0" smtClean="0"/>
              <a:t>Site Entity</a:t>
            </a:r>
            <a:endParaRPr lang="ru-RU" b="1" dirty="0"/>
          </a:p>
        </p:txBody>
      </p:sp>
      <p:sp>
        <p:nvSpPr>
          <p:cNvPr id="5" name="TextBox 4"/>
          <p:cNvSpPr txBox="1"/>
          <p:nvPr/>
        </p:nvSpPr>
        <p:spPr>
          <a:xfrm>
            <a:off x="242048" y="651720"/>
            <a:ext cx="5652126"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SiteName</a:t>
            </a:r>
            <a:r>
              <a:rPr lang="en-US" dirty="0" smtClean="0"/>
              <a:t> (used for route binding and folder mapping)</a:t>
            </a:r>
          </a:p>
          <a:p>
            <a:pPr marL="285750" indent="-285750">
              <a:buFont typeface="Arial" panose="020B0604020202020204" pitchFamily="34" charset="0"/>
              <a:buChar char="•"/>
            </a:pPr>
            <a:r>
              <a:rPr lang="en-US" dirty="0" smtClean="0"/>
              <a:t>Description</a:t>
            </a:r>
          </a:p>
          <a:p>
            <a:pPr marL="285750" indent="-285750">
              <a:buFont typeface="Arial" panose="020B0604020202020204" pitchFamily="34" charset="0"/>
              <a:buChar char="•"/>
            </a:pPr>
            <a:r>
              <a:rPr lang="en-US" dirty="0" err="1" smtClean="0"/>
              <a:t>CreatedBy</a:t>
            </a:r>
            <a:r>
              <a:rPr lang="en-US" dirty="0" smtClean="0"/>
              <a:t> (User)</a:t>
            </a:r>
          </a:p>
          <a:p>
            <a:pPr marL="285750" indent="-285750">
              <a:buFont typeface="Arial" panose="020B0604020202020204" pitchFamily="34" charset="0"/>
              <a:buChar char="•"/>
            </a:pPr>
            <a:r>
              <a:rPr lang="en-US" dirty="0" err="1" smtClean="0"/>
              <a:t>IsActive</a:t>
            </a:r>
            <a:r>
              <a:rPr lang="en-US" dirty="0" smtClean="0"/>
              <a:t> (Boolean flag)</a:t>
            </a:r>
          </a:p>
          <a:p>
            <a:pPr marL="285750" indent="-285750">
              <a:buFont typeface="Arial" panose="020B0604020202020204" pitchFamily="34" charset="0"/>
              <a:buChar char="•"/>
            </a:pPr>
            <a:r>
              <a:rPr lang="en-US" dirty="0" smtClean="0"/>
              <a:t>Mappings: collection key-value for site resources</a:t>
            </a:r>
          </a:p>
          <a:p>
            <a:endParaRPr lang="ru-RU" dirty="0"/>
          </a:p>
        </p:txBody>
      </p:sp>
      <p:sp>
        <p:nvSpPr>
          <p:cNvPr id="2" name="TextBox 1"/>
          <p:cNvSpPr txBox="1"/>
          <p:nvPr/>
        </p:nvSpPr>
        <p:spPr>
          <a:xfrm>
            <a:off x="180263" y="2498379"/>
            <a:ext cx="4002499" cy="369332"/>
          </a:xfrm>
          <a:prstGeom prst="rect">
            <a:avLst/>
          </a:prstGeom>
          <a:noFill/>
        </p:spPr>
        <p:txBody>
          <a:bodyPr wrap="square" rtlCol="0">
            <a:spAutoFit/>
          </a:bodyPr>
          <a:lstStyle/>
          <a:p>
            <a:r>
              <a:rPr lang="en-US" dirty="0" smtClean="0"/>
              <a:t>http://localhost:5000/alexs-blog</a:t>
            </a:r>
            <a:endParaRPr lang="ru-RU" dirty="0"/>
          </a:p>
        </p:txBody>
      </p:sp>
      <p:sp>
        <p:nvSpPr>
          <p:cNvPr id="3" name="TextBox 2"/>
          <p:cNvSpPr txBox="1"/>
          <p:nvPr/>
        </p:nvSpPr>
        <p:spPr>
          <a:xfrm>
            <a:off x="242047" y="3191478"/>
            <a:ext cx="4818045" cy="2862322"/>
          </a:xfrm>
          <a:prstGeom prst="rect">
            <a:avLst/>
          </a:prstGeom>
          <a:noFill/>
        </p:spPr>
        <p:txBody>
          <a:bodyPr wrap="square" rtlCol="0">
            <a:spAutoFit/>
          </a:bodyPr>
          <a:lstStyle/>
          <a:p>
            <a:r>
              <a:rPr lang="en-US" dirty="0" smtClean="0"/>
              <a:t>{</a:t>
            </a:r>
          </a:p>
          <a:p>
            <a:r>
              <a:rPr lang="en-US" dirty="0" smtClean="0"/>
              <a:t>         “ID”: “09f341df278dd1fa”,</a:t>
            </a:r>
          </a:p>
          <a:p>
            <a:r>
              <a:rPr lang="en-US" dirty="0"/>
              <a:t> </a:t>
            </a:r>
            <a:r>
              <a:rPr lang="en-US" dirty="0" smtClean="0"/>
              <a:t>        “</a:t>
            </a:r>
            <a:r>
              <a:rPr lang="en-US" dirty="0" err="1" smtClean="0"/>
              <a:t>SiteName</a:t>
            </a:r>
            <a:r>
              <a:rPr lang="en-US" dirty="0" smtClean="0"/>
              <a:t>”: “</a:t>
            </a:r>
            <a:r>
              <a:rPr lang="en-US" dirty="0" err="1" smtClean="0"/>
              <a:t>alexs</a:t>
            </a:r>
            <a:r>
              <a:rPr lang="en-US" dirty="0" smtClean="0"/>
              <a:t>-blog”,</a:t>
            </a:r>
          </a:p>
          <a:p>
            <a:r>
              <a:rPr lang="en-US" dirty="0" smtClean="0"/>
              <a:t>         “Description”: “Simple Alex’s blog”,</a:t>
            </a:r>
          </a:p>
          <a:p>
            <a:r>
              <a:rPr lang="en-US" dirty="0"/>
              <a:t> </a:t>
            </a:r>
            <a:r>
              <a:rPr lang="en-US" dirty="0" smtClean="0"/>
              <a:t>         “</a:t>
            </a:r>
            <a:r>
              <a:rPr lang="en-US" dirty="0" err="1" smtClean="0"/>
              <a:t>CreatedBy</a:t>
            </a:r>
            <a:r>
              <a:rPr lang="en-US" dirty="0" smtClean="0"/>
              <a:t>” : {“ID”: “144fat5432sxs2a” },</a:t>
            </a:r>
          </a:p>
          <a:p>
            <a:r>
              <a:rPr lang="en-US" dirty="0"/>
              <a:t> </a:t>
            </a:r>
            <a:r>
              <a:rPr lang="en-US" dirty="0" smtClean="0"/>
              <a:t>         “</a:t>
            </a:r>
            <a:r>
              <a:rPr lang="en-US" dirty="0" err="1" smtClean="0"/>
              <a:t>IsActive</a:t>
            </a:r>
            <a:r>
              <a:rPr lang="en-US" dirty="0" smtClean="0"/>
              <a:t>”: true, </a:t>
            </a:r>
          </a:p>
          <a:p>
            <a:r>
              <a:rPr lang="en-US" dirty="0"/>
              <a:t> </a:t>
            </a:r>
            <a:r>
              <a:rPr lang="en-US" dirty="0" smtClean="0"/>
              <a:t>         “Mappings”: [</a:t>
            </a:r>
          </a:p>
          <a:p>
            <a:r>
              <a:rPr lang="en-US" dirty="0" smtClean="0"/>
              <a:t>                 { “” : “/index.html” }</a:t>
            </a:r>
          </a:p>
          <a:p>
            <a:r>
              <a:rPr lang="en-US" dirty="0" smtClean="0"/>
              <a:t>          ]</a:t>
            </a:r>
          </a:p>
          <a:p>
            <a:r>
              <a:rPr lang="en-US" dirty="0"/>
              <a:t>}</a:t>
            </a:r>
            <a:endParaRPr lang="ru-RU" dirty="0"/>
          </a:p>
        </p:txBody>
      </p:sp>
      <p:sp>
        <p:nvSpPr>
          <p:cNvPr id="6" name="TextBox 5"/>
          <p:cNvSpPr txBox="1"/>
          <p:nvPr/>
        </p:nvSpPr>
        <p:spPr>
          <a:xfrm>
            <a:off x="6450227" y="3191478"/>
            <a:ext cx="4059195"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Content</a:t>
            </a:r>
            <a:endParaRPr lang="ru-RU" dirty="0"/>
          </a:p>
        </p:txBody>
      </p:sp>
      <p:sp>
        <p:nvSpPr>
          <p:cNvPr id="9" name="TextBox 8"/>
          <p:cNvSpPr txBox="1"/>
          <p:nvPr/>
        </p:nvSpPr>
        <p:spPr>
          <a:xfrm>
            <a:off x="6759147" y="3653744"/>
            <a:ext cx="1451919"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alexs</a:t>
            </a:r>
            <a:r>
              <a:rPr lang="en-US" dirty="0" smtClean="0"/>
              <a:t>-blog</a:t>
            </a:r>
            <a:endParaRPr lang="ru-RU" dirty="0"/>
          </a:p>
        </p:txBody>
      </p:sp>
      <p:sp>
        <p:nvSpPr>
          <p:cNvPr id="10" name="TextBox 9"/>
          <p:cNvSpPr txBox="1"/>
          <p:nvPr/>
        </p:nvSpPr>
        <p:spPr>
          <a:xfrm>
            <a:off x="7335371" y="4116010"/>
            <a:ext cx="379188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styles</a:t>
            </a:r>
          </a:p>
          <a:p>
            <a:pPr marL="285750" indent="-285750">
              <a:buFont typeface="Arial" panose="020B0604020202020204" pitchFamily="34" charset="0"/>
              <a:buChar char="•"/>
            </a:pPr>
            <a:r>
              <a:rPr lang="en-US" dirty="0" smtClean="0"/>
              <a:t>assets</a:t>
            </a:r>
          </a:p>
          <a:p>
            <a:pPr marL="285750" indent="-285750">
              <a:buFont typeface="Arial" panose="020B0604020202020204" pitchFamily="34" charset="0"/>
              <a:buChar char="•"/>
            </a:pPr>
            <a:r>
              <a:rPr lang="en-US" dirty="0" smtClean="0"/>
              <a:t>index.html</a:t>
            </a:r>
          </a:p>
          <a:p>
            <a:pPr marL="285750" indent="-285750">
              <a:buFont typeface="Arial" panose="020B0604020202020204" pitchFamily="34" charset="0"/>
              <a:buChar char="•"/>
            </a:pPr>
            <a:r>
              <a:rPr lang="en-US" dirty="0" smtClean="0"/>
              <a:t>about.html</a:t>
            </a:r>
          </a:p>
          <a:p>
            <a:pPr marL="285750" indent="-285750">
              <a:buFont typeface="Arial" panose="020B0604020202020204" pitchFamily="34" charset="0"/>
              <a:buChar char="•"/>
            </a:pPr>
            <a:r>
              <a:rPr lang="en-US" dirty="0" smtClean="0"/>
              <a:t>blog-details.html</a:t>
            </a:r>
            <a:endParaRPr lang="ru-RU" dirty="0"/>
          </a:p>
        </p:txBody>
      </p:sp>
    </p:spTree>
    <p:extLst>
      <p:ext uri="{BB962C8B-B14F-4D97-AF65-F5344CB8AC3E}">
        <p14:creationId xmlns:p14="http://schemas.microsoft.com/office/powerpoint/2010/main" val="2890028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8027" y="185351"/>
            <a:ext cx="8754762" cy="369332"/>
          </a:xfrm>
          <a:prstGeom prst="rect">
            <a:avLst/>
          </a:prstGeom>
          <a:noFill/>
        </p:spPr>
        <p:txBody>
          <a:bodyPr wrap="square" rtlCol="0">
            <a:spAutoFit/>
          </a:bodyPr>
          <a:lstStyle/>
          <a:p>
            <a:r>
              <a:rPr lang="en-US" b="1" dirty="0" smtClean="0"/>
              <a:t>Content Entity</a:t>
            </a:r>
            <a:endParaRPr lang="ru-RU" b="1" dirty="0"/>
          </a:p>
        </p:txBody>
      </p:sp>
      <p:sp>
        <p:nvSpPr>
          <p:cNvPr id="5" name="TextBox 4"/>
          <p:cNvSpPr txBox="1"/>
          <p:nvPr/>
        </p:nvSpPr>
        <p:spPr>
          <a:xfrm>
            <a:off x="335745" y="2739738"/>
            <a:ext cx="11355859" cy="2031325"/>
          </a:xfrm>
          <a:prstGeom prst="rect">
            <a:avLst/>
          </a:prstGeom>
          <a:noFill/>
        </p:spPr>
        <p:txBody>
          <a:bodyPr wrap="square" rtlCol="0">
            <a:spAutoFit/>
          </a:bodyPr>
          <a:lstStyle/>
          <a:p>
            <a:r>
              <a:rPr lang="en-US" dirty="0" smtClean="0"/>
              <a:t>{</a:t>
            </a:r>
          </a:p>
          <a:p>
            <a:r>
              <a:rPr lang="en-US" dirty="0" smtClean="0"/>
              <a:t>      “ID”: “bg4fr331qax3fz12”,</a:t>
            </a:r>
          </a:p>
          <a:p>
            <a:r>
              <a:rPr lang="en-US" dirty="0"/>
              <a:t> </a:t>
            </a:r>
            <a:r>
              <a:rPr lang="en-US" dirty="0" smtClean="0"/>
              <a:t>     “</a:t>
            </a:r>
            <a:r>
              <a:rPr lang="en-US" dirty="0" err="1" smtClean="0"/>
              <a:t>FileName</a:t>
            </a:r>
            <a:r>
              <a:rPr lang="en-US" dirty="0" smtClean="0"/>
              <a:t>”: “index.html”,</a:t>
            </a:r>
          </a:p>
          <a:p>
            <a:r>
              <a:rPr lang="en-US" dirty="0" smtClean="0"/>
              <a:t>      “Site”: { “ID”: “</a:t>
            </a:r>
            <a:r>
              <a:rPr lang="en-US" dirty="0"/>
              <a:t>09f341df278dd1fa</a:t>
            </a:r>
            <a:r>
              <a:rPr lang="en-US" dirty="0" smtClean="0"/>
              <a:t>”},</a:t>
            </a:r>
          </a:p>
          <a:p>
            <a:r>
              <a:rPr lang="en-US" dirty="0"/>
              <a:t> </a:t>
            </a:r>
            <a:r>
              <a:rPr lang="en-US" dirty="0" smtClean="0"/>
              <a:t>      “</a:t>
            </a:r>
            <a:r>
              <a:rPr lang="en-US" dirty="0" err="1" smtClean="0"/>
              <a:t>ContentType</a:t>
            </a:r>
            <a:r>
              <a:rPr lang="en-US" dirty="0" smtClean="0"/>
              <a:t>” : “text/html”,</a:t>
            </a:r>
          </a:p>
          <a:p>
            <a:r>
              <a:rPr lang="en-US" dirty="0"/>
              <a:t> </a:t>
            </a:r>
            <a:r>
              <a:rPr lang="en-US" dirty="0" smtClean="0"/>
              <a:t>      “Uploaded”: “02/03/2020 12:09PM”</a:t>
            </a:r>
            <a:endParaRPr lang="en-US" dirty="0"/>
          </a:p>
          <a:p>
            <a:r>
              <a:rPr lang="en-US" dirty="0" smtClean="0"/>
              <a:t>}</a:t>
            </a:r>
            <a:endParaRPr lang="ru-RU" dirty="0"/>
          </a:p>
        </p:txBody>
      </p:sp>
      <p:sp>
        <p:nvSpPr>
          <p:cNvPr id="7" name="TextBox 6"/>
          <p:cNvSpPr txBox="1"/>
          <p:nvPr/>
        </p:nvSpPr>
        <p:spPr>
          <a:xfrm>
            <a:off x="335745" y="1125115"/>
            <a:ext cx="861883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FileName</a:t>
            </a:r>
            <a:r>
              <a:rPr lang="en-US" dirty="0" smtClean="0"/>
              <a:t> (original content file name)</a:t>
            </a:r>
          </a:p>
          <a:p>
            <a:pPr marL="285750" indent="-285750">
              <a:buFont typeface="Arial" panose="020B0604020202020204" pitchFamily="34" charset="0"/>
              <a:buChar char="•"/>
            </a:pPr>
            <a:r>
              <a:rPr lang="en-US" dirty="0" smtClean="0"/>
              <a:t>Site (reference to corresponding site, 1-N (one site can have multiple content files)</a:t>
            </a:r>
          </a:p>
          <a:p>
            <a:pPr marL="285750" indent="-285750">
              <a:buFont typeface="Arial" panose="020B0604020202020204" pitchFamily="34" charset="0"/>
              <a:buChar char="•"/>
            </a:pPr>
            <a:r>
              <a:rPr lang="en-US" dirty="0" err="1" smtClean="0"/>
              <a:t>ContentType</a:t>
            </a:r>
            <a:r>
              <a:rPr lang="en-US" dirty="0" smtClean="0"/>
              <a:t> – file content type (text/html, application/</a:t>
            </a:r>
            <a:r>
              <a:rPr lang="en-US" dirty="0" err="1" smtClean="0"/>
              <a:t>javascript</a:t>
            </a:r>
            <a:r>
              <a:rPr lang="en-US" dirty="0" smtClean="0"/>
              <a:t>, text/</a:t>
            </a:r>
            <a:r>
              <a:rPr lang="en-US" dirty="0" err="1" smtClean="0"/>
              <a:t>css</a:t>
            </a:r>
            <a:r>
              <a:rPr lang="en-US" dirty="0" smtClean="0"/>
              <a:t>, etc.)</a:t>
            </a:r>
          </a:p>
          <a:p>
            <a:pPr marL="285750" indent="-285750">
              <a:buFont typeface="Arial" panose="020B0604020202020204" pitchFamily="34" charset="0"/>
              <a:buChar char="•"/>
            </a:pPr>
            <a:r>
              <a:rPr lang="en-US" dirty="0" smtClean="0"/>
              <a:t>Uploaded – upload date</a:t>
            </a:r>
            <a:endParaRPr lang="ru-RU" dirty="0"/>
          </a:p>
        </p:txBody>
      </p:sp>
      <p:sp>
        <p:nvSpPr>
          <p:cNvPr id="8" name="TextBox 7"/>
          <p:cNvSpPr txBox="1"/>
          <p:nvPr/>
        </p:nvSpPr>
        <p:spPr>
          <a:xfrm>
            <a:off x="278027" y="554683"/>
            <a:ext cx="8511041" cy="369332"/>
          </a:xfrm>
          <a:prstGeom prst="rect">
            <a:avLst/>
          </a:prstGeom>
          <a:noFill/>
        </p:spPr>
        <p:txBody>
          <a:bodyPr wrap="square" rtlCol="0">
            <a:spAutoFit/>
          </a:bodyPr>
          <a:lstStyle/>
          <a:p>
            <a:r>
              <a:rPr lang="en-US" dirty="0" smtClean="0"/>
              <a:t>Represents any resource of the site (HTML page, stylesheet, </a:t>
            </a:r>
            <a:r>
              <a:rPr lang="en-US" dirty="0" err="1" smtClean="0"/>
              <a:t>Javascript</a:t>
            </a:r>
            <a:r>
              <a:rPr lang="en-US" dirty="0" smtClean="0"/>
              <a:t>, etc.)</a:t>
            </a:r>
            <a:endParaRPr lang="ru-RU" dirty="0"/>
          </a:p>
        </p:txBody>
      </p:sp>
    </p:spTree>
    <p:extLst>
      <p:ext uri="{BB962C8B-B14F-4D97-AF65-F5344CB8AC3E}">
        <p14:creationId xmlns:p14="http://schemas.microsoft.com/office/powerpoint/2010/main" val="158625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427" y="114300"/>
            <a:ext cx="5233736" cy="369332"/>
          </a:xfrm>
          <a:prstGeom prst="rect">
            <a:avLst/>
          </a:prstGeom>
          <a:noFill/>
        </p:spPr>
        <p:txBody>
          <a:bodyPr wrap="square" rtlCol="0">
            <a:spAutoFit/>
          </a:bodyPr>
          <a:lstStyle/>
          <a:p>
            <a:r>
              <a:rPr lang="en-US" b="1" dirty="0" smtClean="0"/>
              <a:t>Layout</a:t>
            </a:r>
            <a:endParaRPr lang="ru-RU" b="1" dirty="0"/>
          </a:p>
        </p:txBody>
      </p:sp>
      <p:sp>
        <p:nvSpPr>
          <p:cNvPr id="5" name="Прямоугольник 4"/>
          <p:cNvSpPr/>
          <p:nvPr/>
        </p:nvSpPr>
        <p:spPr>
          <a:xfrm>
            <a:off x="162427" y="563419"/>
            <a:ext cx="11947357" cy="6148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1577621" y="563419"/>
            <a:ext cx="9157647" cy="61481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1562668" y="563419"/>
            <a:ext cx="9157647" cy="10674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1562666" y="563419"/>
            <a:ext cx="2790969" cy="523220"/>
          </a:xfrm>
          <a:prstGeom prst="rect">
            <a:avLst/>
          </a:prstGeom>
          <a:noFill/>
        </p:spPr>
        <p:txBody>
          <a:bodyPr wrap="square" rtlCol="0">
            <a:spAutoFit/>
          </a:bodyPr>
          <a:lstStyle/>
          <a:p>
            <a:r>
              <a:rPr lang="en-US" sz="2800" dirty="0" smtClean="0"/>
              <a:t>LOGO (</a:t>
            </a:r>
            <a:r>
              <a:rPr lang="en-US" sz="2800" dirty="0" err="1" smtClean="0"/>
              <a:t>Img</a:t>
            </a:r>
            <a:r>
              <a:rPr lang="en-US" sz="2800" dirty="0" smtClean="0"/>
              <a:t>)</a:t>
            </a:r>
            <a:endParaRPr lang="ru-RU" sz="2800" dirty="0"/>
          </a:p>
        </p:txBody>
      </p:sp>
      <p:sp>
        <p:nvSpPr>
          <p:cNvPr id="9" name="Прямоугольник 8"/>
          <p:cNvSpPr/>
          <p:nvPr/>
        </p:nvSpPr>
        <p:spPr>
          <a:xfrm>
            <a:off x="1576314" y="1317009"/>
            <a:ext cx="9157649" cy="313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1547713" y="1276549"/>
            <a:ext cx="6578224" cy="369332"/>
          </a:xfrm>
          <a:prstGeom prst="rect">
            <a:avLst/>
          </a:prstGeom>
          <a:noFill/>
        </p:spPr>
        <p:txBody>
          <a:bodyPr wrap="square" rtlCol="0">
            <a:spAutoFit/>
          </a:bodyPr>
          <a:lstStyle/>
          <a:p>
            <a:r>
              <a:rPr lang="en-US" dirty="0" smtClean="0">
                <a:solidFill>
                  <a:schemeClr val="bg1"/>
                </a:solidFill>
              </a:rPr>
              <a:t>Dashboard | My Profile | Help</a:t>
            </a:r>
            <a:endParaRPr lang="ru-RU" dirty="0">
              <a:solidFill>
                <a:schemeClr val="bg1"/>
              </a:solidFill>
            </a:endParaRPr>
          </a:p>
        </p:txBody>
      </p:sp>
      <p:sp>
        <p:nvSpPr>
          <p:cNvPr id="11" name="TextBox 10"/>
          <p:cNvSpPr txBox="1"/>
          <p:nvPr/>
        </p:nvSpPr>
        <p:spPr>
          <a:xfrm>
            <a:off x="8155845" y="975354"/>
            <a:ext cx="3719014" cy="307777"/>
          </a:xfrm>
          <a:prstGeom prst="rect">
            <a:avLst/>
          </a:prstGeom>
          <a:noFill/>
        </p:spPr>
        <p:txBody>
          <a:bodyPr wrap="square" rtlCol="0">
            <a:spAutoFit/>
          </a:bodyPr>
          <a:lstStyle/>
          <a:p>
            <a:r>
              <a:rPr lang="en-US" sz="1400" dirty="0" smtClean="0">
                <a:solidFill>
                  <a:schemeClr val="accent5"/>
                </a:solidFill>
              </a:rPr>
              <a:t>Welcome, </a:t>
            </a:r>
            <a:r>
              <a:rPr lang="en-US" sz="1400" dirty="0" err="1" smtClean="0">
                <a:solidFill>
                  <a:schemeClr val="accent5"/>
                </a:solidFill>
              </a:rPr>
              <a:t>alex.svs.fl</a:t>
            </a:r>
            <a:r>
              <a:rPr lang="en-US" sz="1400" dirty="0" smtClean="0">
                <a:solidFill>
                  <a:schemeClr val="accent5"/>
                </a:solidFill>
              </a:rPr>
              <a:t>! | Sign out…</a:t>
            </a:r>
            <a:endParaRPr lang="ru-RU" sz="1400" dirty="0">
              <a:solidFill>
                <a:schemeClr val="accent5"/>
              </a:solidFill>
            </a:endParaRPr>
          </a:p>
        </p:txBody>
      </p:sp>
      <p:sp>
        <p:nvSpPr>
          <p:cNvPr id="12" name="TextBox 11"/>
          <p:cNvSpPr txBox="1"/>
          <p:nvPr/>
        </p:nvSpPr>
        <p:spPr>
          <a:xfrm>
            <a:off x="1547713" y="3609746"/>
            <a:ext cx="9157649" cy="369332"/>
          </a:xfrm>
          <a:prstGeom prst="rect">
            <a:avLst/>
          </a:prstGeom>
          <a:noFill/>
        </p:spPr>
        <p:txBody>
          <a:bodyPr wrap="square" rtlCol="0">
            <a:spAutoFit/>
          </a:bodyPr>
          <a:lstStyle/>
          <a:p>
            <a:pPr algn="ctr"/>
            <a:r>
              <a:rPr lang="en-US" dirty="0" smtClean="0"/>
              <a:t>CONTENT HERE</a:t>
            </a:r>
            <a:endParaRPr lang="ru-RU" dirty="0"/>
          </a:p>
        </p:txBody>
      </p:sp>
    </p:spTree>
    <p:extLst>
      <p:ext uri="{BB962C8B-B14F-4D97-AF65-F5344CB8AC3E}">
        <p14:creationId xmlns:p14="http://schemas.microsoft.com/office/powerpoint/2010/main" val="115629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6"/>
          <p:cNvSpPr/>
          <p:nvPr/>
        </p:nvSpPr>
        <p:spPr>
          <a:xfrm>
            <a:off x="1185679" y="563419"/>
            <a:ext cx="9157647" cy="10674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1185677" y="563419"/>
            <a:ext cx="2790969" cy="523220"/>
          </a:xfrm>
          <a:prstGeom prst="rect">
            <a:avLst/>
          </a:prstGeom>
          <a:noFill/>
        </p:spPr>
        <p:txBody>
          <a:bodyPr wrap="square" rtlCol="0">
            <a:spAutoFit/>
          </a:bodyPr>
          <a:lstStyle/>
          <a:p>
            <a:r>
              <a:rPr lang="en-US" sz="2800" dirty="0" smtClean="0"/>
              <a:t>LOGO (</a:t>
            </a:r>
            <a:r>
              <a:rPr lang="en-US" sz="2800" dirty="0" err="1" smtClean="0"/>
              <a:t>Img</a:t>
            </a:r>
            <a:r>
              <a:rPr lang="en-US" sz="2800" dirty="0" smtClean="0"/>
              <a:t>)</a:t>
            </a:r>
            <a:endParaRPr lang="ru-RU" sz="2800" dirty="0"/>
          </a:p>
        </p:txBody>
      </p:sp>
      <p:sp>
        <p:nvSpPr>
          <p:cNvPr id="6" name="Прямоугольник 8"/>
          <p:cNvSpPr/>
          <p:nvPr/>
        </p:nvSpPr>
        <p:spPr>
          <a:xfrm>
            <a:off x="1199325" y="1317009"/>
            <a:ext cx="9157649" cy="313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1170724" y="1276549"/>
            <a:ext cx="6578224" cy="369332"/>
          </a:xfrm>
          <a:prstGeom prst="rect">
            <a:avLst/>
          </a:prstGeom>
          <a:noFill/>
        </p:spPr>
        <p:txBody>
          <a:bodyPr wrap="square" rtlCol="0">
            <a:spAutoFit/>
          </a:bodyPr>
          <a:lstStyle/>
          <a:p>
            <a:r>
              <a:rPr lang="en-US" dirty="0" smtClean="0">
                <a:solidFill>
                  <a:schemeClr val="bg1"/>
                </a:solidFill>
              </a:rPr>
              <a:t>Dashboard | My Profile</a:t>
            </a:r>
            <a:r>
              <a:rPr lang="en-US" b="1" baseline="30000" dirty="0" smtClean="0">
                <a:solidFill>
                  <a:srgbClr val="FF0000"/>
                </a:solidFill>
              </a:rPr>
              <a:t>(!)</a:t>
            </a:r>
            <a:r>
              <a:rPr lang="en-US" dirty="0" smtClean="0">
                <a:solidFill>
                  <a:schemeClr val="bg1"/>
                </a:solidFill>
              </a:rPr>
              <a:t> | Help</a:t>
            </a:r>
            <a:endParaRPr lang="ru-RU" dirty="0">
              <a:solidFill>
                <a:schemeClr val="bg1"/>
              </a:solidFill>
            </a:endParaRPr>
          </a:p>
        </p:txBody>
      </p:sp>
      <p:sp>
        <p:nvSpPr>
          <p:cNvPr id="8" name="TextBox 7"/>
          <p:cNvSpPr txBox="1"/>
          <p:nvPr/>
        </p:nvSpPr>
        <p:spPr>
          <a:xfrm>
            <a:off x="7778856" y="975354"/>
            <a:ext cx="3719014" cy="307777"/>
          </a:xfrm>
          <a:prstGeom prst="rect">
            <a:avLst/>
          </a:prstGeom>
          <a:noFill/>
        </p:spPr>
        <p:txBody>
          <a:bodyPr wrap="square" rtlCol="0">
            <a:spAutoFit/>
          </a:bodyPr>
          <a:lstStyle/>
          <a:p>
            <a:r>
              <a:rPr lang="en-US" sz="1400" dirty="0" smtClean="0">
                <a:solidFill>
                  <a:schemeClr val="accent5"/>
                </a:solidFill>
              </a:rPr>
              <a:t>Welcome, </a:t>
            </a:r>
            <a:r>
              <a:rPr lang="en-US" sz="1400" dirty="0" err="1" smtClean="0">
                <a:solidFill>
                  <a:schemeClr val="accent5"/>
                </a:solidFill>
              </a:rPr>
              <a:t>alex.svs.fl</a:t>
            </a:r>
            <a:r>
              <a:rPr lang="en-US" sz="1400" dirty="0" smtClean="0">
                <a:solidFill>
                  <a:schemeClr val="accent5"/>
                </a:solidFill>
              </a:rPr>
              <a:t>! </a:t>
            </a:r>
            <a:r>
              <a:rPr lang="ru-RU" sz="1400" b="1" baseline="30000" dirty="0" smtClean="0">
                <a:solidFill>
                  <a:srgbClr val="FF0000"/>
                </a:solidFill>
              </a:rPr>
              <a:t>(1)</a:t>
            </a:r>
            <a:r>
              <a:rPr lang="en-US" sz="1400" dirty="0" smtClean="0">
                <a:solidFill>
                  <a:schemeClr val="accent5"/>
                </a:solidFill>
              </a:rPr>
              <a:t>| Sign out…</a:t>
            </a:r>
            <a:endParaRPr lang="ru-RU" sz="1400" dirty="0">
              <a:solidFill>
                <a:schemeClr val="accent5"/>
              </a:solidFill>
            </a:endParaRPr>
          </a:p>
        </p:txBody>
      </p:sp>
      <p:sp>
        <p:nvSpPr>
          <p:cNvPr id="9" name="TextBox 8"/>
          <p:cNvSpPr txBox="1"/>
          <p:nvPr/>
        </p:nvSpPr>
        <p:spPr>
          <a:xfrm>
            <a:off x="224589" y="88232"/>
            <a:ext cx="8879306" cy="369332"/>
          </a:xfrm>
          <a:prstGeom prst="rect">
            <a:avLst/>
          </a:prstGeom>
          <a:noFill/>
        </p:spPr>
        <p:txBody>
          <a:bodyPr wrap="square" rtlCol="0">
            <a:spAutoFit/>
          </a:bodyPr>
          <a:lstStyle/>
          <a:p>
            <a:r>
              <a:rPr lang="en-US" dirty="0" smtClean="0"/>
              <a:t>User notifications about new messages from admin</a:t>
            </a:r>
            <a:endParaRPr lang="ru-RU" dirty="0"/>
          </a:p>
        </p:txBody>
      </p:sp>
      <p:cxnSp>
        <p:nvCxnSpPr>
          <p:cNvPr id="13" name="Straight Arrow Connector 12"/>
          <p:cNvCxnSpPr/>
          <p:nvPr/>
        </p:nvCxnSpPr>
        <p:spPr>
          <a:xfrm flipH="1" flipV="1">
            <a:off x="9496926" y="1179095"/>
            <a:ext cx="561474" cy="12031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074149" y="2434760"/>
            <a:ext cx="2538354" cy="1200329"/>
          </a:xfrm>
          <a:prstGeom prst="rect">
            <a:avLst/>
          </a:prstGeom>
          <a:noFill/>
        </p:spPr>
        <p:txBody>
          <a:bodyPr wrap="square" rtlCol="0">
            <a:spAutoFit/>
          </a:bodyPr>
          <a:lstStyle/>
          <a:p>
            <a:r>
              <a:rPr lang="en-US" dirty="0" smtClean="0"/>
              <a:t>Shows amount of unread messages (maybe it is a good idea to show </a:t>
            </a:r>
            <a:r>
              <a:rPr lang="en-US" smtClean="0"/>
              <a:t>message icon here).</a:t>
            </a:r>
            <a:endParaRPr lang="ru-RU" dirty="0"/>
          </a:p>
        </p:txBody>
      </p:sp>
      <p:sp>
        <p:nvSpPr>
          <p:cNvPr id="15" name="TextBox 14"/>
          <p:cNvSpPr txBox="1"/>
          <p:nvPr/>
        </p:nvSpPr>
        <p:spPr>
          <a:xfrm>
            <a:off x="3675802" y="2359011"/>
            <a:ext cx="2538354" cy="1200329"/>
          </a:xfrm>
          <a:prstGeom prst="rect">
            <a:avLst/>
          </a:prstGeom>
          <a:noFill/>
        </p:spPr>
        <p:txBody>
          <a:bodyPr wrap="square" rtlCol="0">
            <a:spAutoFit/>
          </a:bodyPr>
          <a:lstStyle/>
          <a:p>
            <a:r>
              <a:rPr lang="en-US" dirty="0" smtClean="0"/>
              <a:t>Shows notification icon if there is a change in profile (comment </a:t>
            </a:r>
            <a:r>
              <a:rPr lang="en-US" smtClean="0"/>
              <a:t>from Admin, etc.)</a:t>
            </a:r>
            <a:endParaRPr lang="ru-RU" dirty="0"/>
          </a:p>
        </p:txBody>
      </p:sp>
      <p:cxnSp>
        <p:nvCxnSpPr>
          <p:cNvPr id="17" name="Straight Arrow Connector 16"/>
          <p:cNvCxnSpPr/>
          <p:nvPr/>
        </p:nvCxnSpPr>
        <p:spPr>
          <a:xfrm flipH="1" flipV="1">
            <a:off x="3521242" y="1473958"/>
            <a:ext cx="200526" cy="9082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72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932" y="252663"/>
            <a:ext cx="10208794" cy="461665"/>
          </a:xfrm>
          <a:prstGeom prst="rect">
            <a:avLst/>
          </a:prstGeom>
          <a:noFill/>
        </p:spPr>
        <p:txBody>
          <a:bodyPr wrap="square" rtlCol="0">
            <a:spAutoFit/>
          </a:bodyPr>
          <a:lstStyle/>
          <a:p>
            <a:r>
              <a:rPr lang="en-US" sz="2400" dirty="0" smtClean="0"/>
              <a:t>Home page</a:t>
            </a:r>
            <a:endParaRPr lang="ru-RU" sz="2400" dirty="0"/>
          </a:p>
        </p:txBody>
      </p:sp>
      <p:sp>
        <p:nvSpPr>
          <p:cNvPr id="5" name="TextBox 4"/>
          <p:cNvSpPr txBox="1"/>
          <p:nvPr/>
        </p:nvSpPr>
        <p:spPr>
          <a:xfrm>
            <a:off x="1997242" y="308901"/>
            <a:ext cx="5336005" cy="369332"/>
          </a:xfrm>
          <a:prstGeom prst="rect">
            <a:avLst/>
          </a:prstGeom>
          <a:noFill/>
        </p:spPr>
        <p:txBody>
          <a:bodyPr wrap="square" rtlCol="0">
            <a:spAutoFit/>
          </a:bodyPr>
          <a:lstStyle/>
          <a:p>
            <a:r>
              <a:rPr lang="en-US" dirty="0" smtClean="0"/>
              <a:t>(available only for usual users, not admin)</a:t>
            </a:r>
            <a:endParaRPr lang="ru-RU" dirty="0"/>
          </a:p>
        </p:txBody>
      </p:sp>
    </p:spTree>
    <p:extLst>
      <p:ext uri="{BB962C8B-B14F-4D97-AF65-F5344CB8AC3E}">
        <p14:creationId xmlns:p14="http://schemas.microsoft.com/office/powerpoint/2010/main" val="377854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4778" y="123568"/>
            <a:ext cx="7525265" cy="369332"/>
          </a:xfrm>
          <a:prstGeom prst="rect">
            <a:avLst/>
          </a:prstGeom>
          <a:noFill/>
        </p:spPr>
        <p:txBody>
          <a:bodyPr wrap="square" rtlCol="0">
            <a:spAutoFit/>
          </a:bodyPr>
          <a:lstStyle/>
          <a:p>
            <a:r>
              <a:rPr lang="en-US" dirty="0" smtClean="0"/>
              <a:t>Dashboard</a:t>
            </a:r>
            <a:endParaRPr lang="ru-RU" dirty="0"/>
          </a:p>
        </p:txBody>
      </p:sp>
      <p:sp>
        <p:nvSpPr>
          <p:cNvPr id="6" name="Прямоугольник 5"/>
          <p:cNvSpPr/>
          <p:nvPr/>
        </p:nvSpPr>
        <p:spPr>
          <a:xfrm>
            <a:off x="234778" y="492900"/>
            <a:ext cx="11677136" cy="60671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376517" y="543850"/>
            <a:ext cx="10670241" cy="369332"/>
          </a:xfrm>
          <a:prstGeom prst="rect">
            <a:avLst/>
          </a:prstGeom>
          <a:noFill/>
        </p:spPr>
        <p:txBody>
          <a:bodyPr wrap="square" rtlCol="0">
            <a:spAutoFit/>
          </a:bodyPr>
          <a:lstStyle/>
          <a:p>
            <a:r>
              <a:rPr lang="en-US" b="1" i="1" dirty="0" smtClean="0"/>
              <a:t>Your sites:</a:t>
            </a:r>
            <a:endParaRPr lang="ru-RU" b="1" i="1" dirty="0"/>
          </a:p>
        </p:txBody>
      </p:sp>
      <p:graphicFrame>
        <p:nvGraphicFramePr>
          <p:cNvPr id="8" name="Таблица 7"/>
          <p:cNvGraphicFramePr>
            <a:graphicFrameLocks noGrp="1"/>
          </p:cNvGraphicFramePr>
          <p:nvPr>
            <p:extLst>
              <p:ext uri="{D42A27DB-BD31-4B8C-83A1-F6EECF244321}">
                <p14:modId xmlns:p14="http://schemas.microsoft.com/office/powerpoint/2010/main" val="431648025"/>
              </p:ext>
            </p:extLst>
          </p:nvPr>
        </p:nvGraphicFramePr>
        <p:xfrm>
          <a:off x="376517" y="964133"/>
          <a:ext cx="11315700" cy="1288248"/>
        </p:xfrm>
        <a:graphic>
          <a:graphicData uri="http://schemas.openxmlformats.org/drawingml/2006/table">
            <a:tbl>
              <a:tblPr firstRow="1" bandRow="1">
                <a:tableStyleId>{5C22544A-7EE6-4342-B048-85BDC9FD1C3A}</a:tableStyleId>
              </a:tblPr>
              <a:tblGrid>
                <a:gridCol w="2263140">
                  <a:extLst>
                    <a:ext uri="{9D8B030D-6E8A-4147-A177-3AD203B41FA5}">
                      <a16:colId xmlns:a16="http://schemas.microsoft.com/office/drawing/2014/main" val="4184403702"/>
                    </a:ext>
                  </a:extLst>
                </a:gridCol>
                <a:gridCol w="2263140">
                  <a:extLst>
                    <a:ext uri="{9D8B030D-6E8A-4147-A177-3AD203B41FA5}">
                      <a16:colId xmlns:a16="http://schemas.microsoft.com/office/drawing/2014/main" val="1632191441"/>
                    </a:ext>
                  </a:extLst>
                </a:gridCol>
                <a:gridCol w="2580491">
                  <a:extLst>
                    <a:ext uri="{9D8B030D-6E8A-4147-A177-3AD203B41FA5}">
                      <a16:colId xmlns:a16="http://schemas.microsoft.com/office/drawing/2014/main" val="1596342948"/>
                    </a:ext>
                  </a:extLst>
                </a:gridCol>
                <a:gridCol w="1250577">
                  <a:extLst>
                    <a:ext uri="{9D8B030D-6E8A-4147-A177-3AD203B41FA5}">
                      <a16:colId xmlns:a16="http://schemas.microsoft.com/office/drawing/2014/main" val="254322568"/>
                    </a:ext>
                  </a:extLst>
                </a:gridCol>
                <a:gridCol w="2958352">
                  <a:extLst>
                    <a:ext uri="{9D8B030D-6E8A-4147-A177-3AD203B41FA5}">
                      <a16:colId xmlns:a16="http://schemas.microsoft.com/office/drawing/2014/main" val="2381016479"/>
                    </a:ext>
                  </a:extLst>
                </a:gridCol>
              </a:tblGrid>
              <a:tr h="429416">
                <a:tc>
                  <a:txBody>
                    <a:bodyPr/>
                    <a:lstStyle/>
                    <a:p>
                      <a:r>
                        <a:rPr lang="en-US" dirty="0" smtClean="0"/>
                        <a:t>Name</a:t>
                      </a:r>
                      <a:endParaRPr lang="ru-RU" dirty="0"/>
                    </a:p>
                  </a:txBody>
                  <a:tcPr/>
                </a:tc>
                <a:tc>
                  <a:txBody>
                    <a:bodyPr/>
                    <a:lstStyle/>
                    <a:p>
                      <a:r>
                        <a:rPr lang="en-US" dirty="0" smtClean="0"/>
                        <a:t>Description</a:t>
                      </a:r>
                      <a:endParaRPr lang="ru-RU" dirty="0"/>
                    </a:p>
                  </a:txBody>
                  <a:tcPr/>
                </a:tc>
                <a:tc>
                  <a:txBody>
                    <a:bodyPr/>
                    <a:lstStyle/>
                    <a:p>
                      <a:r>
                        <a:rPr lang="en-US" dirty="0" smtClean="0"/>
                        <a:t>Launched On</a:t>
                      </a:r>
                      <a:endParaRPr lang="ru-RU" dirty="0"/>
                    </a:p>
                  </a:txBody>
                  <a:tcPr/>
                </a:tc>
                <a:tc>
                  <a:txBody>
                    <a:bodyPr/>
                    <a:lstStyle/>
                    <a:p>
                      <a:r>
                        <a:rPr lang="en-US" dirty="0" smtClean="0"/>
                        <a:t>Is Active</a:t>
                      </a:r>
                      <a:endParaRPr lang="ru-RU" dirty="0"/>
                    </a:p>
                  </a:txBody>
                  <a:tcPr/>
                </a:tc>
                <a:tc>
                  <a:txBody>
                    <a:bodyPr/>
                    <a:lstStyle/>
                    <a:p>
                      <a:endParaRPr lang="ru-RU"/>
                    </a:p>
                  </a:txBody>
                  <a:tcPr/>
                </a:tc>
                <a:extLst>
                  <a:ext uri="{0D108BD9-81ED-4DB2-BD59-A6C34878D82A}">
                    <a16:rowId xmlns:a16="http://schemas.microsoft.com/office/drawing/2014/main" val="1165913989"/>
                  </a:ext>
                </a:extLst>
              </a:tr>
              <a:tr h="429416">
                <a:tc>
                  <a:txBody>
                    <a:bodyPr/>
                    <a:lstStyle/>
                    <a:p>
                      <a:r>
                        <a:rPr lang="en-US" dirty="0" err="1" smtClean="0"/>
                        <a:t>Alexs</a:t>
                      </a:r>
                      <a:r>
                        <a:rPr lang="en-US" dirty="0" smtClean="0"/>
                        <a:t>-blog</a:t>
                      </a:r>
                      <a:endParaRPr lang="ru-RU" dirty="0"/>
                    </a:p>
                  </a:txBody>
                  <a:tcPr/>
                </a:tc>
                <a:tc>
                  <a:txBody>
                    <a:bodyPr/>
                    <a:lstStyle/>
                    <a:p>
                      <a:r>
                        <a:rPr lang="en-US" dirty="0" smtClean="0"/>
                        <a:t>Alex’s simple blog</a:t>
                      </a:r>
                      <a:endParaRPr lang="ru-RU" dirty="0"/>
                    </a:p>
                  </a:txBody>
                  <a:tcPr/>
                </a:tc>
                <a:tc>
                  <a:txBody>
                    <a:bodyPr/>
                    <a:lstStyle/>
                    <a:p>
                      <a:r>
                        <a:rPr lang="en-US" dirty="0" smtClean="0"/>
                        <a:t>03/22/2020</a:t>
                      </a:r>
                      <a:r>
                        <a:rPr lang="en-US" baseline="0" dirty="0" smtClean="0"/>
                        <a:t> 12:57 AM</a:t>
                      </a:r>
                      <a:endParaRPr lang="ru-RU" dirty="0"/>
                    </a:p>
                  </a:txBody>
                  <a:tcPr/>
                </a:tc>
                <a:tc>
                  <a:txBody>
                    <a:bodyPr/>
                    <a:lstStyle/>
                    <a:p>
                      <a:endParaRPr lang="ru-RU" dirty="0"/>
                    </a:p>
                  </a:txBody>
                  <a:tcPr/>
                </a:tc>
                <a:tc>
                  <a:txBody>
                    <a:bodyPr/>
                    <a:lstStyle/>
                    <a:p>
                      <a:endParaRPr lang="ru-RU"/>
                    </a:p>
                  </a:txBody>
                  <a:tcPr/>
                </a:tc>
                <a:extLst>
                  <a:ext uri="{0D108BD9-81ED-4DB2-BD59-A6C34878D82A}">
                    <a16:rowId xmlns:a16="http://schemas.microsoft.com/office/drawing/2014/main" val="906020900"/>
                  </a:ext>
                </a:extLst>
              </a:tr>
              <a:tr h="429416">
                <a:tc>
                  <a:txBody>
                    <a:bodyPr/>
                    <a:lstStyle/>
                    <a:p>
                      <a:r>
                        <a:rPr lang="en-US" dirty="0" smtClean="0"/>
                        <a:t>Some-offline</a:t>
                      </a:r>
                      <a:endParaRPr lang="ru-RU" dirty="0"/>
                    </a:p>
                  </a:txBody>
                  <a:tcPr/>
                </a:tc>
                <a:tc>
                  <a:txBody>
                    <a:bodyPr/>
                    <a:lstStyle/>
                    <a:p>
                      <a:r>
                        <a:rPr lang="en-US" dirty="0" smtClean="0"/>
                        <a:t>This is test site</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03/20/2020</a:t>
                      </a:r>
                      <a:r>
                        <a:rPr lang="en-US" baseline="0" dirty="0" smtClean="0"/>
                        <a:t> 3:21 PM</a:t>
                      </a:r>
                      <a:endParaRPr lang="ru-RU" dirty="0"/>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3358588115"/>
                  </a:ext>
                </a:extLst>
              </a:tr>
            </a:tbl>
          </a:graphicData>
        </a:graphic>
      </p:graphicFrame>
      <p:sp>
        <p:nvSpPr>
          <p:cNvPr id="9" name="Прямоугольник 8"/>
          <p:cNvSpPr/>
          <p:nvPr/>
        </p:nvSpPr>
        <p:spPr>
          <a:xfrm>
            <a:off x="7879978" y="1467061"/>
            <a:ext cx="322729" cy="282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p:cNvSpPr txBox="1"/>
          <p:nvPr/>
        </p:nvSpPr>
        <p:spPr>
          <a:xfrm>
            <a:off x="7879978" y="1423589"/>
            <a:ext cx="396687" cy="369332"/>
          </a:xfrm>
          <a:prstGeom prst="rect">
            <a:avLst/>
          </a:prstGeom>
          <a:noFill/>
        </p:spPr>
        <p:txBody>
          <a:bodyPr wrap="square" rtlCol="0">
            <a:spAutoFit/>
          </a:bodyPr>
          <a:lstStyle/>
          <a:p>
            <a:r>
              <a:rPr lang="en-US" dirty="0" smtClean="0"/>
              <a:t>V</a:t>
            </a:r>
            <a:endParaRPr lang="ru-RU" dirty="0"/>
          </a:p>
        </p:txBody>
      </p:sp>
      <p:sp>
        <p:nvSpPr>
          <p:cNvPr id="18" name="TextBox 17"/>
          <p:cNvSpPr txBox="1"/>
          <p:nvPr/>
        </p:nvSpPr>
        <p:spPr>
          <a:xfrm>
            <a:off x="8868335" y="1423589"/>
            <a:ext cx="2823882" cy="369332"/>
          </a:xfrm>
          <a:prstGeom prst="rect">
            <a:avLst/>
          </a:prstGeom>
          <a:noFill/>
        </p:spPr>
        <p:txBody>
          <a:bodyPr wrap="square" rtlCol="0">
            <a:spAutoFit/>
          </a:bodyPr>
          <a:lstStyle/>
          <a:p>
            <a:r>
              <a:rPr lang="en-US" dirty="0" smtClean="0">
                <a:solidFill>
                  <a:srgbClr val="0070C0"/>
                </a:solidFill>
              </a:rPr>
              <a:t>Turn Off | Update | Delete</a:t>
            </a:r>
            <a:endParaRPr lang="ru-RU" dirty="0">
              <a:solidFill>
                <a:srgbClr val="0070C0"/>
              </a:solidFill>
            </a:endParaRPr>
          </a:p>
        </p:txBody>
      </p:sp>
      <p:sp>
        <p:nvSpPr>
          <p:cNvPr id="20" name="Прямоугольник 19"/>
          <p:cNvSpPr/>
          <p:nvPr/>
        </p:nvSpPr>
        <p:spPr>
          <a:xfrm>
            <a:off x="7879978" y="1909482"/>
            <a:ext cx="322729" cy="289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8868335" y="1837985"/>
            <a:ext cx="2823882" cy="369332"/>
          </a:xfrm>
          <a:prstGeom prst="rect">
            <a:avLst/>
          </a:prstGeom>
          <a:noFill/>
        </p:spPr>
        <p:txBody>
          <a:bodyPr wrap="square" rtlCol="0">
            <a:spAutoFit/>
          </a:bodyPr>
          <a:lstStyle/>
          <a:p>
            <a:r>
              <a:rPr lang="en-US" dirty="0" smtClean="0">
                <a:solidFill>
                  <a:srgbClr val="0070C0"/>
                </a:solidFill>
              </a:rPr>
              <a:t>Turn On | Update | Delete</a:t>
            </a:r>
            <a:endParaRPr lang="ru-RU" dirty="0">
              <a:solidFill>
                <a:srgbClr val="0070C0"/>
              </a:solidFill>
            </a:endParaRPr>
          </a:p>
        </p:txBody>
      </p:sp>
      <p:sp>
        <p:nvSpPr>
          <p:cNvPr id="22" name="Управляющая кнопка: документ 21">
            <a:hlinkClick r:id="" action="ppaction://noaction" highlightClick="1"/>
          </p:cNvPr>
          <p:cNvSpPr/>
          <p:nvPr/>
        </p:nvSpPr>
        <p:spPr>
          <a:xfrm>
            <a:off x="10582852" y="580600"/>
            <a:ext cx="349623" cy="308064"/>
          </a:xfrm>
          <a:prstGeom prst="actionButton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10932475" y="543850"/>
            <a:ext cx="813548" cy="369332"/>
          </a:xfrm>
          <a:prstGeom prst="rect">
            <a:avLst/>
          </a:prstGeom>
          <a:noFill/>
        </p:spPr>
        <p:txBody>
          <a:bodyPr wrap="square" rtlCol="0">
            <a:spAutoFit/>
          </a:bodyPr>
          <a:lstStyle/>
          <a:p>
            <a:r>
              <a:rPr lang="en-US" dirty="0" smtClean="0"/>
              <a:t>New…</a:t>
            </a:r>
            <a:endParaRPr lang="ru-RU" dirty="0"/>
          </a:p>
        </p:txBody>
      </p:sp>
      <p:sp>
        <p:nvSpPr>
          <p:cNvPr id="24" name="TextBox 23"/>
          <p:cNvSpPr txBox="1"/>
          <p:nvPr/>
        </p:nvSpPr>
        <p:spPr>
          <a:xfrm>
            <a:off x="295836" y="2386853"/>
            <a:ext cx="2272552" cy="369332"/>
          </a:xfrm>
          <a:prstGeom prst="rect">
            <a:avLst/>
          </a:prstGeom>
          <a:noFill/>
        </p:spPr>
        <p:txBody>
          <a:bodyPr wrap="square" rtlCol="0">
            <a:spAutoFit/>
          </a:bodyPr>
          <a:lstStyle/>
          <a:p>
            <a:r>
              <a:rPr lang="en-US" dirty="0" smtClean="0"/>
              <a:t>2 installations found</a:t>
            </a:r>
            <a:endParaRPr lang="ru-RU" dirty="0"/>
          </a:p>
        </p:txBody>
      </p:sp>
      <p:sp>
        <p:nvSpPr>
          <p:cNvPr id="25" name="TextBox 24"/>
          <p:cNvSpPr txBox="1"/>
          <p:nvPr/>
        </p:nvSpPr>
        <p:spPr>
          <a:xfrm>
            <a:off x="9574322" y="2348766"/>
            <a:ext cx="1089212" cy="369332"/>
          </a:xfrm>
          <a:prstGeom prst="rect">
            <a:avLst/>
          </a:prstGeom>
          <a:noFill/>
        </p:spPr>
        <p:txBody>
          <a:bodyPr wrap="square" rtlCol="0">
            <a:spAutoFit/>
          </a:bodyPr>
          <a:lstStyle/>
          <a:p>
            <a:r>
              <a:rPr lang="en-US" dirty="0" smtClean="0"/>
              <a:t>&lt;&lt; |1| &gt;&gt;</a:t>
            </a:r>
            <a:endParaRPr lang="ru-RU" dirty="0"/>
          </a:p>
        </p:txBody>
      </p:sp>
      <p:sp>
        <p:nvSpPr>
          <p:cNvPr id="26" name="Прямоугольник 25"/>
          <p:cNvSpPr/>
          <p:nvPr/>
        </p:nvSpPr>
        <p:spPr>
          <a:xfrm>
            <a:off x="10663534" y="2386853"/>
            <a:ext cx="1028683" cy="331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Прямоугольник 26"/>
          <p:cNvSpPr/>
          <p:nvPr/>
        </p:nvSpPr>
        <p:spPr>
          <a:xfrm>
            <a:off x="11436724" y="2386853"/>
            <a:ext cx="255493" cy="331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Блок-схема: объединение 27"/>
          <p:cNvSpPr/>
          <p:nvPr/>
        </p:nvSpPr>
        <p:spPr>
          <a:xfrm>
            <a:off x="11490509" y="2454088"/>
            <a:ext cx="156913" cy="2098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TextBox 28"/>
          <p:cNvSpPr txBox="1"/>
          <p:nvPr/>
        </p:nvSpPr>
        <p:spPr>
          <a:xfrm>
            <a:off x="10646709" y="2348766"/>
            <a:ext cx="490818" cy="369332"/>
          </a:xfrm>
          <a:prstGeom prst="rect">
            <a:avLst/>
          </a:prstGeom>
          <a:noFill/>
        </p:spPr>
        <p:txBody>
          <a:bodyPr wrap="square" rtlCol="0">
            <a:spAutoFit/>
          </a:bodyPr>
          <a:lstStyle/>
          <a:p>
            <a:r>
              <a:rPr lang="en-US" dirty="0" smtClean="0"/>
              <a:t>10</a:t>
            </a:r>
            <a:endParaRPr lang="ru-RU" dirty="0"/>
          </a:p>
        </p:txBody>
      </p:sp>
    </p:spTree>
    <p:extLst>
      <p:ext uri="{BB962C8B-B14F-4D97-AF65-F5344CB8AC3E}">
        <p14:creationId xmlns:p14="http://schemas.microsoft.com/office/powerpoint/2010/main" val="2435021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5078</TotalTime>
  <Words>1738</Words>
  <Application>Microsoft Office PowerPoint</Application>
  <PresentationFormat>Widescreen</PresentationFormat>
  <Paragraphs>324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Help – Getting Started</vt:lpstr>
      <vt:lpstr>Help – Dashboard</vt:lpstr>
      <vt:lpstr>Help – Create Site</vt:lpstr>
      <vt:lpstr>Help – Site Management</vt:lpstr>
      <vt:lpstr>PowerPoint Presentation</vt:lpstr>
      <vt:lpstr>Admin Dashboard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Oleksandr Flanchyk</dc:creator>
  <cp:lastModifiedBy>Oleksandr Flanchyk</cp:lastModifiedBy>
  <cp:revision>281</cp:revision>
  <dcterms:created xsi:type="dcterms:W3CDTF">2020-03-21T15:02:37Z</dcterms:created>
  <dcterms:modified xsi:type="dcterms:W3CDTF">2021-05-06T20:11:37Z</dcterms:modified>
</cp:coreProperties>
</file>