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hOLGwwCE/WYa4OctahDonsz/Lg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87A946-3621-477E-ABE6-E8CDE87EA1FC}">
  <a:tblStyle styleId="{2C87A946-3621-477E-ABE6-E8CDE87EA1F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F170350-0071-4583-8761-E546D0B144A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c11fcf8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c11fcf8e5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c11fcf8e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c11fcf8e5f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When element dropdown changes, attributes and css classes collections clear. Inner content should be visible only for div, paragraphs, label, span, title and lists - done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c11fcf8e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c11fcf8e5f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Done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c11fcf8e5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c11fcf8e5f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Inner content should be visible only for div, paragraphs, label, span, title and lists - done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c11fcf8e5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c11fcf8e5f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c11fcf8e5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c11fcf8e5f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c11fcf8e5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c11fcf8e5f_0_1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c11fcf8e5f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c11fcf8e5f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c11fcf8e5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c11fcf8e5f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c11fcf8e5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c11fcf8e5f_0_2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c11fcf8e5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c11fcf8e5f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c11fcf8e5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c11fcf8e5f_0_2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c11fcf8e5f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c11fcf8e5f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g1c11fcf8e5f_0_170"/>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g1c11fcf8e5f_0_170"/>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7" name="Google Shape;87;g1c11fcf8e5f_0_170"/>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208783" y="132347"/>
            <a:ext cx="79709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AVS Host Specifications</a:t>
            </a:r>
            <a:endParaRPr b="1" sz="2000">
              <a:solidFill>
                <a:schemeClr val="dk1"/>
              </a:solidFill>
              <a:latin typeface="Calibri"/>
              <a:ea typeface="Calibri"/>
              <a:cs typeface="Calibri"/>
              <a:sym typeface="Calibri"/>
            </a:endParaRPr>
          </a:p>
        </p:txBody>
      </p:sp>
      <p:sp>
        <p:nvSpPr>
          <p:cNvPr id="93" name="Google Shape;93;p1"/>
          <p:cNvSpPr txBox="1"/>
          <p:nvPr/>
        </p:nvSpPr>
        <p:spPr>
          <a:xfrm>
            <a:off x="324853" y="583532"/>
            <a:ext cx="112916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Online service for static sites hosting.</a:t>
            </a:r>
            <a:endParaRPr sz="1800">
              <a:solidFill>
                <a:schemeClr val="dk1"/>
              </a:solidFill>
              <a:latin typeface="Calibri"/>
              <a:ea typeface="Calibri"/>
              <a:cs typeface="Calibri"/>
              <a:sym typeface="Calibri"/>
            </a:endParaRPr>
          </a:p>
        </p:txBody>
      </p:sp>
      <p:sp>
        <p:nvSpPr>
          <p:cNvPr id="94" name="Google Shape;94;p1"/>
          <p:cNvSpPr txBox="1"/>
          <p:nvPr/>
        </p:nvSpPr>
        <p:spPr>
          <a:xfrm>
            <a:off x="324853" y="1034717"/>
            <a:ext cx="6815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Flow for user (need authentication):</a:t>
            </a:r>
            <a:endParaRPr sz="1800">
              <a:solidFill>
                <a:schemeClr val="dk1"/>
              </a:solidFill>
              <a:latin typeface="Calibri"/>
              <a:ea typeface="Calibri"/>
              <a:cs typeface="Calibri"/>
              <a:sym typeface="Calibri"/>
            </a:endParaRPr>
          </a:p>
        </p:txBody>
      </p:sp>
      <p:sp>
        <p:nvSpPr>
          <p:cNvPr id="95" name="Google Shape;95;p1"/>
          <p:cNvSpPr/>
          <p:nvPr/>
        </p:nvSpPr>
        <p:spPr>
          <a:xfrm>
            <a:off x="324853" y="1485902"/>
            <a:ext cx="2015290" cy="72189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383241" y="1661952"/>
            <a:ext cx="1727947" cy="3697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requests /</a:t>
            </a:r>
            <a:endParaRPr sz="1800">
              <a:solidFill>
                <a:schemeClr val="dk1"/>
              </a:solidFill>
              <a:latin typeface="Calibri"/>
              <a:ea typeface="Calibri"/>
              <a:cs typeface="Calibri"/>
              <a:sym typeface="Calibri"/>
            </a:endParaRPr>
          </a:p>
        </p:txBody>
      </p:sp>
      <p:sp>
        <p:nvSpPr>
          <p:cNvPr id="97" name="Google Shape;97;p1"/>
          <p:cNvSpPr/>
          <p:nvPr/>
        </p:nvSpPr>
        <p:spPr>
          <a:xfrm>
            <a:off x="2763253" y="1485902"/>
            <a:ext cx="2015290" cy="72189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1"/>
          <p:cNvSpPr txBox="1"/>
          <p:nvPr/>
        </p:nvSpPr>
        <p:spPr>
          <a:xfrm>
            <a:off x="2964074" y="1522365"/>
            <a:ext cx="16136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Redirect to dashboard</a:t>
            </a:r>
            <a:endParaRPr sz="1800">
              <a:solidFill>
                <a:schemeClr val="dk1"/>
              </a:solidFill>
              <a:latin typeface="Calibri"/>
              <a:ea typeface="Calibri"/>
              <a:cs typeface="Calibri"/>
              <a:sym typeface="Calibri"/>
            </a:endParaRPr>
          </a:p>
        </p:txBody>
      </p:sp>
      <p:sp>
        <p:nvSpPr>
          <p:cNvPr id="99" name="Google Shape;99;p1"/>
          <p:cNvSpPr/>
          <p:nvPr/>
        </p:nvSpPr>
        <p:spPr>
          <a:xfrm>
            <a:off x="2692007" y="2496457"/>
            <a:ext cx="2110186" cy="806824"/>
          </a:xfrm>
          <a:prstGeom prst="diamond">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txBox="1"/>
          <p:nvPr/>
        </p:nvSpPr>
        <p:spPr>
          <a:xfrm>
            <a:off x="2964074" y="2715203"/>
            <a:ext cx="15660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logged in</a:t>
            </a:r>
            <a:endParaRPr sz="1800">
              <a:solidFill>
                <a:schemeClr val="dk1"/>
              </a:solidFill>
              <a:latin typeface="Calibri"/>
              <a:ea typeface="Calibri"/>
              <a:cs typeface="Calibri"/>
              <a:sym typeface="Calibri"/>
            </a:endParaRPr>
          </a:p>
        </p:txBody>
      </p:sp>
      <p:sp>
        <p:nvSpPr>
          <p:cNvPr id="101" name="Google Shape;101;p1"/>
          <p:cNvSpPr/>
          <p:nvPr/>
        </p:nvSpPr>
        <p:spPr>
          <a:xfrm>
            <a:off x="324854" y="3300205"/>
            <a:ext cx="2727628" cy="109548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4430806" y="3300205"/>
            <a:ext cx="2790265" cy="1197836"/>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txBox="1"/>
          <p:nvPr/>
        </p:nvSpPr>
        <p:spPr>
          <a:xfrm>
            <a:off x="383241" y="3361240"/>
            <a:ext cx="28037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Show only general info content and proposal for sign in/registration</a:t>
            </a:r>
            <a:endParaRPr sz="1800">
              <a:solidFill>
                <a:schemeClr val="dk1"/>
              </a:solidFill>
              <a:latin typeface="Calibri"/>
              <a:ea typeface="Calibri"/>
              <a:cs typeface="Calibri"/>
              <a:sym typeface="Calibri"/>
            </a:endParaRPr>
          </a:p>
        </p:txBody>
      </p:sp>
      <p:sp>
        <p:nvSpPr>
          <p:cNvPr id="104" name="Google Shape;104;p1"/>
          <p:cNvSpPr txBox="1"/>
          <p:nvPr/>
        </p:nvSpPr>
        <p:spPr>
          <a:xfrm>
            <a:off x="4577721" y="3476065"/>
            <a:ext cx="27105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Show the list of the sites created by user. Ability to add/update/remove sites.</a:t>
            </a:r>
            <a:endParaRPr sz="1800">
              <a:solidFill>
                <a:schemeClr val="dk1"/>
              </a:solidFill>
              <a:latin typeface="Calibri"/>
              <a:ea typeface="Calibri"/>
              <a:cs typeface="Calibri"/>
              <a:sym typeface="Calibri"/>
            </a:endParaRPr>
          </a:p>
        </p:txBody>
      </p:sp>
      <p:cxnSp>
        <p:nvCxnSpPr>
          <p:cNvPr id="105" name="Google Shape;105;p1"/>
          <p:cNvCxnSpPr>
            <a:stCxn id="95" idx="3"/>
            <a:endCxn id="97" idx="1"/>
          </p:cNvCxnSpPr>
          <p:nvPr/>
        </p:nvCxnSpPr>
        <p:spPr>
          <a:xfrm>
            <a:off x="2340143" y="1846850"/>
            <a:ext cx="4230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6" name="Google Shape;106;p1"/>
          <p:cNvCxnSpPr>
            <a:stCxn id="98" idx="2"/>
            <a:endCxn id="99" idx="0"/>
          </p:cNvCxnSpPr>
          <p:nvPr/>
        </p:nvCxnSpPr>
        <p:spPr>
          <a:xfrm flipH="1">
            <a:off x="3747198" y="2168696"/>
            <a:ext cx="23700" cy="3279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7" name="Google Shape;107;p1"/>
          <p:cNvCxnSpPr>
            <a:stCxn id="99" idx="1"/>
          </p:cNvCxnSpPr>
          <p:nvPr/>
        </p:nvCxnSpPr>
        <p:spPr>
          <a:xfrm rot="10800000">
            <a:off x="1688807" y="2899869"/>
            <a:ext cx="1003200" cy="0"/>
          </a:xfrm>
          <a:prstGeom prst="straightConnector1">
            <a:avLst/>
          </a:prstGeom>
          <a:noFill/>
          <a:ln cap="flat" cmpd="sng" w="9525">
            <a:solidFill>
              <a:schemeClr val="accent1"/>
            </a:solidFill>
            <a:prstDash val="solid"/>
            <a:miter lim="800000"/>
            <a:headEnd len="sm" w="sm" type="none"/>
            <a:tailEnd len="sm" w="sm" type="none"/>
          </a:ln>
        </p:spPr>
      </p:cxnSp>
      <p:cxnSp>
        <p:nvCxnSpPr>
          <p:cNvPr id="108" name="Google Shape;108;p1"/>
          <p:cNvCxnSpPr>
            <a:endCxn id="101" idx="0"/>
          </p:cNvCxnSpPr>
          <p:nvPr/>
        </p:nvCxnSpPr>
        <p:spPr>
          <a:xfrm>
            <a:off x="1688668" y="2900005"/>
            <a:ext cx="0" cy="400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09" name="Google Shape;109;p1"/>
          <p:cNvCxnSpPr>
            <a:stCxn id="99" idx="3"/>
          </p:cNvCxnSpPr>
          <p:nvPr/>
        </p:nvCxnSpPr>
        <p:spPr>
          <a:xfrm>
            <a:off x="4802193" y="2899869"/>
            <a:ext cx="1074300" cy="0"/>
          </a:xfrm>
          <a:prstGeom prst="straightConnector1">
            <a:avLst/>
          </a:prstGeom>
          <a:noFill/>
          <a:ln cap="flat" cmpd="sng" w="9525">
            <a:solidFill>
              <a:schemeClr val="accent1"/>
            </a:solidFill>
            <a:prstDash val="solid"/>
            <a:miter lim="800000"/>
            <a:headEnd len="sm" w="sm" type="none"/>
            <a:tailEnd len="sm" w="sm" type="none"/>
          </a:ln>
        </p:spPr>
      </p:cxnSp>
      <p:cxnSp>
        <p:nvCxnSpPr>
          <p:cNvPr id="110" name="Google Shape;110;p1"/>
          <p:cNvCxnSpPr/>
          <p:nvPr/>
        </p:nvCxnSpPr>
        <p:spPr>
          <a:xfrm>
            <a:off x="5876365" y="2899869"/>
            <a:ext cx="0" cy="320702"/>
          </a:xfrm>
          <a:prstGeom prst="straightConnector1">
            <a:avLst/>
          </a:prstGeom>
          <a:noFill/>
          <a:ln cap="flat" cmpd="sng" w="9525">
            <a:solidFill>
              <a:schemeClr val="accent1"/>
            </a:solidFill>
            <a:prstDash val="solid"/>
            <a:miter lim="800000"/>
            <a:headEnd len="sm" w="sm" type="none"/>
            <a:tailEnd len="med" w="med" type="triangle"/>
          </a:ln>
        </p:spPr>
      </p:cxnSp>
      <p:sp>
        <p:nvSpPr>
          <p:cNvPr id="111" name="Google Shape;111;p1"/>
          <p:cNvSpPr txBox="1"/>
          <p:nvPr/>
        </p:nvSpPr>
        <p:spPr>
          <a:xfrm>
            <a:off x="8397688" y="583532"/>
            <a:ext cx="43954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 (default) flow</a:t>
            </a:r>
            <a:endParaRPr sz="1800">
              <a:solidFill>
                <a:schemeClr val="dk1"/>
              </a:solidFill>
              <a:latin typeface="Calibri"/>
              <a:ea typeface="Calibri"/>
              <a:cs typeface="Calibri"/>
              <a:sym typeface="Calibri"/>
            </a:endParaRPr>
          </a:p>
        </p:txBody>
      </p:sp>
      <p:sp>
        <p:nvSpPr>
          <p:cNvPr id="112" name="Google Shape;112;p1"/>
          <p:cNvSpPr/>
          <p:nvPr/>
        </p:nvSpPr>
        <p:spPr>
          <a:xfrm>
            <a:off x="8179704" y="1049893"/>
            <a:ext cx="3559577" cy="43601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
          <p:cNvSpPr txBox="1"/>
          <p:nvPr/>
        </p:nvSpPr>
        <p:spPr>
          <a:xfrm>
            <a:off x="8397688" y="1049892"/>
            <a:ext cx="3378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requests /{some resource}</a:t>
            </a:r>
            <a:endParaRPr sz="1800">
              <a:solidFill>
                <a:schemeClr val="dk1"/>
              </a:solidFill>
              <a:latin typeface="Calibri"/>
              <a:ea typeface="Calibri"/>
              <a:cs typeface="Calibri"/>
              <a:sym typeface="Calibri"/>
            </a:endParaRPr>
          </a:p>
        </p:txBody>
      </p:sp>
      <p:sp>
        <p:nvSpPr>
          <p:cNvPr id="114" name="Google Shape;114;p1"/>
          <p:cNvSpPr/>
          <p:nvPr/>
        </p:nvSpPr>
        <p:spPr>
          <a:xfrm>
            <a:off x="8179704" y="1731666"/>
            <a:ext cx="3559577" cy="8740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txBox="1"/>
          <p:nvPr/>
        </p:nvSpPr>
        <p:spPr>
          <a:xfrm>
            <a:off x="8330453" y="1803369"/>
            <a:ext cx="328603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App tries to find information about the site in db</a:t>
            </a:r>
            <a:endParaRPr sz="1800">
              <a:solidFill>
                <a:schemeClr val="dk1"/>
              </a:solidFill>
              <a:latin typeface="Calibri"/>
              <a:ea typeface="Calibri"/>
              <a:cs typeface="Calibri"/>
              <a:sym typeface="Calibri"/>
            </a:endParaRPr>
          </a:p>
        </p:txBody>
      </p:sp>
      <p:sp>
        <p:nvSpPr>
          <p:cNvPr id="116" name="Google Shape;116;p1"/>
          <p:cNvSpPr/>
          <p:nvPr/>
        </p:nvSpPr>
        <p:spPr>
          <a:xfrm>
            <a:off x="9435736" y="2715203"/>
            <a:ext cx="1274846" cy="806824"/>
          </a:xfrm>
          <a:prstGeom prst="diamond">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
          <p:cNvSpPr txBox="1"/>
          <p:nvPr/>
        </p:nvSpPr>
        <p:spPr>
          <a:xfrm>
            <a:off x="9507070" y="2899869"/>
            <a:ext cx="13581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found</a:t>
            </a:r>
            <a:endParaRPr sz="1800">
              <a:solidFill>
                <a:schemeClr val="dk1"/>
              </a:solidFill>
              <a:latin typeface="Calibri"/>
              <a:ea typeface="Calibri"/>
              <a:cs typeface="Calibri"/>
              <a:sym typeface="Calibri"/>
            </a:endParaRPr>
          </a:p>
        </p:txBody>
      </p:sp>
      <p:sp>
        <p:nvSpPr>
          <p:cNvPr id="118" name="Google Shape;118;p1"/>
          <p:cNvSpPr txBox="1"/>
          <p:nvPr/>
        </p:nvSpPr>
        <p:spPr>
          <a:xfrm>
            <a:off x="1490131" y="2534678"/>
            <a:ext cx="10929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sp>
        <p:nvSpPr>
          <p:cNvPr id="119" name="Google Shape;119;p1"/>
          <p:cNvSpPr txBox="1"/>
          <p:nvPr/>
        </p:nvSpPr>
        <p:spPr>
          <a:xfrm>
            <a:off x="5662685" y="2522476"/>
            <a:ext cx="10929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YES</a:t>
            </a:r>
            <a:endParaRPr sz="1800">
              <a:solidFill>
                <a:schemeClr val="dk1"/>
              </a:solidFill>
              <a:latin typeface="Calibri"/>
              <a:ea typeface="Calibri"/>
              <a:cs typeface="Calibri"/>
              <a:sym typeface="Calibri"/>
            </a:endParaRPr>
          </a:p>
        </p:txBody>
      </p:sp>
      <p:sp>
        <p:nvSpPr>
          <p:cNvPr id="120" name="Google Shape;120;p1"/>
          <p:cNvSpPr/>
          <p:nvPr/>
        </p:nvSpPr>
        <p:spPr>
          <a:xfrm>
            <a:off x="7631206" y="3408829"/>
            <a:ext cx="1875864" cy="114249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
          <p:cNvSpPr/>
          <p:nvPr/>
        </p:nvSpPr>
        <p:spPr>
          <a:xfrm>
            <a:off x="10597594" y="3433187"/>
            <a:ext cx="1451365" cy="56731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
          <p:cNvSpPr txBox="1"/>
          <p:nvPr/>
        </p:nvSpPr>
        <p:spPr>
          <a:xfrm>
            <a:off x="7664146" y="3364444"/>
            <a:ext cx="17386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Try to determinate the resource: html, css, js. </a:t>
            </a:r>
            <a:endParaRPr sz="1800">
              <a:solidFill>
                <a:schemeClr val="dk1"/>
              </a:solidFill>
              <a:latin typeface="Calibri"/>
              <a:ea typeface="Calibri"/>
              <a:cs typeface="Calibri"/>
              <a:sym typeface="Calibri"/>
            </a:endParaRPr>
          </a:p>
        </p:txBody>
      </p:sp>
      <p:sp>
        <p:nvSpPr>
          <p:cNvPr id="123" name="Google Shape;123;p1"/>
          <p:cNvSpPr txBox="1"/>
          <p:nvPr/>
        </p:nvSpPr>
        <p:spPr>
          <a:xfrm>
            <a:off x="10662447" y="3522027"/>
            <a:ext cx="1285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Return 404</a:t>
            </a:r>
            <a:endParaRPr sz="1800">
              <a:solidFill>
                <a:schemeClr val="dk1"/>
              </a:solidFill>
              <a:latin typeface="Calibri"/>
              <a:ea typeface="Calibri"/>
              <a:cs typeface="Calibri"/>
              <a:sym typeface="Calibri"/>
            </a:endParaRPr>
          </a:p>
        </p:txBody>
      </p:sp>
      <p:cxnSp>
        <p:nvCxnSpPr>
          <p:cNvPr id="124" name="Google Shape;124;p1"/>
          <p:cNvCxnSpPr/>
          <p:nvPr/>
        </p:nvCxnSpPr>
        <p:spPr>
          <a:xfrm>
            <a:off x="7429500" y="726141"/>
            <a:ext cx="13447" cy="5842747"/>
          </a:xfrm>
          <a:prstGeom prst="straightConnector1">
            <a:avLst/>
          </a:prstGeom>
          <a:noFill/>
          <a:ln cap="flat" cmpd="sng" w="9525">
            <a:solidFill>
              <a:schemeClr val="accent1"/>
            </a:solidFill>
            <a:prstDash val="solid"/>
            <a:miter lim="800000"/>
            <a:headEnd len="sm" w="sm" type="none"/>
            <a:tailEnd len="sm" w="sm" type="none"/>
          </a:ln>
        </p:spPr>
      </p:cxnSp>
      <p:cxnSp>
        <p:nvCxnSpPr>
          <p:cNvPr id="125" name="Google Shape;125;p1"/>
          <p:cNvCxnSpPr>
            <a:stCxn id="116" idx="1"/>
          </p:cNvCxnSpPr>
          <p:nvPr/>
        </p:nvCxnSpPr>
        <p:spPr>
          <a:xfrm flipH="1">
            <a:off x="8397736" y="3118615"/>
            <a:ext cx="1038000" cy="290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6" name="Google Shape;126;p1"/>
          <p:cNvCxnSpPr>
            <a:endCxn id="121" idx="0"/>
          </p:cNvCxnSpPr>
          <p:nvPr/>
        </p:nvCxnSpPr>
        <p:spPr>
          <a:xfrm>
            <a:off x="10710677" y="3118487"/>
            <a:ext cx="612600" cy="314700"/>
          </a:xfrm>
          <a:prstGeom prst="straightConnector1">
            <a:avLst/>
          </a:prstGeom>
          <a:noFill/>
          <a:ln cap="flat" cmpd="sng" w="9525">
            <a:solidFill>
              <a:schemeClr val="accent1"/>
            </a:solidFill>
            <a:prstDash val="solid"/>
            <a:miter lim="800000"/>
            <a:headEnd len="sm" w="sm" type="none"/>
            <a:tailEnd len="med" w="med" type="triangle"/>
          </a:ln>
        </p:spPr>
      </p:cxnSp>
      <p:sp>
        <p:nvSpPr>
          <p:cNvPr id="127" name="Google Shape;127;p1"/>
          <p:cNvSpPr txBox="1"/>
          <p:nvPr/>
        </p:nvSpPr>
        <p:spPr>
          <a:xfrm>
            <a:off x="8649154" y="2923333"/>
            <a:ext cx="10929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YES</a:t>
            </a:r>
            <a:endParaRPr sz="1800">
              <a:solidFill>
                <a:schemeClr val="dk1"/>
              </a:solidFill>
              <a:latin typeface="Calibri"/>
              <a:ea typeface="Calibri"/>
              <a:cs typeface="Calibri"/>
              <a:sym typeface="Calibri"/>
            </a:endParaRPr>
          </a:p>
        </p:txBody>
      </p:sp>
      <p:sp>
        <p:nvSpPr>
          <p:cNvPr id="128" name="Google Shape;128;p1"/>
          <p:cNvSpPr txBox="1"/>
          <p:nvPr/>
        </p:nvSpPr>
        <p:spPr>
          <a:xfrm>
            <a:off x="11101549" y="2915371"/>
            <a:ext cx="10929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NO</a:t>
            </a:r>
            <a:endParaRPr sz="1800">
              <a:solidFill>
                <a:schemeClr val="dk1"/>
              </a:solidFill>
              <a:latin typeface="Calibri"/>
              <a:ea typeface="Calibri"/>
              <a:cs typeface="Calibri"/>
              <a:sym typeface="Calibri"/>
            </a:endParaRPr>
          </a:p>
        </p:txBody>
      </p:sp>
      <p:cxnSp>
        <p:nvCxnSpPr>
          <p:cNvPr id="129" name="Google Shape;129;p1"/>
          <p:cNvCxnSpPr>
            <a:stCxn id="112" idx="2"/>
            <a:endCxn id="114" idx="0"/>
          </p:cNvCxnSpPr>
          <p:nvPr/>
        </p:nvCxnSpPr>
        <p:spPr>
          <a:xfrm>
            <a:off x="9959493" y="1485903"/>
            <a:ext cx="0" cy="24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30" name="Google Shape;130;p1"/>
          <p:cNvCxnSpPr>
            <a:stCxn id="114" idx="2"/>
            <a:endCxn id="116" idx="0"/>
          </p:cNvCxnSpPr>
          <p:nvPr/>
        </p:nvCxnSpPr>
        <p:spPr>
          <a:xfrm>
            <a:off x="9959493" y="2605725"/>
            <a:ext cx="113700" cy="109500"/>
          </a:xfrm>
          <a:prstGeom prst="straightConnector1">
            <a:avLst/>
          </a:prstGeom>
          <a:noFill/>
          <a:ln cap="flat" cmpd="sng" w="9525">
            <a:solidFill>
              <a:schemeClr val="accent1"/>
            </a:solidFill>
            <a:prstDash val="solid"/>
            <a:miter lim="800000"/>
            <a:headEnd len="sm" w="sm" type="none"/>
            <a:tailEnd len="med" w="med" type="triangle"/>
          </a:ln>
        </p:spPr>
      </p:cxnSp>
      <p:sp>
        <p:nvSpPr>
          <p:cNvPr id="131" name="Google Shape;131;p1"/>
          <p:cNvSpPr/>
          <p:nvPr/>
        </p:nvSpPr>
        <p:spPr>
          <a:xfrm>
            <a:off x="7631206" y="4968087"/>
            <a:ext cx="4316506" cy="85232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
          <p:cNvSpPr txBox="1"/>
          <p:nvPr/>
        </p:nvSpPr>
        <p:spPr>
          <a:xfrm>
            <a:off x="7779124" y="5056094"/>
            <a:ext cx="40542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Return required resource from the site folder inside content directory</a:t>
            </a:r>
            <a:endParaRPr sz="1800">
              <a:solidFill>
                <a:schemeClr val="dk1"/>
              </a:solidFill>
              <a:latin typeface="Calibri"/>
              <a:ea typeface="Calibri"/>
              <a:cs typeface="Calibri"/>
              <a:sym typeface="Calibri"/>
            </a:endParaRPr>
          </a:p>
        </p:txBody>
      </p:sp>
      <p:cxnSp>
        <p:nvCxnSpPr>
          <p:cNvPr id="133" name="Google Shape;133;p1"/>
          <p:cNvCxnSpPr/>
          <p:nvPr/>
        </p:nvCxnSpPr>
        <p:spPr>
          <a:xfrm>
            <a:off x="8841441" y="4564773"/>
            <a:ext cx="20171" cy="403314"/>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nvSpPr>
        <p:spPr>
          <a:xfrm>
            <a:off x="487279" y="174458"/>
            <a:ext cx="42712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Events</a:t>
            </a:r>
            <a:endParaRPr sz="1800">
              <a:solidFill>
                <a:schemeClr val="dk1"/>
              </a:solidFill>
              <a:latin typeface="Calibri"/>
              <a:ea typeface="Calibri"/>
              <a:cs typeface="Calibri"/>
              <a:sym typeface="Calibri"/>
            </a:endParaRPr>
          </a:p>
        </p:txBody>
      </p:sp>
      <p:sp>
        <p:nvSpPr>
          <p:cNvPr id="250" name="Google Shape;250;p10"/>
          <p:cNvSpPr txBox="1"/>
          <p:nvPr/>
        </p:nvSpPr>
        <p:spPr>
          <a:xfrm>
            <a:off x="487279" y="625642"/>
            <a:ext cx="7850605"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 created (Information)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 started (Information)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 stopped (Information)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Content changed (Information)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Content delivery error (Error, some content not found).</a:t>
            </a:r>
            <a:endParaRPr sz="1800">
              <a:solidFill>
                <a:schemeClr val="dk1"/>
              </a:solidFill>
              <a:latin typeface="Calibri"/>
              <a:ea typeface="Calibri"/>
              <a:cs typeface="Calibri"/>
              <a:sym typeface="Calibri"/>
            </a:endParaRPr>
          </a:p>
        </p:txBody>
      </p:sp>
      <p:sp>
        <p:nvSpPr>
          <p:cNvPr id="251" name="Google Shape;251;p10"/>
          <p:cNvSpPr txBox="1"/>
          <p:nvPr/>
        </p:nvSpPr>
        <p:spPr>
          <a:xfrm>
            <a:off x="487279" y="2335216"/>
            <a:ext cx="620829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SiteEvent Entity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SiteId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Type (enum)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 (string)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Timestamp</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Details (string)</a:t>
            </a:r>
            <a:endParaRPr sz="1800">
              <a:solidFill>
                <a:schemeClr val="dk1"/>
              </a:solidFill>
              <a:latin typeface="Calibri"/>
              <a:ea typeface="Calibri"/>
              <a:cs typeface="Calibri"/>
              <a:sym typeface="Calibri"/>
            </a:endParaRPr>
          </a:p>
        </p:txBody>
      </p:sp>
      <p:pic>
        <p:nvPicPr>
          <p:cNvPr id="252" name="Google Shape;252;p10"/>
          <p:cNvPicPr preferRelativeResize="0"/>
          <p:nvPr/>
        </p:nvPicPr>
        <p:blipFill rotWithShape="1">
          <a:blip r:embed="rId3">
            <a:alphaModFix/>
          </a:blip>
          <a:srcRect b="0" l="0" r="0" t="0"/>
          <a:stretch/>
        </p:blipFill>
        <p:spPr>
          <a:xfrm>
            <a:off x="8241682" y="2460362"/>
            <a:ext cx="2867425" cy="13717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1"/>
          <p:cNvSpPr txBox="1"/>
          <p:nvPr/>
        </p:nvSpPr>
        <p:spPr>
          <a:xfrm>
            <a:off x="294774" y="132348"/>
            <a:ext cx="46321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Event Log page</a:t>
            </a:r>
            <a:endParaRPr sz="1800">
              <a:solidFill>
                <a:schemeClr val="dk1"/>
              </a:solidFill>
              <a:latin typeface="Calibri"/>
              <a:ea typeface="Calibri"/>
              <a:cs typeface="Calibri"/>
              <a:sym typeface="Calibri"/>
            </a:endParaRPr>
          </a:p>
        </p:txBody>
      </p:sp>
      <p:sp>
        <p:nvSpPr>
          <p:cNvPr id="258" name="Google Shape;258;p11"/>
          <p:cNvSpPr/>
          <p:nvPr/>
        </p:nvSpPr>
        <p:spPr>
          <a:xfrm>
            <a:off x="162427" y="563419"/>
            <a:ext cx="11947357" cy="614813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1"/>
          <p:cNvSpPr/>
          <p:nvPr/>
        </p:nvSpPr>
        <p:spPr>
          <a:xfrm>
            <a:off x="1576314" y="563419"/>
            <a:ext cx="9157647" cy="6148137"/>
          </a:xfrm>
          <a:prstGeom prst="rect">
            <a:avLst/>
          </a:prstGeom>
          <a:solidFill>
            <a:srgbClr val="F2F2F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1"/>
          <p:cNvSpPr/>
          <p:nvPr/>
        </p:nvSpPr>
        <p:spPr>
          <a:xfrm>
            <a:off x="1562668" y="563419"/>
            <a:ext cx="9157647" cy="1067488"/>
          </a:xfrm>
          <a:prstGeom prst="rect">
            <a:avLst/>
          </a:prstGeom>
          <a:solidFill>
            <a:schemeClr val="l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1"/>
          <p:cNvSpPr txBox="1"/>
          <p:nvPr/>
        </p:nvSpPr>
        <p:spPr>
          <a:xfrm>
            <a:off x="1562666" y="563419"/>
            <a:ext cx="27909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LOGO (Img)</a:t>
            </a:r>
            <a:endParaRPr sz="2800">
              <a:solidFill>
                <a:schemeClr val="dk1"/>
              </a:solidFill>
              <a:latin typeface="Calibri"/>
              <a:ea typeface="Calibri"/>
              <a:cs typeface="Calibri"/>
              <a:sym typeface="Calibri"/>
            </a:endParaRPr>
          </a:p>
        </p:txBody>
      </p:sp>
      <p:sp>
        <p:nvSpPr>
          <p:cNvPr id="262" name="Google Shape;262;p11"/>
          <p:cNvSpPr/>
          <p:nvPr/>
        </p:nvSpPr>
        <p:spPr>
          <a:xfrm>
            <a:off x="1576314" y="1317009"/>
            <a:ext cx="9157649" cy="31389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1"/>
          <p:cNvSpPr txBox="1"/>
          <p:nvPr/>
        </p:nvSpPr>
        <p:spPr>
          <a:xfrm>
            <a:off x="1547713" y="1276549"/>
            <a:ext cx="6578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Dashboard | My Profile | Event Log | Help</a:t>
            </a:r>
            <a:endParaRPr sz="1800">
              <a:solidFill>
                <a:schemeClr val="lt1"/>
              </a:solidFill>
              <a:latin typeface="Calibri"/>
              <a:ea typeface="Calibri"/>
              <a:cs typeface="Calibri"/>
              <a:sym typeface="Calibri"/>
            </a:endParaRPr>
          </a:p>
        </p:txBody>
      </p:sp>
      <p:sp>
        <p:nvSpPr>
          <p:cNvPr id="264" name="Google Shape;264;p11"/>
          <p:cNvSpPr txBox="1"/>
          <p:nvPr/>
        </p:nvSpPr>
        <p:spPr>
          <a:xfrm>
            <a:off x="8155845" y="975354"/>
            <a:ext cx="37190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5"/>
                </a:solidFill>
                <a:latin typeface="Calibri"/>
                <a:ea typeface="Calibri"/>
                <a:cs typeface="Calibri"/>
                <a:sym typeface="Calibri"/>
              </a:rPr>
              <a:t>Welcome, alex.svs.fl! | Sign out…</a:t>
            </a:r>
            <a:endParaRPr sz="1400">
              <a:solidFill>
                <a:schemeClr val="accent5"/>
              </a:solidFill>
              <a:latin typeface="Calibri"/>
              <a:ea typeface="Calibri"/>
              <a:cs typeface="Calibri"/>
              <a:sym typeface="Calibri"/>
            </a:endParaRPr>
          </a:p>
        </p:txBody>
      </p:sp>
      <p:graphicFrame>
        <p:nvGraphicFramePr>
          <p:cNvPr id="265" name="Google Shape;265;p11"/>
          <p:cNvGraphicFramePr/>
          <p:nvPr/>
        </p:nvGraphicFramePr>
        <p:xfrm>
          <a:off x="1783347" y="2695358"/>
          <a:ext cx="3000000" cy="3000000"/>
        </p:xfrm>
        <a:graphic>
          <a:graphicData uri="http://schemas.openxmlformats.org/drawingml/2006/table">
            <a:tbl>
              <a:tblPr bandRow="1" firstRow="1">
                <a:noFill/>
                <a:tableStyleId>{2C87A946-3621-477E-ABE6-E8CDE87EA1FC}</a:tableStyleId>
              </a:tblPr>
              <a:tblGrid>
                <a:gridCol w="2154500"/>
                <a:gridCol w="2154500"/>
                <a:gridCol w="2154500"/>
                <a:gridCol w="2154500"/>
              </a:tblGrid>
              <a:tr h="370850">
                <a:tc>
                  <a:txBody>
                    <a:bodyPr/>
                    <a:lstStyle/>
                    <a:p>
                      <a:pPr indent="0" lvl="0" marL="0" marR="0" rtl="0" algn="l">
                        <a:lnSpc>
                          <a:spcPct val="100000"/>
                        </a:lnSpc>
                        <a:spcBef>
                          <a:spcPts val="0"/>
                        </a:spcBef>
                        <a:spcAft>
                          <a:spcPts val="0"/>
                        </a:spcAft>
                        <a:buClr>
                          <a:schemeClr val="lt1"/>
                        </a:buClr>
                        <a:buSzPts val="1800"/>
                        <a:buFont typeface="Calibri"/>
                        <a:buNone/>
                      </a:pPr>
                      <a:r>
                        <a:rPr lang="en-US" sz="1800">
                          <a:solidFill>
                            <a:schemeClr val="lt1"/>
                          </a:solidFill>
                        </a:rPr>
                        <a:t>Site Name</a:t>
                      </a:r>
                      <a:endParaRPr sz="18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800"/>
                        <a:t>Timestamp</a:t>
                      </a:r>
                      <a:endParaRPr sz="1800"/>
                    </a:p>
                  </a:txBody>
                  <a:tcPr marT="45725" marB="45725" marR="91450" marL="91450"/>
                </a:tc>
                <a:tc>
                  <a:txBody>
                    <a:bodyPr/>
                    <a:lstStyle/>
                    <a:p>
                      <a:pPr indent="0" lvl="0" marL="0" marR="0" rtl="0" algn="l">
                        <a:spcBef>
                          <a:spcPts val="0"/>
                        </a:spcBef>
                        <a:spcAft>
                          <a:spcPts val="0"/>
                        </a:spcAft>
                        <a:buNone/>
                      </a:pPr>
                      <a:r>
                        <a:rPr lang="en-US" sz="1800"/>
                        <a:t>Event</a:t>
                      </a:r>
                      <a:r>
                        <a:rPr lang="en-US" sz="1800"/>
                        <a:t> Type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AVS Site #1</a:t>
                      </a:r>
                      <a:endParaRPr sz="1800"/>
                    </a:p>
                  </a:txBody>
                  <a:tcPr marT="45725" marB="45725" marR="91450" marL="91450"/>
                </a:tc>
                <a:tc>
                  <a:txBody>
                    <a:bodyPr/>
                    <a:lstStyle/>
                    <a:p>
                      <a:pPr indent="0" lvl="0" marL="0" marR="0" rtl="0" algn="l">
                        <a:spcBef>
                          <a:spcPts val="0"/>
                        </a:spcBef>
                        <a:spcAft>
                          <a:spcPts val="0"/>
                        </a:spcAft>
                        <a:buNone/>
                      </a:pPr>
                      <a:r>
                        <a:rPr lang="en-US" sz="1800"/>
                        <a:t>4/21/2021 4:31PM</a:t>
                      </a:r>
                      <a:endParaRPr sz="1800"/>
                    </a:p>
                  </a:txBody>
                  <a:tcPr marT="45725" marB="45725" marR="91450" marL="91450"/>
                </a:tc>
                <a:tc>
                  <a:txBody>
                    <a:bodyPr/>
                    <a:lstStyle/>
                    <a:p>
                      <a:pPr indent="0" lvl="0" marL="0" marR="0" rtl="0" algn="l">
                        <a:spcBef>
                          <a:spcPts val="0"/>
                        </a:spcBef>
                        <a:spcAft>
                          <a:spcPts val="0"/>
                        </a:spcAft>
                        <a:buNone/>
                      </a:pPr>
                      <a:r>
                        <a:rPr lang="en-US" sz="1800"/>
                        <a:t>Error</a:t>
                      </a:r>
                      <a:endParaRPr sz="1800"/>
                    </a:p>
                  </a:txBody>
                  <a:tcPr marT="45725" marB="45725" marR="91450" marL="91450"/>
                </a:tc>
                <a:tc>
                  <a:txBody>
                    <a:bodyPr/>
                    <a:lstStyle/>
                    <a:p>
                      <a:pPr indent="0" lvl="0" marL="0" marR="0" rtl="0" algn="l">
                        <a:spcBef>
                          <a:spcPts val="0"/>
                        </a:spcBef>
                        <a:spcAft>
                          <a:spcPts val="0"/>
                        </a:spcAft>
                        <a:buNone/>
                      </a:pPr>
                      <a:r>
                        <a:rPr lang="en-US" sz="1800"/>
                        <a:t>View details</a:t>
                      </a:r>
                      <a:endParaRPr sz="1800"/>
                    </a:p>
                  </a:txBody>
                  <a:tcPr marT="45725" marB="45725" marR="91450" marL="91450"/>
                </a:tc>
              </a:tr>
              <a:tr h="370850">
                <a:tc>
                  <a:txBody>
                    <a:bodyPr/>
                    <a:lstStyle/>
                    <a:p>
                      <a:pPr indent="0" lvl="0" marL="0" marR="0" rtl="0" algn="l">
                        <a:spcBef>
                          <a:spcPts val="0"/>
                        </a:spcBef>
                        <a:spcAft>
                          <a:spcPts val="0"/>
                        </a:spcAft>
                        <a:buNone/>
                      </a:pPr>
                      <a:r>
                        <a:rPr lang="en-US" sz="1800"/>
                        <a:t>AVS Site #1</a:t>
                      </a:r>
                      <a:endParaRPr sz="1800"/>
                    </a:p>
                  </a:txBody>
                  <a:tcPr marT="45725" marB="45725" marR="91450" marL="91450"/>
                </a:tc>
                <a:tc>
                  <a:txBody>
                    <a:bodyPr/>
                    <a:lstStyle/>
                    <a:p>
                      <a:pPr indent="0" lvl="0" marL="0" marR="0" rtl="0" algn="l">
                        <a:spcBef>
                          <a:spcPts val="0"/>
                        </a:spcBef>
                        <a:spcAft>
                          <a:spcPts val="0"/>
                        </a:spcAft>
                        <a:buNone/>
                      </a:pPr>
                      <a:r>
                        <a:rPr lang="en-US" sz="1800"/>
                        <a:t>4/18/2021</a:t>
                      </a:r>
                      <a:r>
                        <a:rPr lang="en-US" sz="1800"/>
                        <a:t> 10:01AM</a:t>
                      </a:r>
                      <a:endParaRPr sz="1800"/>
                    </a:p>
                  </a:txBody>
                  <a:tcPr marT="45725" marB="45725" marR="91450" marL="91450"/>
                </a:tc>
                <a:tc>
                  <a:txBody>
                    <a:bodyPr/>
                    <a:lstStyle/>
                    <a:p>
                      <a:pPr indent="0" lvl="0" marL="0" marR="0" rtl="0" algn="l">
                        <a:spcBef>
                          <a:spcPts val="0"/>
                        </a:spcBef>
                        <a:spcAft>
                          <a:spcPts val="0"/>
                        </a:spcAft>
                        <a:buNone/>
                      </a:pPr>
                      <a:r>
                        <a:rPr lang="en-US" sz="1800"/>
                        <a:t>Information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View details</a:t>
                      </a:r>
                      <a:endParaRPr sz="1800"/>
                    </a:p>
                  </a:txBody>
                  <a:tcPr marT="45725" marB="45725" marR="91450" marL="91450"/>
                </a:tc>
              </a:tr>
              <a:tr h="370850">
                <a:tc>
                  <a:txBody>
                    <a:bodyPr/>
                    <a:lstStyle/>
                    <a:p>
                      <a:pPr indent="0" lvl="0" marL="0" marR="0" rtl="0" algn="l">
                        <a:spcBef>
                          <a:spcPts val="0"/>
                        </a:spcBef>
                        <a:spcAft>
                          <a:spcPts val="0"/>
                        </a:spcAft>
                        <a:buNone/>
                      </a:pPr>
                      <a:r>
                        <a:rPr lang="en-US" sz="1800"/>
                        <a:t>AVS Site #1</a:t>
                      </a:r>
                      <a:endParaRPr sz="1800"/>
                    </a:p>
                  </a:txBody>
                  <a:tcPr marT="45725" marB="45725" marR="91450" marL="91450"/>
                </a:tc>
                <a:tc>
                  <a:txBody>
                    <a:bodyPr/>
                    <a:lstStyle/>
                    <a:p>
                      <a:pPr indent="0" lvl="0" marL="0" marR="0" rtl="0" algn="l">
                        <a:spcBef>
                          <a:spcPts val="0"/>
                        </a:spcBef>
                        <a:spcAft>
                          <a:spcPts val="0"/>
                        </a:spcAft>
                        <a:buNone/>
                      </a:pPr>
                      <a:r>
                        <a:rPr lang="en-US" sz="1800"/>
                        <a:t>4/11/2021</a:t>
                      </a:r>
                      <a:r>
                        <a:rPr lang="en-US" sz="1800"/>
                        <a:t> 12:07AM</a:t>
                      </a:r>
                      <a:endParaRPr sz="1800"/>
                    </a:p>
                  </a:txBody>
                  <a:tcPr marT="45725" marB="45725" marR="91450" marL="91450"/>
                </a:tc>
                <a:tc>
                  <a:txBody>
                    <a:bodyPr/>
                    <a:lstStyle/>
                    <a:p>
                      <a:pPr indent="0" lvl="0" marL="0" marR="0" rtl="0" algn="l">
                        <a:spcBef>
                          <a:spcPts val="0"/>
                        </a:spcBef>
                        <a:spcAft>
                          <a:spcPts val="0"/>
                        </a:spcAft>
                        <a:buNone/>
                      </a:pPr>
                      <a:r>
                        <a:rPr lang="en-US" sz="1800"/>
                        <a:t>Information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View details</a:t>
                      </a:r>
                      <a:endParaRPr sz="1800"/>
                    </a:p>
                  </a:txBody>
                  <a:tcPr marT="45725" marB="45725" marR="91450" marL="91450"/>
                </a:tc>
              </a:tr>
            </a:tbl>
          </a:graphicData>
        </a:graphic>
      </p:graphicFrame>
      <p:sp>
        <p:nvSpPr>
          <p:cNvPr id="266" name="Google Shape;266;p11"/>
          <p:cNvSpPr txBox="1"/>
          <p:nvPr/>
        </p:nvSpPr>
        <p:spPr>
          <a:xfrm>
            <a:off x="7676146" y="4442261"/>
            <a:ext cx="16964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&lt;&lt;1 2 3...121 &gt;&gt;</a:t>
            </a:r>
            <a:endParaRPr sz="1800">
              <a:solidFill>
                <a:schemeClr val="dk1"/>
              </a:solidFill>
              <a:latin typeface="Calibri"/>
              <a:ea typeface="Calibri"/>
              <a:cs typeface="Calibri"/>
              <a:sym typeface="Calibri"/>
            </a:endParaRPr>
          </a:p>
        </p:txBody>
      </p:sp>
      <p:sp>
        <p:nvSpPr>
          <p:cNvPr id="267" name="Google Shape;267;p11"/>
          <p:cNvSpPr/>
          <p:nvPr/>
        </p:nvSpPr>
        <p:spPr>
          <a:xfrm>
            <a:off x="9372616" y="4480348"/>
            <a:ext cx="1028683" cy="3312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1"/>
          <p:cNvSpPr/>
          <p:nvPr/>
        </p:nvSpPr>
        <p:spPr>
          <a:xfrm>
            <a:off x="10145806" y="4480348"/>
            <a:ext cx="255493" cy="3312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1"/>
          <p:cNvSpPr/>
          <p:nvPr/>
        </p:nvSpPr>
        <p:spPr>
          <a:xfrm>
            <a:off x="10199591" y="4547583"/>
            <a:ext cx="156913" cy="209875"/>
          </a:xfrm>
          <a:prstGeom prst="flowChartMerg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1"/>
          <p:cNvSpPr txBox="1"/>
          <p:nvPr/>
        </p:nvSpPr>
        <p:spPr>
          <a:xfrm>
            <a:off x="9355791" y="4442261"/>
            <a:ext cx="490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271" name="Google Shape;271;p11"/>
          <p:cNvSpPr txBox="1"/>
          <p:nvPr/>
        </p:nvSpPr>
        <p:spPr>
          <a:xfrm>
            <a:off x="1786690" y="1835791"/>
            <a:ext cx="1648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Date from</a:t>
            </a:r>
            <a:endParaRPr sz="1800">
              <a:solidFill>
                <a:schemeClr val="dk1"/>
              </a:solidFill>
              <a:latin typeface="Calibri"/>
              <a:ea typeface="Calibri"/>
              <a:cs typeface="Calibri"/>
              <a:sym typeface="Calibri"/>
            </a:endParaRPr>
          </a:p>
        </p:txBody>
      </p:sp>
      <p:sp>
        <p:nvSpPr>
          <p:cNvPr id="272" name="Google Shape;272;p11"/>
          <p:cNvSpPr/>
          <p:nvPr/>
        </p:nvSpPr>
        <p:spPr>
          <a:xfrm>
            <a:off x="3007895" y="1895083"/>
            <a:ext cx="1642311" cy="25600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1"/>
          <p:cNvSpPr txBox="1"/>
          <p:nvPr/>
        </p:nvSpPr>
        <p:spPr>
          <a:xfrm>
            <a:off x="5047248" y="1820817"/>
            <a:ext cx="1648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Date to</a:t>
            </a:r>
            <a:endParaRPr sz="1800">
              <a:solidFill>
                <a:schemeClr val="dk1"/>
              </a:solidFill>
              <a:latin typeface="Calibri"/>
              <a:ea typeface="Calibri"/>
              <a:cs typeface="Calibri"/>
              <a:sym typeface="Calibri"/>
            </a:endParaRPr>
          </a:p>
        </p:txBody>
      </p:sp>
      <p:sp>
        <p:nvSpPr>
          <p:cNvPr id="274" name="Google Shape;274;p11"/>
          <p:cNvSpPr/>
          <p:nvPr/>
        </p:nvSpPr>
        <p:spPr>
          <a:xfrm>
            <a:off x="5912487" y="1895083"/>
            <a:ext cx="1642311" cy="25600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1"/>
          <p:cNvSpPr txBox="1"/>
          <p:nvPr/>
        </p:nvSpPr>
        <p:spPr>
          <a:xfrm>
            <a:off x="3007895" y="1812977"/>
            <a:ext cx="758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76" name="Google Shape;276;p11"/>
          <p:cNvSpPr txBox="1"/>
          <p:nvPr/>
        </p:nvSpPr>
        <p:spPr>
          <a:xfrm>
            <a:off x="5911749" y="1808774"/>
            <a:ext cx="758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77" name="Google Shape;277;p11"/>
          <p:cNvSpPr txBox="1"/>
          <p:nvPr/>
        </p:nvSpPr>
        <p:spPr>
          <a:xfrm>
            <a:off x="8047610" y="1728484"/>
            <a:ext cx="253823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“Date to” is optional and is shown only when “Date from” set. If “Date from” is “—” “Date to” is hidden.</a:t>
            </a:r>
            <a:endParaRPr sz="1400">
              <a:solidFill>
                <a:schemeClr val="dk1"/>
              </a:solidFill>
              <a:latin typeface="Calibri"/>
              <a:ea typeface="Calibri"/>
              <a:cs typeface="Calibri"/>
              <a:sym typeface="Calibri"/>
            </a:endParaRPr>
          </a:p>
        </p:txBody>
      </p:sp>
      <p:sp>
        <p:nvSpPr>
          <p:cNvPr id="278" name="Google Shape;278;p11"/>
          <p:cNvSpPr txBox="1"/>
          <p:nvPr/>
        </p:nvSpPr>
        <p:spPr>
          <a:xfrm>
            <a:off x="1842448" y="2313296"/>
            <a:ext cx="49131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When a user click input, a datepicker opens</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nvSpPr>
        <p:spPr>
          <a:xfrm>
            <a:off x="120316" y="108284"/>
            <a:ext cx="48126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284" name="Google Shape;284;p12"/>
          <p:cNvSpPr txBox="1"/>
          <p:nvPr/>
        </p:nvSpPr>
        <p:spPr>
          <a:xfrm>
            <a:off x="4315796" y="2057756"/>
            <a:ext cx="16302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Please sign in</a:t>
            </a:r>
            <a:endParaRPr b="1" i="1" sz="2000">
              <a:solidFill>
                <a:schemeClr val="dk1"/>
              </a:solidFill>
              <a:latin typeface="Calibri"/>
              <a:ea typeface="Calibri"/>
              <a:cs typeface="Calibri"/>
              <a:sym typeface="Calibri"/>
            </a:endParaRPr>
          </a:p>
        </p:txBody>
      </p:sp>
      <p:sp>
        <p:nvSpPr>
          <p:cNvPr id="285" name="Google Shape;285;p12"/>
          <p:cNvSpPr/>
          <p:nvPr/>
        </p:nvSpPr>
        <p:spPr>
          <a:xfrm>
            <a:off x="120316" y="565484"/>
            <a:ext cx="11947358" cy="618423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2"/>
          <p:cNvSpPr txBox="1"/>
          <p:nvPr/>
        </p:nvSpPr>
        <p:spPr>
          <a:xfrm>
            <a:off x="4315796" y="2545734"/>
            <a:ext cx="793376" cy="376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sp>
        <p:nvSpPr>
          <p:cNvPr id="287" name="Google Shape;287;p12"/>
          <p:cNvSpPr txBox="1"/>
          <p:nvPr/>
        </p:nvSpPr>
        <p:spPr>
          <a:xfrm>
            <a:off x="5425884" y="2545734"/>
            <a:ext cx="27566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alex.test.acc</a:t>
            </a:r>
            <a:endParaRPr sz="1800">
              <a:solidFill>
                <a:schemeClr val="dk1"/>
              </a:solidFill>
              <a:latin typeface="Calibri"/>
              <a:ea typeface="Calibri"/>
              <a:cs typeface="Calibri"/>
              <a:sym typeface="Calibri"/>
            </a:endParaRPr>
          </a:p>
        </p:txBody>
      </p:sp>
      <p:sp>
        <p:nvSpPr>
          <p:cNvPr id="288" name="Google Shape;288;p12"/>
          <p:cNvSpPr/>
          <p:nvPr/>
        </p:nvSpPr>
        <p:spPr>
          <a:xfrm>
            <a:off x="5446055" y="2602006"/>
            <a:ext cx="3281084" cy="2928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2"/>
          <p:cNvSpPr txBox="1"/>
          <p:nvPr/>
        </p:nvSpPr>
        <p:spPr>
          <a:xfrm>
            <a:off x="4315796" y="3059208"/>
            <a:ext cx="11907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Password:</a:t>
            </a:r>
            <a:endParaRPr sz="1800">
              <a:solidFill>
                <a:schemeClr val="dk1"/>
              </a:solidFill>
              <a:latin typeface="Calibri"/>
              <a:ea typeface="Calibri"/>
              <a:cs typeface="Calibri"/>
              <a:sym typeface="Calibri"/>
            </a:endParaRPr>
          </a:p>
        </p:txBody>
      </p:sp>
      <p:sp>
        <p:nvSpPr>
          <p:cNvPr id="290" name="Google Shape;290;p12"/>
          <p:cNvSpPr/>
          <p:nvPr/>
        </p:nvSpPr>
        <p:spPr>
          <a:xfrm>
            <a:off x="5446055" y="3097430"/>
            <a:ext cx="3281084" cy="2928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1" name="Google Shape;291;p12"/>
          <p:cNvCxnSpPr/>
          <p:nvPr/>
        </p:nvCxnSpPr>
        <p:spPr>
          <a:xfrm>
            <a:off x="4315796" y="3610535"/>
            <a:ext cx="4411343" cy="0"/>
          </a:xfrm>
          <a:prstGeom prst="straightConnector1">
            <a:avLst/>
          </a:prstGeom>
          <a:noFill/>
          <a:ln cap="flat" cmpd="sng" w="9525">
            <a:solidFill>
              <a:schemeClr val="accent1"/>
            </a:solidFill>
            <a:prstDash val="solid"/>
            <a:miter lim="800000"/>
            <a:headEnd len="sm" w="sm" type="none"/>
            <a:tailEnd len="sm" w="sm" type="none"/>
          </a:ln>
        </p:spPr>
      </p:cxnSp>
      <p:sp>
        <p:nvSpPr>
          <p:cNvPr id="292" name="Google Shape;292;p12"/>
          <p:cNvSpPr txBox="1"/>
          <p:nvPr/>
        </p:nvSpPr>
        <p:spPr>
          <a:xfrm>
            <a:off x="7456391" y="3725759"/>
            <a:ext cx="1290915" cy="3693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2"/>
          <p:cNvSpPr txBox="1"/>
          <p:nvPr/>
        </p:nvSpPr>
        <p:spPr>
          <a:xfrm>
            <a:off x="7711884" y="3725759"/>
            <a:ext cx="9749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Log in</a:t>
            </a:r>
            <a:endParaRPr sz="1800">
              <a:solidFill>
                <a:schemeClr val="lt1"/>
              </a:solidFill>
              <a:latin typeface="Calibri"/>
              <a:ea typeface="Calibri"/>
              <a:cs typeface="Calibri"/>
              <a:sym typeface="Calibri"/>
            </a:endParaRPr>
          </a:p>
        </p:txBody>
      </p:sp>
      <p:sp>
        <p:nvSpPr>
          <p:cNvPr id="294" name="Google Shape;294;p12"/>
          <p:cNvSpPr txBox="1"/>
          <p:nvPr/>
        </p:nvSpPr>
        <p:spPr>
          <a:xfrm>
            <a:off x="4278455" y="3756537"/>
            <a:ext cx="299940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Don’t have account?  </a:t>
            </a:r>
            <a:r>
              <a:rPr lang="en-US" sz="1600" u="sng">
                <a:solidFill>
                  <a:schemeClr val="accent1"/>
                </a:solidFill>
                <a:latin typeface="Calibri"/>
                <a:ea typeface="Calibri"/>
                <a:cs typeface="Calibri"/>
                <a:sym typeface="Calibri"/>
              </a:rPr>
              <a:t>Register</a:t>
            </a:r>
            <a:endParaRPr sz="1600" u="sng">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3"/>
          <p:cNvSpPr txBox="1"/>
          <p:nvPr/>
        </p:nvSpPr>
        <p:spPr>
          <a:xfrm>
            <a:off x="100853" y="80683"/>
            <a:ext cx="2407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Register screen</a:t>
            </a:r>
            <a:endParaRPr sz="1800">
              <a:solidFill>
                <a:schemeClr val="dk1"/>
              </a:solidFill>
              <a:latin typeface="Calibri"/>
              <a:ea typeface="Calibri"/>
              <a:cs typeface="Calibri"/>
              <a:sym typeface="Calibri"/>
            </a:endParaRPr>
          </a:p>
        </p:txBody>
      </p:sp>
      <p:sp>
        <p:nvSpPr>
          <p:cNvPr id="300" name="Google Shape;300;p13"/>
          <p:cNvSpPr/>
          <p:nvPr/>
        </p:nvSpPr>
        <p:spPr>
          <a:xfrm>
            <a:off x="221876" y="450015"/>
            <a:ext cx="11867030" cy="632057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13"/>
          <p:cNvSpPr txBox="1"/>
          <p:nvPr/>
        </p:nvSpPr>
        <p:spPr>
          <a:xfrm>
            <a:off x="3562760" y="1876220"/>
            <a:ext cx="441134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Calibri"/>
                <a:ea typeface="Calibri"/>
                <a:cs typeface="Calibri"/>
                <a:sym typeface="Calibri"/>
              </a:rPr>
              <a:t>Register new account</a:t>
            </a:r>
            <a:endParaRPr b="1" i="1" sz="2000">
              <a:solidFill>
                <a:schemeClr val="dk1"/>
              </a:solidFill>
              <a:latin typeface="Calibri"/>
              <a:ea typeface="Calibri"/>
              <a:cs typeface="Calibri"/>
              <a:sym typeface="Calibri"/>
            </a:endParaRPr>
          </a:p>
        </p:txBody>
      </p:sp>
      <p:sp>
        <p:nvSpPr>
          <p:cNvPr id="302" name="Google Shape;302;p13"/>
          <p:cNvSpPr txBox="1"/>
          <p:nvPr/>
        </p:nvSpPr>
        <p:spPr>
          <a:xfrm>
            <a:off x="3562760" y="2364198"/>
            <a:ext cx="793376" cy="376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sp>
        <p:nvSpPr>
          <p:cNvPr id="303" name="Google Shape;303;p13"/>
          <p:cNvSpPr txBox="1"/>
          <p:nvPr/>
        </p:nvSpPr>
        <p:spPr>
          <a:xfrm>
            <a:off x="5526737" y="2350750"/>
            <a:ext cx="27566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alex.test.acc</a:t>
            </a:r>
            <a:endParaRPr sz="1800">
              <a:solidFill>
                <a:schemeClr val="dk1"/>
              </a:solidFill>
              <a:latin typeface="Calibri"/>
              <a:ea typeface="Calibri"/>
              <a:cs typeface="Calibri"/>
              <a:sym typeface="Calibri"/>
            </a:endParaRPr>
          </a:p>
        </p:txBody>
      </p:sp>
      <p:sp>
        <p:nvSpPr>
          <p:cNvPr id="304" name="Google Shape;304;p13"/>
          <p:cNvSpPr/>
          <p:nvPr/>
        </p:nvSpPr>
        <p:spPr>
          <a:xfrm>
            <a:off x="5511874" y="2397064"/>
            <a:ext cx="3281084" cy="2928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3"/>
          <p:cNvSpPr txBox="1"/>
          <p:nvPr/>
        </p:nvSpPr>
        <p:spPr>
          <a:xfrm>
            <a:off x="3562760" y="2877672"/>
            <a:ext cx="11907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Password:</a:t>
            </a:r>
            <a:endParaRPr sz="1800">
              <a:solidFill>
                <a:schemeClr val="dk1"/>
              </a:solidFill>
              <a:latin typeface="Calibri"/>
              <a:ea typeface="Calibri"/>
              <a:cs typeface="Calibri"/>
              <a:sym typeface="Calibri"/>
            </a:endParaRPr>
          </a:p>
        </p:txBody>
      </p:sp>
      <p:sp>
        <p:nvSpPr>
          <p:cNvPr id="306" name="Google Shape;306;p13"/>
          <p:cNvSpPr/>
          <p:nvPr/>
        </p:nvSpPr>
        <p:spPr>
          <a:xfrm>
            <a:off x="5540188" y="2903945"/>
            <a:ext cx="3281084" cy="2928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3"/>
          <p:cNvSpPr txBox="1"/>
          <p:nvPr/>
        </p:nvSpPr>
        <p:spPr>
          <a:xfrm>
            <a:off x="7530357" y="4059772"/>
            <a:ext cx="1290915" cy="369332"/>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3"/>
          <p:cNvSpPr txBox="1"/>
          <p:nvPr/>
        </p:nvSpPr>
        <p:spPr>
          <a:xfrm>
            <a:off x="7651378" y="4059772"/>
            <a:ext cx="13245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Register..</a:t>
            </a:r>
            <a:endParaRPr sz="1800">
              <a:solidFill>
                <a:schemeClr val="lt1"/>
              </a:solidFill>
              <a:latin typeface="Calibri"/>
              <a:ea typeface="Calibri"/>
              <a:cs typeface="Calibri"/>
              <a:sym typeface="Calibri"/>
            </a:endParaRPr>
          </a:p>
        </p:txBody>
      </p:sp>
      <p:sp>
        <p:nvSpPr>
          <p:cNvPr id="309" name="Google Shape;309;p13"/>
          <p:cNvSpPr txBox="1"/>
          <p:nvPr/>
        </p:nvSpPr>
        <p:spPr>
          <a:xfrm>
            <a:off x="3569480" y="3346056"/>
            <a:ext cx="19707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Confirm password:</a:t>
            </a:r>
            <a:endParaRPr sz="1800">
              <a:solidFill>
                <a:schemeClr val="dk1"/>
              </a:solidFill>
              <a:latin typeface="Calibri"/>
              <a:ea typeface="Calibri"/>
              <a:cs typeface="Calibri"/>
              <a:sym typeface="Calibri"/>
            </a:endParaRPr>
          </a:p>
        </p:txBody>
      </p:sp>
      <p:sp>
        <p:nvSpPr>
          <p:cNvPr id="310" name="Google Shape;310;p13"/>
          <p:cNvSpPr/>
          <p:nvPr/>
        </p:nvSpPr>
        <p:spPr>
          <a:xfrm>
            <a:off x="5540188" y="3397552"/>
            <a:ext cx="3281084" cy="2928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1" name="Google Shape;311;p13"/>
          <p:cNvCxnSpPr/>
          <p:nvPr/>
        </p:nvCxnSpPr>
        <p:spPr>
          <a:xfrm flipH="1" rot="10800000">
            <a:off x="3569480" y="3879476"/>
            <a:ext cx="5223478" cy="5477"/>
          </a:xfrm>
          <a:prstGeom prst="straightConnector1">
            <a:avLst/>
          </a:prstGeom>
          <a:noFill/>
          <a:ln cap="flat" cmpd="sng" w="9525">
            <a:solidFill>
              <a:schemeClr val="accent1"/>
            </a:solidFill>
            <a:prstDash val="solid"/>
            <a:miter lim="800000"/>
            <a:headEnd len="sm" w="sm" type="none"/>
            <a:tailEnd len="sm" w="sm" type="none"/>
          </a:ln>
        </p:spPr>
      </p:cxnSp>
      <p:sp>
        <p:nvSpPr>
          <p:cNvPr id="312" name="Google Shape;312;p13"/>
          <p:cNvSpPr txBox="1"/>
          <p:nvPr/>
        </p:nvSpPr>
        <p:spPr>
          <a:xfrm>
            <a:off x="4026682" y="4028084"/>
            <a:ext cx="26228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Sign in automatically</a:t>
            </a:r>
            <a:endParaRPr sz="1800">
              <a:solidFill>
                <a:schemeClr val="dk1"/>
              </a:solidFill>
              <a:latin typeface="Calibri"/>
              <a:ea typeface="Calibri"/>
              <a:cs typeface="Calibri"/>
              <a:sym typeface="Calibri"/>
            </a:endParaRPr>
          </a:p>
        </p:txBody>
      </p:sp>
      <p:sp>
        <p:nvSpPr>
          <p:cNvPr id="313" name="Google Shape;313;p13"/>
          <p:cNvSpPr/>
          <p:nvPr/>
        </p:nvSpPr>
        <p:spPr>
          <a:xfrm>
            <a:off x="3623276" y="4099947"/>
            <a:ext cx="295835" cy="2421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4"/>
          <p:cNvSpPr/>
          <p:nvPr/>
        </p:nvSpPr>
        <p:spPr>
          <a:xfrm>
            <a:off x="10277092" y="6117445"/>
            <a:ext cx="1297642" cy="42022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14"/>
          <p:cNvSpPr txBox="1"/>
          <p:nvPr/>
        </p:nvSpPr>
        <p:spPr>
          <a:xfrm>
            <a:off x="127747" y="134471"/>
            <a:ext cx="64294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Create new/Update existing site</a:t>
            </a:r>
            <a:endParaRPr sz="1800">
              <a:solidFill>
                <a:schemeClr val="dk1"/>
              </a:solidFill>
              <a:latin typeface="Calibri"/>
              <a:ea typeface="Calibri"/>
              <a:cs typeface="Calibri"/>
              <a:sym typeface="Calibri"/>
            </a:endParaRPr>
          </a:p>
        </p:txBody>
      </p:sp>
      <p:sp>
        <p:nvSpPr>
          <p:cNvPr id="320" name="Google Shape;320;p14"/>
          <p:cNvSpPr/>
          <p:nvPr/>
        </p:nvSpPr>
        <p:spPr>
          <a:xfrm>
            <a:off x="174812" y="503803"/>
            <a:ext cx="11867029" cy="623989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14"/>
          <p:cNvSpPr txBox="1"/>
          <p:nvPr/>
        </p:nvSpPr>
        <p:spPr>
          <a:xfrm>
            <a:off x="356347" y="605118"/>
            <a:ext cx="13783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name: </a:t>
            </a:r>
            <a:endParaRPr sz="1800">
              <a:solidFill>
                <a:schemeClr val="dk1"/>
              </a:solidFill>
              <a:latin typeface="Calibri"/>
              <a:ea typeface="Calibri"/>
              <a:cs typeface="Calibri"/>
              <a:sym typeface="Calibri"/>
            </a:endParaRPr>
          </a:p>
        </p:txBody>
      </p:sp>
      <p:sp>
        <p:nvSpPr>
          <p:cNvPr id="322" name="Google Shape;322;p14"/>
          <p:cNvSpPr/>
          <p:nvPr/>
        </p:nvSpPr>
        <p:spPr>
          <a:xfrm>
            <a:off x="2514600" y="638504"/>
            <a:ext cx="4484594" cy="30255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4"/>
          <p:cNvSpPr txBox="1"/>
          <p:nvPr/>
        </p:nvSpPr>
        <p:spPr>
          <a:xfrm>
            <a:off x="2501154" y="591903"/>
            <a:ext cx="2467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Alexs-test-site</a:t>
            </a:r>
            <a:endParaRPr sz="1800">
              <a:solidFill>
                <a:schemeClr val="dk1"/>
              </a:solidFill>
              <a:latin typeface="Calibri"/>
              <a:ea typeface="Calibri"/>
              <a:cs typeface="Calibri"/>
              <a:sym typeface="Calibri"/>
            </a:endParaRPr>
          </a:p>
        </p:txBody>
      </p:sp>
      <p:sp>
        <p:nvSpPr>
          <p:cNvPr id="324" name="Google Shape;324;p14"/>
          <p:cNvSpPr txBox="1"/>
          <p:nvPr/>
        </p:nvSpPr>
        <p:spPr>
          <a:xfrm>
            <a:off x="356347" y="995077"/>
            <a:ext cx="1311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a:t>
            </a:r>
            <a:endParaRPr sz="1800">
              <a:solidFill>
                <a:schemeClr val="dk1"/>
              </a:solidFill>
              <a:latin typeface="Calibri"/>
              <a:ea typeface="Calibri"/>
              <a:cs typeface="Calibri"/>
              <a:sym typeface="Calibri"/>
            </a:endParaRPr>
          </a:p>
        </p:txBody>
      </p:sp>
      <p:sp>
        <p:nvSpPr>
          <p:cNvPr id="325" name="Google Shape;325;p14"/>
          <p:cNvSpPr/>
          <p:nvPr/>
        </p:nvSpPr>
        <p:spPr>
          <a:xfrm>
            <a:off x="2501154" y="1122824"/>
            <a:ext cx="4498040" cy="165398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14"/>
          <p:cNvSpPr txBox="1"/>
          <p:nvPr/>
        </p:nvSpPr>
        <p:spPr>
          <a:xfrm>
            <a:off x="302558" y="3204671"/>
            <a:ext cx="16607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 active:</a:t>
            </a:r>
            <a:endParaRPr sz="1800">
              <a:solidFill>
                <a:schemeClr val="dk1"/>
              </a:solidFill>
              <a:latin typeface="Calibri"/>
              <a:ea typeface="Calibri"/>
              <a:cs typeface="Calibri"/>
              <a:sym typeface="Calibri"/>
            </a:endParaRPr>
          </a:p>
        </p:txBody>
      </p:sp>
      <p:sp>
        <p:nvSpPr>
          <p:cNvPr id="327" name="Google Shape;327;p14"/>
          <p:cNvSpPr/>
          <p:nvPr/>
        </p:nvSpPr>
        <p:spPr>
          <a:xfrm>
            <a:off x="2501154" y="3268265"/>
            <a:ext cx="295835" cy="2421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14"/>
          <p:cNvSpPr txBox="1"/>
          <p:nvPr/>
        </p:nvSpPr>
        <p:spPr>
          <a:xfrm>
            <a:off x="2487706" y="3203456"/>
            <a:ext cx="23330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sp>
        <p:nvSpPr>
          <p:cNvPr id="329" name="Google Shape;329;p14"/>
          <p:cNvSpPr txBox="1"/>
          <p:nvPr/>
        </p:nvSpPr>
        <p:spPr>
          <a:xfrm>
            <a:off x="302558" y="3752455"/>
            <a:ext cx="55164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Resource mappings</a:t>
            </a:r>
            <a:endParaRPr sz="1800">
              <a:solidFill>
                <a:schemeClr val="dk1"/>
              </a:solidFill>
              <a:latin typeface="Calibri"/>
              <a:ea typeface="Calibri"/>
              <a:cs typeface="Calibri"/>
              <a:sym typeface="Calibri"/>
            </a:endParaRPr>
          </a:p>
        </p:txBody>
      </p:sp>
      <p:graphicFrame>
        <p:nvGraphicFramePr>
          <p:cNvPr id="330" name="Google Shape;330;p14"/>
          <p:cNvGraphicFramePr/>
          <p:nvPr/>
        </p:nvGraphicFramePr>
        <p:xfrm>
          <a:off x="356347" y="4173231"/>
          <a:ext cx="3000000" cy="3000000"/>
        </p:xfrm>
        <a:graphic>
          <a:graphicData uri="http://schemas.openxmlformats.org/drawingml/2006/table">
            <a:tbl>
              <a:tblPr bandRow="1" firstRow="1">
                <a:noFill/>
                <a:tableStyleId>{2C87A946-3621-477E-ABE6-E8CDE87EA1FC}</a:tableStyleId>
              </a:tblPr>
              <a:tblGrid>
                <a:gridCol w="3321425"/>
                <a:gridCol w="3321425"/>
              </a:tblGrid>
              <a:tr h="370850">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Value</a:t>
                      </a:r>
                      <a:endParaRPr sz="1800"/>
                    </a:p>
                  </a:txBody>
                  <a:tcPr marT="45725" marB="45725" marR="91450" marL="91450"/>
                </a:tc>
              </a:tr>
              <a:tr h="370850">
                <a:tc>
                  <a:txBody>
                    <a:bodyPr/>
                    <a:lstStyle/>
                    <a:p>
                      <a:pPr indent="0" lvl="0" marL="0" marR="0" rtl="0" algn="l">
                        <a:spcBef>
                          <a:spcPts val="0"/>
                        </a:spcBef>
                        <a:spcAft>
                          <a:spcPts val="0"/>
                        </a:spcAft>
                        <a:buNone/>
                      </a:pPr>
                      <a:r>
                        <a:rPr lang="en-US" sz="1800"/>
                        <a:t>dashboard</a:t>
                      </a:r>
                      <a:endParaRPr sz="1800"/>
                    </a:p>
                  </a:txBody>
                  <a:tcPr marT="45725" marB="45725" marR="91450" marL="91450"/>
                </a:tc>
                <a:tc>
                  <a:txBody>
                    <a:bodyPr/>
                    <a:lstStyle/>
                    <a:p>
                      <a:pPr indent="0" lvl="0" marL="0" marR="0" rtl="0" algn="l">
                        <a:spcBef>
                          <a:spcPts val="0"/>
                        </a:spcBef>
                        <a:spcAft>
                          <a:spcPts val="0"/>
                        </a:spcAft>
                        <a:buNone/>
                      </a:pPr>
                      <a:r>
                        <a:rPr lang="en-US" sz="1800"/>
                        <a:t>dashboard.html</a:t>
                      </a:r>
                      <a:endParaRPr sz="1800"/>
                    </a:p>
                  </a:txBody>
                  <a:tcPr marT="45725" marB="45725" marR="91450" marL="91450"/>
                </a:tc>
              </a:tr>
              <a:tr h="370850">
                <a:tc>
                  <a:txBody>
                    <a:bodyPr/>
                    <a:lstStyle/>
                    <a:p>
                      <a:pPr indent="0" lvl="0" marL="0" marR="0" rtl="0" algn="l">
                        <a:spcBef>
                          <a:spcPts val="0"/>
                        </a:spcBef>
                        <a:spcAft>
                          <a:spcPts val="0"/>
                        </a:spcAft>
                        <a:buNone/>
                      </a:pPr>
                      <a:r>
                        <a:rPr lang="en-US" sz="1800"/>
                        <a:t>about-us</a:t>
                      </a:r>
                      <a:endParaRPr sz="1800"/>
                    </a:p>
                  </a:txBody>
                  <a:tcPr marT="45725" marB="45725" marR="91450" marL="91450"/>
                </a:tc>
                <a:tc>
                  <a:txBody>
                    <a:bodyPr/>
                    <a:lstStyle/>
                    <a:p>
                      <a:pPr indent="0" lvl="0" marL="0" marR="0" rtl="0" algn="l">
                        <a:spcBef>
                          <a:spcPts val="0"/>
                        </a:spcBef>
                        <a:spcAft>
                          <a:spcPts val="0"/>
                        </a:spcAft>
                        <a:buNone/>
                      </a:pPr>
                      <a:r>
                        <a:rPr lang="en-US" sz="1800"/>
                        <a:t>about.html</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Index.html</a:t>
                      </a:r>
                      <a:endParaRPr sz="1800"/>
                    </a:p>
                  </a:txBody>
                  <a:tcPr marT="45725" marB="45725" marR="91450" marL="91450"/>
                </a:tc>
              </a:tr>
            </a:tbl>
          </a:graphicData>
        </a:graphic>
      </p:graphicFrame>
      <p:sp>
        <p:nvSpPr>
          <p:cNvPr id="331" name="Google Shape;331;p14"/>
          <p:cNvSpPr/>
          <p:nvPr/>
        </p:nvSpPr>
        <p:spPr>
          <a:xfrm>
            <a:off x="5946782" y="3789205"/>
            <a:ext cx="349623" cy="308064"/>
          </a:xfrm>
          <a:custGeom>
            <a:rect b="b" l="l" r="r" t="t"/>
            <a:pathLst>
              <a:path extrusionOk="0" h="120000" w="120000">
                <a:moveTo>
                  <a:pt x="0" y="0"/>
                </a:moveTo>
                <a:lnTo>
                  <a:pt x="120000" y="0"/>
                </a:lnTo>
                <a:lnTo>
                  <a:pt x="120000" y="120000"/>
                </a:lnTo>
                <a:lnTo>
                  <a:pt x="0" y="120000"/>
                </a:lnTo>
                <a:close/>
                <a:moveTo>
                  <a:pt x="30262" y="15000"/>
                </a:moveTo>
                <a:lnTo>
                  <a:pt x="69913" y="15000"/>
                </a:lnTo>
                <a:lnTo>
                  <a:pt x="89738" y="37500"/>
                </a:lnTo>
                <a:lnTo>
                  <a:pt x="89738" y="105000"/>
                </a:lnTo>
                <a:lnTo>
                  <a:pt x="30262" y="105000"/>
                </a:lnTo>
                <a:close/>
              </a:path>
              <a:path extrusionOk="0" fill="darkenLess" h="120000" w="120000">
                <a:moveTo>
                  <a:pt x="30262" y="15000"/>
                </a:moveTo>
                <a:lnTo>
                  <a:pt x="69913" y="15000"/>
                </a:lnTo>
                <a:lnTo>
                  <a:pt x="69913" y="37500"/>
                </a:lnTo>
                <a:lnTo>
                  <a:pt x="89738" y="37500"/>
                </a:lnTo>
                <a:lnTo>
                  <a:pt x="89738" y="105000"/>
                </a:lnTo>
                <a:lnTo>
                  <a:pt x="30262" y="105000"/>
                </a:lnTo>
                <a:close/>
              </a:path>
              <a:path extrusionOk="0" fill="darken" h="120000" w="120000">
                <a:moveTo>
                  <a:pt x="69913" y="15000"/>
                </a:moveTo>
                <a:lnTo>
                  <a:pt x="69913" y="37500"/>
                </a:lnTo>
                <a:lnTo>
                  <a:pt x="89738" y="37500"/>
                </a:lnTo>
                <a:close/>
              </a:path>
              <a:path extrusionOk="0" fill="none" h="120000" w="120000">
                <a:moveTo>
                  <a:pt x="30262" y="15000"/>
                </a:moveTo>
                <a:lnTo>
                  <a:pt x="69913" y="15000"/>
                </a:lnTo>
                <a:lnTo>
                  <a:pt x="89738" y="37500"/>
                </a:lnTo>
                <a:lnTo>
                  <a:pt x="89738" y="105000"/>
                </a:lnTo>
                <a:lnTo>
                  <a:pt x="30262" y="105000"/>
                </a:lnTo>
                <a:close/>
                <a:moveTo>
                  <a:pt x="89738" y="37500"/>
                </a:moveTo>
                <a:lnTo>
                  <a:pt x="69913" y="37500"/>
                </a:lnTo>
                <a:lnTo>
                  <a:pt x="69913" y="15000"/>
                </a:lnTo>
              </a:path>
              <a:path extrusionOk="0" fill="none" h="120000" w="120000">
                <a:moveTo>
                  <a:pt x="0" y="0"/>
                </a:moveTo>
                <a:lnTo>
                  <a:pt x="120000" y="0"/>
                </a:lnTo>
                <a:lnTo>
                  <a:pt x="120000" y="120000"/>
                </a:lnTo>
                <a:lnTo>
                  <a:pt x="0" y="120000"/>
                </a:lnTo>
                <a:close/>
              </a:path>
            </a:pathLst>
          </a:cu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4"/>
          <p:cNvSpPr txBox="1"/>
          <p:nvPr/>
        </p:nvSpPr>
        <p:spPr>
          <a:xfrm>
            <a:off x="6296405" y="3752455"/>
            <a:ext cx="81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a:t>
            </a:r>
            <a:endParaRPr sz="1800">
              <a:solidFill>
                <a:schemeClr val="dk1"/>
              </a:solidFill>
              <a:latin typeface="Calibri"/>
              <a:ea typeface="Calibri"/>
              <a:cs typeface="Calibri"/>
              <a:sym typeface="Calibri"/>
            </a:endParaRPr>
          </a:p>
        </p:txBody>
      </p:sp>
      <p:sp>
        <p:nvSpPr>
          <p:cNvPr id="333" name="Google Shape;333;p14"/>
          <p:cNvSpPr txBox="1"/>
          <p:nvPr/>
        </p:nvSpPr>
        <p:spPr>
          <a:xfrm>
            <a:off x="7295031" y="571731"/>
            <a:ext cx="4313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Upload files</a:t>
            </a:r>
            <a:endParaRPr sz="1800">
              <a:solidFill>
                <a:schemeClr val="dk1"/>
              </a:solidFill>
              <a:latin typeface="Calibri"/>
              <a:ea typeface="Calibri"/>
              <a:cs typeface="Calibri"/>
              <a:sym typeface="Calibri"/>
            </a:endParaRPr>
          </a:p>
        </p:txBody>
      </p:sp>
      <p:sp>
        <p:nvSpPr>
          <p:cNvPr id="334" name="Google Shape;334;p14"/>
          <p:cNvSpPr/>
          <p:nvPr/>
        </p:nvSpPr>
        <p:spPr>
          <a:xfrm>
            <a:off x="7433040" y="941063"/>
            <a:ext cx="3149796" cy="238680"/>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4"/>
          <p:cNvSpPr/>
          <p:nvPr/>
        </p:nvSpPr>
        <p:spPr>
          <a:xfrm>
            <a:off x="10582836" y="936018"/>
            <a:ext cx="934570" cy="24877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4"/>
          <p:cNvSpPr txBox="1"/>
          <p:nvPr/>
        </p:nvSpPr>
        <p:spPr>
          <a:xfrm>
            <a:off x="10596283" y="910189"/>
            <a:ext cx="115644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Choose file…</a:t>
            </a:r>
            <a:endParaRPr sz="1200">
              <a:solidFill>
                <a:schemeClr val="lt1"/>
              </a:solidFill>
              <a:latin typeface="Calibri"/>
              <a:ea typeface="Calibri"/>
              <a:cs typeface="Calibri"/>
              <a:sym typeface="Calibri"/>
            </a:endParaRPr>
          </a:p>
        </p:txBody>
      </p:sp>
      <p:cxnSp>
        <p:nvCxnSpPr>
          <p:cNvPr id="337" name="Google Shape;337;p14"/>
          <p:cNvCxnSpPr/>
          <p:nvPr/>
        </p:nvCxnSpPr>
        <p:spPr>
          <a:xfrm>
            <a:off x="356347" y="5876365"/>
            <a:ext cx="11252005" cy="33617"/>
          </a:xfrm>
          <a:prstGeom prst="straightConnector1">
            <a:avLst/>
          </a:prstGeom>
          <a:noFill/>
          <a:ln cap="flat" cmpd="sng" w="9525">
            <a:solidFill>
              <a:schemeClr val="accent1"/>
            </a:solidFill>
            <a:prstDash val="solid"/>
            <a:miter lim="800000"/>
            <a:headEnd len="sm" w="sm" type="none"/>
            <a:tailEnd len="sm" w="sm" type="none"/>
          </a:ln>
        </p:spPr>
      </p:cxnSp>
      <p:sp>
        <p:nvSpPr>
          <p:cNvPr id="338" name="Google Shape;338;p14"/>
          <p:cNvSpPr txBox="1"/>
          <p:nvPr/>
        </p:nvSpPr>
        <p:spPr>
          <a:xfrm>
            <a:off x="10364499" y="6122490"/>
            <a:ext cx="12438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Create Site</a:t>
            </a:r>
            <a:endParaRPr sz="1800">
              <a:solidFill>
                <a:schemeClr val="lt1"/>
              </a:solidFill>
              <a:latin typeface="Calibri"/>
              <a:ea typeface="Calibri"/>
              <a:cs typeface="Calibri"/>
              <a:sym typeface="Calibri"/>
            </a:endParaRPr>
          </a:p>
        </p:txBody>
      </p:sp>
      <p:sp>
        <p:nvSpPr>
          <p:cNvPr id="339" name="Google Shape;339;p14"/>
          <p:cNvSpPr txBox="1"/>
          <p:nvPr/>
        </p:nvSpPr>
        <p:spPr>
          <a:xfrm>
            <a:off x="7345632" y="2604973"/>
            <a:ext cx="3163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Uploaded:</a:t>
            </a:r>
            <a:endParaRPr sz="1800">
              <a:solidFill>
                <a:schemeClr val="dk1"/>
              </a:solidFill>
              <a:latin typeface="Calibri"/>
              <a:ea typeface="Calibri"/>
              <a:cs typeface="Calibri"/>
              <a:sym typeface="Calibri"/>
            </a:endParaRPr>
          </a:p>
        </p:txBody>
      </p:sp>
      <p:sp>
        <p:nvSpPr>
          <p:cNvPr id="340" name="Google Shape;340;p14"/>
          <p:cNvSpPr/>
          <p:nvPr/>
        </p:nvSpPr>
        <p:spPr>
          <a:xfrm>
            <a:off x="10588045" y="2013238"/>
            <a:ext cx="934569" cy="30637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4"/>
          <p:cNvSpPr txBox="1"/>
          <p:nvPr/>
        </p:nvSpPr>
        <p:spPr>
          <a:xfrm>
            <a:off x="10695267" y="2010770"/>
            <a:ext cx="83336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Upload</a:t>
            </a:r>
            <a:endParaRPr sz="1400">
              <a:solidFill>
                <a:schemeClr val="lt1"/>
              </a:solidFill>
              <a:latin typeface="Calibri"/>
              <a:ea typeface="Calibri"/>
              <a:cs typeface="Calibri"/>
              <a:sym typeface="Calibri"/>
            </a:endParaRPr>
          </a:p>
        </p:txBody>
      </p:sp>
      <p:sp>
        <p:nvSpPr>
          <p:cNvPr id="342" name="Google Shape;342;p14"/>
          <p:cNvSpPr/>
          <p:nvPr/>
        </p:nvSpPr>
        <p:spPr>
          <a:xfrm>
            <a:off x="7422954" y="1679099"/>
            <a:ext cx="4094451" cy="262961"/>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14"/>
          <p:cNvSpPr txBox="1"/>
          <p:nvPr/>
        </p:nvSpPr>
        <p:spPr>
          <a:xfrm>
            <a:off x="7345632" y="1304522"/>
            <a:ext cx="43133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destination path:</a:t>
            </a:r>
            <a:endParaRPr sz="1800">
              <a:solidFill>
                <a:schemeClr val="dk1"/>
              </a:solidFill>
              <a:latin typeface="Calibri"/>
              <a:ea typeface="Calibri"/>
              <a:cs typeface="Calibri"/>
              <a:sym typeface="Calibri"/>
            </a:endParaRPr>
          </a:p>
        </p:txBody>
      </p:sp>
      <p:sp>
        <p:nvSpPr>
          <p:cNvPr id="344" name="Google Shape;344;p14"/>
          <p:cNvSpPr txBox="1"/>
          <p:nvPr/>
        </p:nvSpPr>
        <p:spPr>
          <a:xfrm>
            <a:off x="9403211" y="1285838"/>
            <a:ext cx="23330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sp>
        <p:nvSpPr>
          <p:cNvPr id="345" name="Google Shape;345;p14"/>
          <p:cNvSpPr/>
          <p:nvPr/>
        </p:nvSpPr>
        <p:spPr>
          <a:xfrm>
            <a:off x="9451691" y="1304522"/>
            <a:ext cx="286669" cy="29567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346" name="Google Shape;346;p14"/>
          <p:cNvGraphicFramePr/>
          <p:nvPr/>
        </p:nvGraphicFramePr>
        <p:xfrm>
          <a:off x="7459575" y="2994095"/>
          <a:ext cx="3000000" cy="3000000"/>
        </p:xfrm>
        <a:graphic>
          <a:graphicData uri="http://schemas.openxmlformats.org/drawingml/2006/table">
            <a:tbl>
              <a:tblPr bandRow="1" firstRow="1">
                <a:noFill/>
                <a:tableStyleId>{2C87A946-3621-477E-ABE6-E8CDE87EA1FC}</a:tableStyleId>
              </a:tblPr>
              <a:tblGrid>
                <a:gridCol w="1084425"/>
                <a:gridCol w="546325"/>
                <a:gridCol w="936525"/>
                <a:gridCol w="1798950"/>
              </a:tblGrid>
              <a:tr h="329500">
                <a:tc>
                  <a:txBody>
                    <a:bodyPr/>
                    <a:lstStyle/>
                    <a:p>
                      <a:pPr indent="0" lvl="0" marL="0" marR="0" rtl="0" algn="l">
                        <a:spcBef>
                          <a:spcPts val="0"/>
                        </a:spcBef>
                        <a:spcAft>
                          <a:spcPts val="0"/>
                        </a:spcAft>
                        <a:buNone/>
                      </a:pPr>
                      <a:r>
                        <a:rPr lang="en-US" sz="1200"/>
                        <a:t>Name</a:t>
                      </a:r>
                      <a:endParaRPr sz="1200"/>
                    </a:p>
                  </a:txBody>
                  <a:tcPr marT="45725" marB="45725" marR="91450" marL="91450"/>
                </a:tc>
                <a:tc>
                  <a:txBody>
                    <a:bodyPr/>
                    <a:lstStyle/>
                    <a:p>
                      <a:pPr indent="0" lvl="0" marL="0" marR="0" rtl="0" algn="l">
                        <a:spcBef>
                          <a:spcPts val="0"/>
                        </a:spcBef>
                        <a:spcAft>
                          <a:spcPts val="0"/>
                        </a:spcAft>
                        <a:buNone/>
                      </a:pPr>
                      <a:r>
                        <a:rPr lang="en-US" sz="1200"/>
                        <a:t>Size, kB</a:t>
                      </a:r>
                      <a:endParaRPr sz="1200"/>
                    </a:p>
                  </a:txBody>
                  <a:tcPr marT="45725" marB="45725" marR="91450" marL="91450"/>
                </a:tc>
                <a:tc>
                  <a:txBody>
                    <a:bodyPr/>
                    <a:lstStyle/>
                    <a:p>
                      <a:pPr indent="0" lvl="0" marL="0" marR="0" rtl="0" algn="l">
                        <a:spcBef>
                          <a:spcPts val="0"/>
                        </a:spcBef>
                        <a:spcAft>
                          <a:spcPts val="0"/>
                        </a:spcAft>
                        <a:buNone/>
                      </a:pPr>
                      <a:r>
                        <a:rPr lang="en-US" sz="1200"/>
                        <a:t>Uploaded Date</a:t>
                      </a:r>
                      <a:endParaRPr sz="1200"/>
                    </a:p>
                  </a:txBody>
                  <a:tcPr marT="45725" marB="45725" marR="91450" marL="91450"/>
                </a:tc>
                <a:tc>
                  <a:txBody>
                    <a:bodyPr/>
                    <a:lstStyle/>
                    <a:p>
                      <a:pPr indent="0" lvl="0" marL="0" marR="0" rtl="0" algn="l">
                        <a:spcBef>
                          <a:spcPts val="0"/>
                        </a:spcBef>
                        <a:spcAft>
                          <a:spcPts val="0"/>
                        </a:spcAft>
                        <a:buNone/>
                      </a:pPr>
                      <a:r>
                        <a:t/>
                      </a:r>
                      <a:endParaRPr sz="1200"/>
                    </a:p>
                  </a:txBody>
                  <a:tcPr marT="45725" marB="45725" marR="91450" marL="91450"/>
                </a:tc>
              </a:tr>
              <a:tr h="329500">
                <a:tc>
                  <a:txBody>
                    <a:bodyPr/>
                    <a:lstStyle/>
                    <a:p>
                      <a:pPr indent="0" lvl="0" marL="0" marR="0" rtl="0" algn="l">
                        <a:spcBef>
                          <a:spcPts val="0"/>
                        </a:spcBef>
                        <a:spcAft>
                          <a:spcPts val="0"/>
                        </a:spcAft>
                        <a:buNone/>
                      </a:pPr>
                      <a:r>
                        <a:rPr lang="en-US" sz="1200"/>
                        <a:t>Index.html</a:t>
                      </a:r>
                      <a:endParaRPr sz="1200"/>
                    </a:p>
                  </a:txBody>
                  <a:tcPr marT="45725" marB="45725" marR="91450" marL="91450"/>
                </a:tc>
                <a:tc>
                  <a:txBody>
                    <a:bodyPr/>
                    <a:lstStyle/>
                    <a:p>
                      <a:pPr indent="0" lvl="0" marL="0" marR="0" rtl="0" algn="l">
                        <a:spcBef>
                          <a:spcPts val="0"/>
                        </a:spcBef>
                        <a:spcAft>
                          <a:spcPts val="0"/>
                        </a:spcAft>
                        <a:buNone/>
                      </a:pPr>
                      <a:r>
                        <a:rPr lang="en-US" sz="1200"/>
                        <a:t>23.2</a:t>
                      </a:r>
                      <a:endParaRPr sz="1200"/>
                    </a:p>
                  </a:txBody>
                  <a:tcPr marT="45725" marB="45725" marR="91450" marL="91450"/>
                </a:tc>
                <a:tc>
                  <a:txBody>
                    <a:bodyPr/>
                    <a:lstStyle/>
                    <a:p>
                      <a:pPr indent="0" lvl="0" marL="0" marR="0" rtl="0" algn="l">
                        <a:spcBef>
                          <a:spcPts val="0"/>
                        </a:spcBef>
                        <a:spcAft>
                          <a:spcPts val="0"/>
                        </a:spcAft>
                        <a:buNone/>
                      </a:pPr>
                      <a:r>
                        <a:rPr lang="en-US" sz="1200"/>
                        <a:t>10/17/2020</a:t>
                      </a:r>
                      <a:endParaRPr sz="1200"/>
                    </a:p>
                  </a:txBody>
                  <a:tcPr marT="45725" marB="45725" marR="91450" marL="91450"/>
                </a:tc>
                <a:tc>
                  <a:txBody>
                    <a:bodyPr/>
                    <a:lstStyle/>
                    <a:p>
                      <a:pPr indent="0" lvl="0" marL="0" marR="0" rtl="0" algn="l">
                        <a:spcBef>
                          <a:spcPts val="0"/>
                        </a:spcBef>
                        <a:spcAft>
                          <a:spcPts val="0"/>
                        </a:spcAft>
                        <a:buNone/>
                      </a:pPr>
                      <a:r>
                        <a:rPr lang="en-US" sz="1200"/>
                        <a:t>Download|Edit|Remove</a:t>
                      </a:r>
                      <a:endParaRPr sz="1200"/>
                    </a:p>
                  </a:txBody>
                  <a:tcPr marT="45725" marB="45725" marR="91450" marL="91450"/>
                </a:tc>
              </a:tr>
              <a:tr h="329500">
                <a:tc>
                  <a:txBody>
                    <a:bodyPr/>
                    <a:lstStyle/>
                    <a:p>
                      <a:pPr indent="0" lvl="0" marL="0" marR="0" rtl="0" algn="l">
                        <a:spcBef>
                          <a:spcPts val="0"/>
                        </a:spcBef>
                        <a:spcAft>
                          <a:spcPts val="0"/>
                        </a:spcAft>
                        <a:buNone/>
                      </a:pPr>
                      <a:r>
                        <a:rPr lang="en-US" sz="1200"/>
                        <a:t>Myimage.png</a:t>
                      </a:r>
                      <a:endParaRPr sz="1200"/>
                    </a:p>
                  </a:txBody>
                  <a:tcPr marT="45725" marB="45725" marR="91450" marL="91450"/>
                </a:tc>
                <a:tc>
                  <a:txBody>
                    <a:bodyPr/>
                    <a:lstStyle/>
                    <a:p>
                      <a:pPr indent="0" lvl="0" marL="0" marR="0" rtl="0" algn="l">
                        <a:spcBef>
                          <a:spcPts val="0"/>
                        </a:spcBef>
                        <a:spcAft>
                          <a:spcPts val="0"/>
                        </a:spcAft>
                        <a:buNone/>
                      </a:pPr>
                      <a:r>
                        <a:rPr lang="en-US" sz="1200"/>
                        <a:t>14</a:t>
                      </a:r>
                      <a:endParaRPr sz="1200"/>
                    </a:p>
                  </a:txBody>
                  <a:tcPr marT="45725" marB="45725" marR="91450" marL="91450"/>
                </a:tc>
                <a:tc>
                  <a:txBody>
                    <a:bodyPr/>
                    <a:lstStyle/>
                    <a:p>
                      <a:pPr indent="0" lvl="0" marL="0" marR="0" rtl="0" algn="l">
                        <a:spcBef>
                          <a:spcPts val="0"/>
                        </a:spcBef>
                        <a:spcAft>
                          <a:spcPts val="0"/>
                        </a:spcAft>
                        <a:buNone/>
                      </a:pPr>
                      <a:r>
                        <a:rPr lang="en-US" sz="1200"/>
                        <a:t>10/17/2020</a:t>
                      </a:r>
                      <a:endParaRPr sz="1200"/>
                    </a:p>
                  </a:txBody>
                  <a:tcPr marT="45725" marB="45725" marR="91450" marL="91450"/>
                </a:tc>
                <a:tc>
                  <a:txBody>
                    <a:bodyPr/>
                    <a:lstStyle/>
                    <a:p>
                      <a:pPr indent="0" lvl="0" marL="0" marR="0" rtl="0" algn="l">
                        <a:spcBef>
                          <a:spcPts val="0"/>
                        </a:spcBef>
                        <a:spcAft>
                          <a:spcPts val="0"/>
                        </a:spcAft>
                        <a:buNone/>
                      </a:pPr>
                      <a:r>
                        <a:rPr lang="en-US" sz="1200"/>
                        <a:t>Download|View|Remove</a:t>
                      </a:r>
                      <a:endParaRPr sz="1200"/>
                    </a:p>
                  </a:txBody>
                  <a:tcPr marT="45725" marB="45725" marR="91450" marL="91450"/>
                </a:tc>
              </a:tr>
              <a:tr h="329500">
                <a:tc>
                  <a:txBody>
                    <a:bodyPr/>
                    <a:lstStyle/>
                    <a:p>
                      <a:pPr indent="0" lvl="0" marL="0" marR="0" rtl="0" algn="l">
                        <a:spcBef>
                          <a:spcPts val="0"/>
                        </a:spcBef>
                        <a:spcAft>
                          <a:spcPts val="0"/>
                        </a:spcAft>
                        <a:buNone/>
                      </a:pPr>
                      <a:r>
                        <a:rPr lang="en-US" sz="1200"/>
                        <a:t>Site.css</a:t>
                      </a:r>
                      <a:endParaRPr sz="1200"/>
                    </a:p>
                  </a:txBody>
                  <a:tcPr marT="45725" marB="45725" marR="91450" marL="91450"/>
                </a:tc>
                <a:tc>
                  <a:txBody>
                    <a:bodyPr/>
                    <a:lstStyle/>
                    <a:p>
                      <a:pPr indent="0" lvl="0" marL="0" marR="0" rtl="0" algn="l">
                        <a:spcBef>
                          <a:spcPts val="0"/>
                        </a:spcBef>
                        <a:spcAft>
                          <a:spcPts val="0"/>
                        </a:spcAft>
                        <a:buNone/>
                      </a:pPr>
                      <a:r>
                        <a:rPr lang="en-US" sz="1200"/>
                        <a:t>5.2</a:t>
                      </a:r>
                      <a:endParaRPr sz="1200"/>
                    </a:p>
                  </a:txBody>
                  <a:tcPr marT="45725" marB="45725" marR="91450" marL="91450"/>
                </a:tc>
                <a:tc>
                  <a:txBody>
                    <a:bodyPr/>
                    <a:lstStyle/>
                    <a:p>
                      <a:pPr indent="0" lvl="0" marL="0" marR="0" rtl="0" algn="l">
                        <a:spcBef>
                          <a:spcPts val="0"/>
                        </a:spcBef>
                        <a:spcAft>
                          <a:spcPts val="0"/>
                        </a:spcAft>
                        <a:buNone/>
                      </a:pPr>
                      <a:r>
                        <a:rPr lang="en-US" sz="1200"/>
                        <a:t>10/16/2020</a:t>
                      </a:r>
                      <a:endParaRPr sz="1200"/>
                    </a:p>
                  </a:txBody>
                  <a:tcPr marT="45725" marB="45725" marR="91450" marL="91450"/>
                </a:tc>
                <a:tc>
                  <a:txBody>
                    <a:bodyPr/>
                    <a:lstStyle/>
                    <a:p>
                      <a:pPr indent="0" lvl="0" marL="0" marR="0" rtl="0" algn="l">
                        <a:spcBef>
                          <a:spcPts val="0"/>
                        </a:spcBef>
                        <a:spcAft>
                          <a:spcPts val="0"/>
                        </a:spcAft>
                        <a:buNone/>
                      </a:pPr>
                      <a:r>
                        <a:rPr lang="en-US" sz="1200"/>
                        <a:t>Download|Edit|Remove</a:t>
                      </a:r>
                      <a:endParaRPr sz="1200"/>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5"/>
          <p:cNvSpPr txBox="1"/>
          <p:nvPr/>
        </p:nvSpPr>
        <p:spPr>
          <a:xfrm>
            <a:off x="222584" y="174458"/>
            <a:ext cx="664744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Help Subsystem</a:t>
            </a:r>
            <a:endParaRPr sz="2800">
              <a:solidFill>
                <a:schemeClr val="dk1"/>
              </a:solidFill>
              <a:latin typeface="Calibri"/>
              <a:ea typeface="Calibri"/>
              <a:cs typeface="Calibri"/>
              <a:sym typeface="Calibri"/>
            </a:endParaRPr>
          </a:p>
        </p:txBody>
      </p:sp>
      <p:sp>
        <p:nvSpPr>
          <p:cNvPr id="352" name="Google Shape;352;p15"/>
          <p:cNvSpPr/>
          <p:nvPr/>
        </p:nvSpPr>
        <p:spPr>
          <a:xfrm>
            <a:off x="385010" y="866274"/>
            <a:ext cx="2160297" cy="1501613"/>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5"/>
          <p:cNvSpPr txBox="1"/>
          <p:nvPr/>
        </p:nvSpPr>
        <p:spPr>
          <a:xfrm>
            <a:off x="385010" y="866274"/>
            <a:ext cx="1944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Help Section</a:t>
            </a:r>
            <a:endParaRPr sz="1800">
              <a:solidFill>
                <a:schemeClr val="dk1"/>
              </a:solidFill>
              <a:latin typeface="Calibri"/>
              <a:ea typeface="Calibri"/>
              <a:cs typeface="Calibri"/>
              <a:sym typeface="Calibri"/>
            </a:endParaRPr>
          </a:p>
        </p:txBody>
      </p:sp>
      <p:sp>
        <p:nvSpPr>
          <p:cNvPr id="354" name="Google Shape;354;p15"/>
          <p:cNvSpPr txBox="1"/>
          <p:nvPr/>
        </p:nvSpPr>
        <p:spPr>
          <a:xfrm>
            <a:off x="566382" y="1344304"/>
            <a:ext cx="2129051"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Parent Section</a:t>
            </a:r>
            <a:endParaRPr sz="1800">
              <a:solidFill>
                <a:schemeClr val="dk1"/>
              </a:solidFill>
              <a:latin typeface="Calibri"/>
              <a:ea typeface="Calibri"/>
              <a:cs typeface="Calibri"/>
              <a:sym typeface="Calibri"/>
            </a:endParaRPr>
          </a:p>
        </p:txBody>
      </p:sp>
      <p:sp>
        <p:nvSpPr>
          <p:cNvPr id="355" name="Google Shape;355;p15"/>
          <p:cNvSpPr/>
          <p:nvPr/>
        </p:nvSpPr>
        <p:spPr>
          <a:xfrm>
            <a:off x="3227696" y="866274"/>
            <a:ext cx="1705970" cy="1788216"/>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15"/>
          <p:cNvSpPr txBox="1"/>
          <p:nvPr/>
        </p:nvSpPr>
        <p:spPr>
          <a:xfrm>
            <a:off x="3295935" y="866274"/>
            <a:ext cx="24702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Help Topic</a:t>
            </a:r>
            <a:endParaRPr sz="1800">
              <a:solidFill>
                <a:schemeClr val="dk1"/>
              </a:solidFill>
              <a:latin typeface="Calibri"/>
              <a:ea typeface="Calibri"/>
              <a:cs typeface="Calibri"/>
              <a:sym typeface="Calibri"/>
            </a:endParaRPr>
          </a:p>
        </p:txBody>
      </p:sp>
      <p:sp>
        <p:nvSpPr>
          <p:cNvPr id="357" name="Google Shape;357;p15"/>
          <p:cNvSpPr txBox="1"/>
          <p:nvPr/>
        </p:nvSpPr>
        <p:spPr>
          <a:xfrm>
            <a:off x="3377822" y="1344304"/>
            <a:ext cx="1453485"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OrdinalNo</a:t>
            </a:r>
            <a:endParaRPr sz="1800">
              <a:solidFill>
                <a:schemeClr val="dk1"/>
              </a:solidFill>
              <a:latin typeface="Calibri"/>
              <a:ea typeface="Calibri"/>
              <a:cs typeface="Calibri"/>
              <a:sym typeface="Calibri"/>
            </a:endParaRPr>
          </a:p>
        </p:txBody>
      </p:sp>
      <p:cxnSp>
        <p:nvCxnSpPr>
          <p:cNvPr id="358" name="Google Shape;358;p15"/>
          <p:cNvCxnSpPr/>
          <p:nvPr/>
        </p:nvCxnSpPr>
        <p:spPr>
          <a:xfrm rot="10800000">
            <a:off x="2545197" y="1542153"/>
            <a:ext cx="682500" cy="516300"/>
          </a:xfrm>
          <a:prstGeom prst="bentConnector3">
            <a:avLst>
              <a:gd fmla="val 49992" name="adj1"/>
            </a:avLst>
          </a:prstGeom>
          <a:noFill/>
          <a:ln cap="flat" cmpd="sng" w="9525">
            <a:solidFill>
              <a:schemeClr val="accent1"/>
            </a:solidFill>
            <a:prstDash val="solid"/>
            <a:miter lim="800000"/>
            <a:headEnd len="sm" w="sm" type="none"/>
            <a:tailEnd len="med" w="med" type="triangle"/>
          </a:ln>
        </p:spPr>
      </p:cxnSp>
      <p:sp>
        <p:nvSpPr>
          <p:cNvPr id="359" name="Google Shape;359;p15"/>
          <p:cNvSpPr/>
          <p:nvPr/>
        </p:nvSpPr>
        <p:spPr>
          <a:xfrm>
            <a:off x="5616055" y="866274"/>
            <a:ext cx="2117558" cy="1788216"/>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15"/>
          <p:cNvSpPr txBox="1"/>
          <p:nvPr/>
        </p:nvSpPr>
        <p:spPr>
          <a:xfrm>
            <a:off x="5780905" y="939335"/>
            <a:ext cx="17878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Topic Paragraph</a:t>
            </a:r>
            <a:endParaRPr sz="1800">
              <a:solidFill>
                <a:schemeClr val="dk1"/>
              </a:solidFill>
              <a:latin typeface="Calibri"/>
              <a:ea typeface="Calibri"/>
              <a:cs typeface="Calibri"/>
              <a:sym typeface="Calibri"/>
            </a:endParaRPr>
          </a:p>
        </p:txBody>
      </p:sp>
      <p:sp>
        <p:nvSpPr>
          <p:cNvPr id="361" name="Google Shape;361;p15"/>
          <p:cNvSpPr txBox="1"/>
          <p:nvPr/>
        </p:nvSpPr>
        <p:spPr>
          <a:xfrm>
            <a:off x="5875362" y="1323752"/>
            <a:ext cx="1248769"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Topic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Content</a:t>
            </a:r>
            <a:endParaRPr/>
          </a:p>
        </p:txBody>
      </p:sp>
      <p:cxnSp>
        <p:nvCxnSpPr>
          <p:cNvPr id="362" name="Google Shape;362;p15"/>
          <p:cNvCxnSpPr/>
          <p:nvPr/>
        </p:nvCxnSpPr>
        <p:spPr>
          <a:xfrm rot="10800000">
            <a:off x="4935834" y="1530777"/>
            <a:ext cx="682500" cy="516300"/>
          </a:xfrm>
          <a:prstGeom prst="bentConnector3">
            <a:avLst>
              <a:gd fmla="val 49992" name="adj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6"/>
          <p:cNvSpPr txBox="1"/>
          <p:nvPr>
            <p:ph type="title"/>
          </p:nvPr>
        </p:nvSpPr>
        <p:spPr>
          <a:xfrm>
            <a:off x="37498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Help – Getting Started</a:t>
            </a:r>
            <a:endParaRPr/>
          </a:p>
        </p:txBody>
      </p:sp>
      <p:sp>
        <p:nvSpPr>
          <p:cNvPr id="368" name="Google Shape;368;p16"/>
          <p:cNvSpPr/>
          <p:nvPr/>
        </p:nvSpPr>
        <p:spPr>
          <a:xfrm>
            <a:off x="306805" y="1052763"/>
            <a:ext cx="2497810"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6"/>
          <p:cNvSpPr txBox="1"/>
          <p:nvPr/>
        </p:nvSpPr>
        <p:spPr>
          <a:xfrm>
            <a:off x="374984" y="1189085"/>
            <a:ext cx="2313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sz="1800">
              <a:solidFill>
                <a:schemeClr val="dk1"/>
              </a:solidFill>
              <a:latin typeface="Calibri"/>
              <a:ea typeface="Calibri"/>
              <a:cs typeface="Calibri"/>
              <a:sym typeface="Calibri"/>
            </a:endParaRPr>
          </a:p>
        </p:txBody>
      </p:sp>
      <p:sp>
        <p:nvSpPr>
          <p:cNvPr id="370" name="Google Shape;370;p16"/>
          <p:cNvSpPr txBox="1"/>
          <p:nvPr/>
        </p:nvSpPr>
        <p:spPr>
          <a:xfrm>
            <a:off x="729766" y="1554010"/>
            <a:ext cx="20266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Getting started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Dashboard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site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Site management</a:t>
            </a:r>
            <a:endParaRPr sz="1800">
              <a:solidFill>
                <a:schemeClr val="dk1"/>
              </a:solidFill>
              <a:latin typeface="Calibri"/>
              <a:ea typeface="Calibri"/>
              <a:cs typeface="Calibri"/>
              <a:sym typeface="Calibri"/>
            </a:endParaRPr>
          </a:p>
        </p:txBody>
      </p:sp>
      <p:sp>
        <p:nvSpPr>
          <p:cNvPr id="371" name="Google Shape;371;p16"/>
          <p:cNvSpPr/>
          <p:nvPr/>
        </p:nvSpPr>
        <p:spPr>
          <a:xfrm>
            <a:off x="2954740" y="1052763"/>
            <a:ext cx="9096233"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6"/>
          <p:cNvSpPr txBox="1"/>
          <p:nvPr/>
        </p:nvSpPr>
        <p:spPr>
          <a:xfrm>
            <a:off x="3043062" y="1189085"/>
            <a:ext cx="859809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AVS StaticSite Hosting</a:t>
            </a:r>
            <a:r>
              <a:rPr lang="en-US" sz="1800">
                <a:solidFill>
                  <a:schemeClr val="dk1"/>
                </a:solidFill>
                <a:latin typeface="Calibri"/>
                <a:ea typeface="Calibri"/>
                <a:cs typeface="Calibri"/>
                <a:sym typeface="Calibri"/>
              </a:rPr>
              <a:t> allows a user to host simple static site and manage it. The user can turn site on or off, upload different types of content, remove some content, or delete site at all.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Currently the project consists of 2 different modules – specific static site middleware and dashboard UI with REST API.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 you need is to choose your site name &amp; upload site content (*.html, *.js. *.css).  You also may choose the landing page for your site. After it your site will be able on the route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http://{Your site name}/{landing page}</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host your sites, the account registration is required. After registration you have a possibility to view your sites and manage them using our </a:t>
            </a:r>
            <a:r>
              <a:rPr b="1" lang="en-US" sz="1800">
                <a:solidFill>
                  <a:schemeClr val="dk1"/>
                </a:solidFill>
                <a:latin typeface="Calibri"/>
                <a:ea typeface="Calibri"/>
                <a:cs typeface="Calibri"/>
                <a:sym typeface="Calibri"/>
              </a:rPr>
              <a:t>Dashboard</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7"/>
          <p:cNvSpPr txBox="1"/>
          <p:nvPr>
            <p:ph type="title"/>
          </p:nvPr>
        </p:nvSpPr>
        <p:spPr>
          <a:xfrm>
            <a:off x="37498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Help – Dashboard</a:t>
            </a:r>
            <a:endParaRPr/>
          </a:p>
        </p:txBody>
      </p:sp>
      <p:sp>
        <p:nvSpPr>
          <p:cNvPr id="378" name="Google Shape;378;p17"/>
          <p:cNvSpPr/>
          <p:nvPr/>
        </p:nvSpPr>
        <p:spPr>
          <a:xfrm>
            <a:off x="306805" y="1052763"/>
            <a:ext cx="2497810"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7"/>
          <p:cNvSpPr txBox="1"/>
          <p:nvPr/>
        </p:nvSpPr>
        <p:spPr>
          <a:xfrm>
            <a:off x="374984" y="1189085"/>
            <a:ext cx="2313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sz="1800">
              <a:solidFill>
                <a:schemeClr val="dk1"/>
              </a:solidFill>
              <a:latin typeface="Calibri"/>
              <a:ea typeface="Calibri"/>
              <a:cs typeface="Calibri"/>
              <a:sym typeface="Calibri"/>
            </a:endParaRPr>
          </a:p>
        </p:txBody>
      </p:sp>
      <p:sp>
        <p:nvSpPr>
          <p:cNvPr id="380" name="Google Shape;380;p17"/>
          <p:cNvSpPr txBox="1"/>
          <p:nvPr/>
        </p:nvSpPr>
        <p:spPr>
          <a:xfrm>
            <a:off x="729766" y="1554010"/>
            <a:ext cx="20266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Getting started</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Dashboard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site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Site management</a:t>
            </a:r>
            <a:endParaRPr sz="1800">
              <a:solidFill>
                <a:schemeClr val="dk1"/>
              </a:solidFill>
              <a:latin typeface="Calibri"/>
              <a:ea typeface="Calibri"/>
              <a:cs typeface="Calibri"/>
              <a:sym typeface="Calibri"/>
            </a:endParaRPr>
          </a:p>
        </p:txBody>
      </p:sp>
      <p:sp>
        <p:nvSpPr>
          <p:cNvPr id="381" name="Google Shape;381;p17"/>
          <p:cNvSpPr/>
          <p:nvPr/>
        </p:nvSpPr>
        <p:spPr>
          <a:xfrm>
            <a:off x="2954740" y="1052763"/>
            <a:ext cx="9096233"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17"/>
          <p:cNvSpPr txBox="1"/>
          <p:nvPr/>
        </p:nvSpPr>
        <p:spPr>
          <a:xfrm>
            <a:off x="3043062" y="1189085"/>
            <a:ext cx="859809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Dashboard</a:t>
            </a:r>
            <a:r>
              <a:rPr lang="en-US" sz="1800">
                <a:solidFill>
                  <a:schemeClr val="dk1"/>
                </a:solidFill>
                <a:latin typeface="Calibri"/>
                <a:ea typeface="Calibri"/>
                <a:cs typeface="Calibri"/>
                <a:sym typeface="Calibri"/>
              </a:rPr>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a:t>
            </a:r>
            <a:r>
              <a:rPr b="1" lang="en-US" sz="1800">
                <a:solidFill>
                  <a:schemeClr val="dk1"/>
                </a:solidFill>
                <a:latin typeface="Calibri"/>
                <a:ea typeface="Calibri"/>
                <a:cs typeface="Calibri"/>
                <a:sym typeface="Calibri"/>
              </a:rPr>
              <a:t>action column</a:t>
            </a:r>
            <a:r>
              <a:rPr lang="en-US" sz="1800">
                <a:solidFill>
                  <a:schemeClr val="dk1"/>
                </a:solidFill>
                <a:latin typeface="Calibri"/>
                <a:ea typeface="Calibri"/>
                <a:cs typeface="Calibri"/>
                <a:sym typeface="Calibri"/>
              </a:rPr>
              <a:t> buttons to manage the site selected. You can </a:t>
            </a:r>
            <a:r>
              <a:rPr b="1" lang="en-US" sz="1800">
                <a:solidFill>
                  <a:schemeClr val="dk1"/>
                </a:solidFill>
                <a:latin typeface="Calibri"/>
                <a:ea typeface="Calibri"/>
                <a:cs typeface="Calibri"/>
                <a:sym typeface="Calibri"/>
              </a:rPr>
              <a:t>turn</a:t>
            </a:r>
            <a:r>
              <a:rPr lang="en-US" sz="1800">
                <a:solidFill>
                  <a:schemeClr val="dk1"/>
                </a:solidFill>
                <a:latin typeface="Calibri"/>
                <a:ea typeface="Calibri"/>
                <a:cs typeface="Calibri"/>
                <a:sym typeface="Calibri"/>
              </a:rPr>
              <a:t> it </a:t>
            </a:r>
            <a:r>
              <a:rPr b="1" lang="en-US" sz="1800">
                <a:solidFill>
                  <a:schemeClr val="dk1"/>
                </a:solidFill>
                <a:latin typeface="Calibri"/>
                <a:ea typeface="Calibri"/>
                <a:cs typeface="Calibri"/>
                <a:sym typeface="Calibri"/>
              </a:rPr>
              <a:t>on/off</a:t>
            </a:r>
            <a:r>
              <a:rPr lang="en-US" sz="1800">
                <a:solidFill>
                  <a:schemeClr val="dk1"/>
                </a:solidFill>
                <a:latin typeface="Calibri"/>
                <a:ea typeface="Calibri"/>
                <a:cs typeface="Calibri"/>
                <a:sym typeface="Calibri"/>
              </a:rPr>
              <a:t>, edit (</a:t>
            </a:r>
            <a:r>
              <a:rPr b="1" lang="en-US" sz="1800">
                <a:solidFill>
                  <a:schemeClr val="dk1"/>
                </a:solidFill>
                <a:latin typeface="Calibri"/>
                <a:ea typeface="Calibri"/>
                <a:cs typeface="Calibri"/>
                <a:sym typeface="Calibri"/>
              </a:rPr>
              <a:t>update</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delete</a:t>
            </a:r>
            <a:r>
              <a:rPr lang="en-US" sz="1800">
                <a:solidFill>
                  <a:schemeClr val="dk1"/>
                </a:solidFill>
                <a:latin typeface="Calibri"/>
                <a:ea typeface="Calibri"/>
                <a:cs typeface="Calibri"/>
                <a:sym typeface="Calibri"/>
              </a:rPr>
              <a:t> site, or </a:t>
            </a:r>
            <a:r>
              <a:rPr b="1" lang="en-US" sz="1800">
                <a:solidFill>
                  <a:schemeClr val="dk1"/>
                </a:solidFill>
                <a:latin typeface="Calibri"/>
                <a:ea typeface="Calibri"/>
                <a:cs typeface="Calibri"/>
                <a:sym typeface="Calibri"/>
              </a:rPr>
              <a:t>browse</a:t>
            </a:r>
            <a:r>
              <a:rPr lang="en-US" sz="1800">
                <a:solidFill>
                  <a:schemeClr val="dk1"/>
                </a:solidFill>
                <a:latin typeface="Calibri"/>
                <a:ea typeface="Calibri"/>
                <a:cs typeface="Calibri"/>
                <a:sym typeface="Calibri"/>
              </a:rPr>
              <a:t> it. If you select </a:t>
            </a:r>
            <a:r>
              <a:rPr b="1" lang="en-US" sz="1800">
                <a:solidFill>
                  <a:schemeClr val="dk1"/>
                </a:solidFill>
                <a:latin typeface="Calibri"/>
                <a:ea typeface="Calibri"/>
                <a:cs typeface="Calibri"/>
                <a:sym typeface="Calibri"/>
              </a:rPr>
              <a:t>Update</a:t>
            </a:r>
            <a:r>
              <a:rPr lang="en-US" sz="1800">
                <a:solidFill>
                  <a:schemeClr val="dk1"/>
                </a:solidFill>
                <a:latin typeface="Calibri"/>
                <a:ea typeface="Calibri"/>
                <a:cs typeface="Calibri"/>
                <a:sym typeface="Calibri"/>
              </a:rPr>
              <a:t>, the </a:t>
            </a:r>
            <a:r>
              <a:rPr b="1" lang="en-US" sz="1800">
                <a:solidFill>
                  <a:schemeClr val="dk1"/>
                </a:solidFill>
                <a:latin typeface="Calibri"/>
                <a:ea typeface="Calibri"/>
                <a:cs typeface="Calibri"/>
                <a:sym typeface="Calibri"/>
              </a:rPr>
              <a:t>Edit Site </a:t>
            </a:r>
            <a:r>
              <a:rPr lang="en-US" sz="1800">
                <a:solidFill>
                  <a:schemeClr val="dk1"/>
                </a:solidFill>
                <a:latin typeface="Calibri"/>
                <a:ea typeface="Calibri"/>
                <a:cs typeface="Calibri"/>
                <a:sym typeface="Calibri"/>
              </a:rPr>
              <a:t>page will open.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Please note that selecting </a:t>
            </a:r>
            <a:r>
              <a:rPr b="1" lang="en-US" sz="1800">
                <a:solidFill>
                  <a:schemeClr val="dk1"/>
                </a:solidFill>
                <a:latin typeface="Calibri"/>
                <a:ea typeface="Calibri"/>
                <a:cs typeface="Calibri"/>
                <a:sym typeface="Calibri"/>
              </a:rPr>
              <a:t>Delete</a:t>
            </a:r>
            <a:r>
              <a:rPr lang="en-US" sz="1800">
                <a:solidFill>
                  <a:schemeClr val="dk1"/>
                </a:solidFill>
                <a:latin typeface="Calibri"/>
                <a:ea typeface="Calibri"/>
                <a:cs typeface="Calibri"/>
                <a:sym typeface="Calibri"/>
              </a:rPr>
              <a:t> and confirming your operation will remove all site data with the site content. Use this option very carefully.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link </a:t>
            </a:r>
            <a:r>
              <a:rPr b="1" lang="en-US" sz="1800">
                <a:solidFill>
                  <a:schemeClr val="dk1"/>
                </a:solidFill>
                <a:latin typeface="Calibri"/>
                <a:ea typeface="Calibri"/>
                <a:cs typeface="Calibri"/>
                <a:sym typeface="Calibri"/>
              </a:rPr>
              <a:t>Browse</a:t>
            </a:r>
            <a:r>
              <a:rPr lang="en-US" sz="1800">
                <a:solidFill>
                  <a:schemeClr val="dk1"/>
                </a:solidFill>
                <a:latin typeface="Calibri"/>
                <a:ea typeface="Calibri"/>
                <a:cs typeface="Calibri"/>
                <a:sym typeface="Calibri"/>
              </a:rPr>
              <a:t> appears </a:t>
            </a:r>
            <a:r>
              <a:rPr b="1" lang="en-US" sz="1800">
                <a:solidFill>
                  <a:schemeClr val="dk1"/>
                </a:solidFill>
                <a:latin typeface="Calibri"/>
                <a:ea typeface="Calibri"/>
                <a:cs typeface="Calibri"/>
                <a:sym typeface="Calibri"/>
              </a:rPr>
              <a:t>only</a:t>
            </a:r>
            <a:r>
              <a:rPr lang="en-US" sz="1800">
                <a:solidFill>
                  <a:schemeClr val="dk1"/>
                </a:solidFill>
                <a:latin typeface="Calibri"/>
                <a:ea typeface="Calibri"/>
                <a:cs typeface="Calibri"/>
                <a:sym typeface="Calibri"/>
              </a:rPr>
              <a:t> if you have provided the landing page for site. You can do it using the </a:t>
            </a:r>
            <a:r>
              <a:rPr b="1" lang="en-US" sz="1800">
                <a:solidFill>
                  <a:schemeClr val="dk1"/>
                </a:solidFill>
                <a:latin typeface="Calibri"/>
                <a:ea typeface="Calibri"/>
                <a:cs typeface="Calibri"/>
                <a:sym typeface="Calibri"/>
              </a:rPr>
              <a:t>Edit Site</a:t>
            </a:r>
            <a:r>
              <a:rPr lang="en-US" sz="1800">
                <a:solidFill>
                  <a:schemeClr val="dk1"/>
                </a:solidFill>
                <a:latin typeface="Calibri"/>
                <a:ea typeface="Calibri"/>
                <a:cs typeface="Calibri"/>
                <a:sym typeface="Calibri"/>
              </a:rPr>
              <a:t> page.</a:t>
            </a:r>
            <a:endParaRPr sz="1800">
              <a:solidFill>
                <a:schemeClr val="dk1"/>
              </a:solidFill>
              <a:latin typeface="Calibri"/>
              <a:ea typeface="Calibri"/>
              <a:cs typeface="Calibri"/>
              <a:sym typeface="Calibri"/>
            </a:endParaRPr>
          </a:p>
        </p:txBody>
      </p:sp>
      <p:pic>
        <p:nvPicPr>
          <p:cNvPr id="383" name="Google Shape;383;p17"/>
          <p:cNvPicPr preferRelativeResize="0"/>
          <p:nvPr/>
        </p:nvPicPr>
        <p:blipFill rotWithShape="1">
          <a:blip r:embed="rId3">
            <a:alphaModFix/>
          </a:blip>
          <a:srcRect b="0" l="0" r="0" t="0"/>
          <a:stretch/>
        </p:blipFill>
        <p:spPr>
          <a:xfrm>
            <a:off x="3144835" y="2407104"/>
            <a:ext cx="8701227" cy="6652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8"/>
          <p:cNvSpPr txBox="1"/>
          <p:nvPr>
            <p:ph type="title"/>
          </p:nvPr>
        </p:nvSpPr>
        <p:spPr>
          <a:xfrm>
            <a:off x="37498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Help – Create Site</a:t>
            </a:r>
            <a:endParaRPr/>
          </a:p>
        </p:txBody>
      </p:sp>
      <p:sp>
        <p:nvSpPr>
          <p:cNvPr id="389" name="Google Shape;389;p18"/>
          <p:cNvSpPr/>
          <p:nvPr/>
        </p:nvSpPr>
        <p:spPr>
          <a:xfrm>
            <a:off x="306805" y="1052763"/>
            <a:ext cx="2497810"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18"/>
          <p:cNvSpPr txBox="1"/>
          <p:nvPr/>
        </p:nvSpPr>
        <p:spPr>
          <a:xfrm>
            <a:off x="374984" y="1189085"/>
            <a:ext cx="2313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sz="1800">
              <a:solidFill>
                <a:schemeClr val="dk1"/>
              </a:solidFill>
              <a:latin typeface="Calibri"/>
              <a:ea typeface="Calibri"/>
              <a:cs typeface="Calibri"/>
              <a:sym typeface="Calibri"/>
            </a:endParaRPr>
          </a:p>
        </p:txBody>
      </p:sp>
      <p:sp>
        <p:nvSpPr>
          <p:cNvPr id="391" name="Google Shape;391;p18"/>
          <p:cNvSpPr txBox="1"/>
          <p:nvPr/>
        </p:nvSpPr>
        <p:spPr>
          <a:xfrm>
            <a:off x="729766" y="1554010"/>
            <a:ext cx="20266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Getting started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Dashboard</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Create site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Site management</a:t>
            </a:r>
            <a:endParaRPr sz="1800">
              <a:solidFill>
                <a:schemeClr val="dk1"/>
              </a:solidFill>
              <a:latin typeface="Calibri"/>
              <a:ea typeface="Calibri"/>
              <a:cs typeface="Calibri"/>
              <a:sym typeface="Calibri"/>
            </a:endParaRPr>
          </a:p>
        </p:txBody>
      </p:sp>
      <p:sp>
        <p:nvSpPr>
          <p:cNvPr id="392" name="Google Shape;392;p18"/>
          <p:cNvSpPr/>
          <p:nvPr/>
        </p:nvSpPr>
        <p:spPr>
          <a:xfrm>
            <a:off x="2954740" y="1052763"/>
            <a:ext cx="9096233"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18"/>
          <p:cNvSpPr txBox="1"/>
          <p:nvPr/>
        </p:nvSpPr>
        <p:spPr>
          <a:xfrm>
            <a:off x="3104147" y="1245268"/>
            <a:ext cx="86928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create new site installation, click the link </a:t>
            </a:r>
            <a:r>
              <a:rPr b="1" lang="en-US" sz="1800">
                <a:solidFill>
                  <a:schemeClr val="dk1"/>
                </a:solidFill>
                <a:latin typeface="Calibri"/>
                <a:ea typeface="Calibri"/>
                <a:cs typeface="Calibri"/>
                <a:sym typeface="Calibri"/>
              </a:rPr>
              <a:t>“Add new site…” </a:t>
            </a:r>
            <a:r>
              <a:rPr lang="en-US" sz="1800">
                <a:solidFill>
                  <a:schemeClr val="dk1"/>
                </a:solidFill>
                <a:latin typeface="Calibri"/>
                <a:ea typeface="Calibri"/>
                <a:cs typeface="Calibri"/>
                <a:sym typeface="Calibri"/>
              </a:rPr>
              <a:t>in the Dashboard page. The Create Site page will open:</a:t>
            </a:r>
            <a:endParaRPr sz="1800">
              <a:solidFill>
                <a:schemeClr val="dk1"/>
              </a:solidFill>
              <a:latin typeface="Calibri"/>
              <a:ea typeface="Calibri"/>
              <a:cs typeface="Calibri"/>
              <a:sym typeface="Calibri"/>
            </a:endParaRPr>
          </a:p>
        </p:txBody>
      </p:sp>
      <p:pic>
        <p:nvPicPr>
          <p:cNvPr id="394" name="Google Shape;394;p18"/>
          <p:cNvPicPr preferRelativeResize="0"/>
          <p:nvPr/>
        </p:nvPicPr>
        <p:blipFill rotWithShape="1">
          <a:blip r:embed="rId3">
            <a:alphaModFix/>
          </a:blip>
          <a:srcRect b="0" l="0" r="0" t="0"/>
          <a:stretch/>
        </p:blipFill>
        <p:spPr>
          <a:xfrm>
            <a:off x="3227576" y="1891599"/>
            <a:ext cx="5501335" cy="2457488"/>
          </a:xfrm>
          <a:prstGeom prst="rect">
            <a:avLst/>
          </a:prstGeom>
          <a:noFill/>
          <a:ln>
            <a:noFill/>
          </a:ln>
        </p:spPr>
      </p:pic>
      <p:sp>
        <p:nvSpPr>
          <p:cNvPr id="395" name="Google Shape;395;p18"/>
          <p:cNvSpPr txBox="1"/>
          <p:nvPr/>
        </p:nvSpPr>
        <p:spPr>
          <a:xfrm>
            <a:off x="8728911" y="1800592"/>
            <a:ext cx="298984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Enter a site name (required), description (optional), and landing page (e.g. index.html).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Check </a:t>
            </a:r>
            <a:r>
              <a:rPr b="1" lang="en-US" sz="1800">
                <a:solidFill>
                  <a:schemeClr val="dk1"/>
                </a:solidFill>
                <a:latin typeface="Calibri"/>
                <a:ea typeface="Calibri"/>
                <a:cs typeface="Calibri"/>
                <a:sym typeface="Calibri"/>
              </a:rPr>
              <a:t>“Is Active”</a:t>
            </a:r>
            <a:r>
              <a:rPr lang="en-US" sz="1800">
                <a:solidFill>
                  <a:schemeClr val="dk1"/>
                </a:solidFill>
                <a:latin typeface="Calibri"/>
                <a:ea typeface="Calibri"/>
                <a:cs typeface="Calibri"/>
                <a:sym typeface="Calibri"/>
              </a:rPr>
              <a:t> if you want the new site to be accessible for routing.</a:t>
            </a:r>
            <a:endParaRPr sz="1800">
              <a:solidFill>
                <a:schemeClr val="dk1"/>
              </a:solidFill>
              <a:latin typeface="Calibri"/>
              <a:ea typeface="Calibri"/>
              <a:cs typeface="Calibri"/>
              <a:sym typeface="Calibri"/>
            </a:endParaRPr>
          </a:p>
        </p:txBody>
      </p:sp>
      <p:sp>
        <p:nvSpPr>
          <p:cNvPr id="396" name="Google Shape;396;p18"/>
          <p:cNvSpPr txBox="1"/>
          <p:nvPr/>
        </p:nvSpPr>
        <p:spPr>
          <a:xfrm>
            <a:off x="8750072" y="3792853"/>
            <a:ext cx="27371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Upload site content using </a:t>
            </a:r>
            <a:r>
              <a:rPr b="1" lang="en-US" sz="1800">
                <a:solidFill>
                  <a:schemeClr val="dk1"/>
                </a:solidFill>
                <a:latin typeface="Calibri"/>
                <a:ea typeface="Calibri"/>
                <a:cs typeface="Calibri"/>
                <a:sym typeface="Calibri"/>
              </a:rPr>
              <a:t>Upload Files</a:t>
            </a:r>
            <a:r>
              <a:rPr lang="en-US" sz="1800">
                <a:solidFill>
                  <a:schemeClr val="dk1"/>
                </a:solidFill>
                <a:latin typeface="Calibri"/>
                <a:ea typeface="Calibri"/>
                <a:cs typeface="Calibri"/>
                <a:sym typeface="Calibri"/>
              </a:rPr>
              <a:t> section</a:t>
            </a:r>
            <a:endParaRPr sz="1800">
              <a:solidFill>
                <a:schemeClr val="dk1"/>
              </a:solidFill>
              <a:latin typeface="Calibri"/>
              <a:ea typeface="Calibri"/>
              <a:cs typeface="Calibri"/>
              <a:sym typeface="Calibri"/>
            </a:endParaRPr>
          </a:p>
        </p:txBody>
      </p:sp>
      <p:sp>
        <p:nvSpPr>
          <p:cNvPr id="397" name="Google Shape;397;p18"/>
          <p:cNvSpPr txBox="1"/>
          <p:nvPr/>
        </p:nvSpPr>
        <p:spPr>
          <a:xfrm>
            <a:off x="3123751" y="4426704"/>
            <a:ext cx="86536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upload you can specify </a:t>
            </a:r>
            <a:r>
              <a:rPr b="1" lang="en-US" sz="1800">
                <a:solidFill>
                  <a:schemeClr val="dk1"/>
                </a:solidFill>
                <a:latin typeface="Calibri"/>
                <a:ea typeface="Calibri"/>
                <a:cs typeface="Calibri"/>
                <a:sym typeface="Calibri"/>
              </a:rPr>
              <a:t>destination path</a:t>
            </a:r>
            <a:r>
              <a:rPr lang="en-US" sz="1800">
                <a:solidFill>
                  <a:schemeClr val="dk1"/>
                </a:solidFill>
                <a:latin typeface="Calibri"/>
                <a:ea typeface="Calibri"/>
                <a:cs typeface="Calibri"/>
                <a:sym typeface="Calibri"/>
              </a:rPr>
              <a:t>. For example, if you have a reference like js/my-site.js in your index.html, you should upload my-site.js and specify destination path as js. Files without destination path are placed in the site root directory.</a:t>
            </a:r>
            <a:endParaRPr sz="1800">
              <a:solidFill>
                <a:schemeClr val="dk1"/>
              </a:solidFill>
              <a:latin typeface="Calibri"/>
              <a:ea typeface="Calibri"/>
              <a:cs typeface="Calibri"/>
              <a:sym typeface="Calibri"/>
            </a:endParaRPr>
          </a:p>
        </p:txBody>
      </p:sp>
      <p:sp>
        <p:nvSpPr>
          <p:cNvPr id="398" name="Google Shape;398;p18"/>
          <p:cNvSpPr txBox="1"/>
          <p:nvPr/>
        </p:nvSpPr>
        <p:spPr>
          <a:xfrm>
            <a:off x="3123751" y="5327011"/>
            <a:ext cx="840405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provide resource mappings for the content files uploaded. For example, if there is a file like about.html and you have provided the resource mapping for it as “about”, the file will be available through the route http://{your site}/about.</a:t>
            </a:r>
            <a:endParaRPr sz="1800">
              <a:solidFill>
                <a:schemeClr val="dk1"/>
              </a:solidFill>
              <a:latin typeface="Calibri"/>
              <a:ea typeface="Calibri"/>
              <a:cs typeface="Calibri"/>
              <a:sym typeface="Calibri"/>
            </a:endParaRPr>
          </a:p>
        </p:txBody>
      </p:sp>
      <p:sp>
        <p:nvSpPr>
          <p:cNvPr id="399" name="Google Shape;399;p18"/>
          <p:cNvSpPr txBox="1"/>
          <p:nvPr/>
        </p:nvSpPr>
        <p:spPr>
          <a:xfrm>
            <a:off x="3123751" y="6294307"/>
            <a:ext cx="82084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create a site, you have to upload some content and set the site name.</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9"/>
          <p:cNvSpPr txBox="1"/>
          <p:nvPr>
            <p:ph type="title"/>
          </p:nvPr>
        </p:nvSpPr>
        <p:spPr>
          <a:xfrm>
            <a:off x="374984"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Help – Site Management</a:t>
            </a:r>
            <a:endParaRPr/>
          </a:p>
        </p:txBody>
      </p:sp>
      <p:sp>
        <p:nvSpPr>
          <p:cNvPr id="405" name="Google Shape;405;p19"/>
          <p:cNvSpPr/>
          <p:nvPr/>
        </p:nvSpPr>
        <p:spPr>
          <a:xfrm>
            <a:off x="306805" y="1052763"/>
            <a:ext cx="2497810"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Google Shape;406;p19"/>
          <p:cNvSpPr txBox="1"/>
          <p:nvPr/>
        </p:nvSpPr>
        <p:spPr>
          <a:xfrm>
            <a:off x="374984" y="1189085"/>
            <a:ext cx="23132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General</a:t>
            </a:r>
            <a:endParaRPr sz="1800">
              <a:solidFill>
                <a:schemeClr val="dk1"/>
              </a:solidFill>
              <a:latin typeface="Calibri"/>
              <a:ea typeface="Calibri"/>
              <a:cs typeface="Calibri"/>
              <a:sym typeface="Calibri"/>
            </a:endParaRPr>
          </a:p>
        </p:txBody>
      </p:sp>
      <p:sp>
        <p:nvSpPr>
          <p:cNvPr id="407" name="Google Shape;407;p19"/>
          <p:cNvSpPr txBox="1"/>
          <p:nvPr/>
        </p:nvSpPr>
        <p:spPr>
          <a:xfrm>
            <a:off x="729766" y="1554010"/>
            <a:ext cx="20266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Getting started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Dashboard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Create site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Site management</a:t>
            </a:r>
            <a:endParaRPr b="1" sz="1800">
              <a:solidFill>
                <a:schemeClr val="dk1"/>
              </a:solidFill>
              <a:latin typeface="Calibri"/>
              <a:ea typeface="Calibri"/>
              <a:cs typeface="Calibri"/>
              <a:sym typeface="Calibri"/>
            </a:endParaRPr>
          </a:p>
        </p:txBody>
      </p:sp>
      <p:sp>
        <p:nvSpPr>
          <p:cNvPr id="408" name="Google Shape;408;p19"/>
          <p:cNvSpPr/>
          <p:nvPr/>
        </p:nvSpPr>
        <p:spPr>
          <a:xfrm>
            <a:off x="2954740" y="1052763"/>
            <a:ext cx="9096233" cy="565484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19"/>
          <p:cNvSpPr txBox="1"/>
          <p:nvPr/>
        </p:nvSpPr>
        <p:spPr>
          <a:xfrm>
            <a:off x="3043062" y="1119962"/>
            <a:ext cx="86928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 </a:t>
            </a:r>
            <a:r>
              <a:rPr b="1" lang="en-US" sz="1800">
                <a:solidFill>
                  <a:schemeClr val="dk1"/>
                </a:solidFill>
                <a:latin typeface="Calibri"/>
                <a:ea typeface="Calibri"/>
                <a:cs typeface="Calibri"/>
                <a:sym typeface="Calibri"/>
              </a:rPr>
              <a:t>Update </a:t>
            </a:r>
            <a:r>
              <a:rPr lang="en-US" sz="1800">
                <a:solidFill>
                  <a:schemeClr val="dk1"/>
                </a:solidFill>
                <a:latin typeface="Calibri"/>
                <a:ea typeface="Calibri"/>
                <a:cs typeface="Calibri"/>
                <a:sym typeface="Calibri"/>
              </a:rPr>
              <a:t>link in the dashboard page to start editing the site selected. The user interface used for site editing is the same that you saw when creating a new site.</a:t>
            </a:r>
            <a:endParaRPr sz="1800">
              <a:solidFill>
                <a:schemeClr val="dk1"/>
              </a:solidFill>
              <a:latin typeface="Calibri"/>
              <a:ea typeface="Calibri"/>
              <a:cs typeface="Calibri"/>
              <a:sym typeface="Calibri"/>
            </a:endParaRPr>
          </a:p>
        </p:txBody>
      </p:sp>
      <p:sp>
        <p:nvSpPr>
          <p:cNvPr id="410" name="Google Shape;410;p19"/>
          <p:cNvSpPr txBox="1"/>
          <p:nvPr/>
        </p:nvSpPr>
        <p:spPr>
          <a:xfrm>
            <a:off x="3043062" y="1864371"/>
            <a:ext cx="809123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During editing, you can change site name, description, landing page and resource mappings. You can also make your site active or inactive. Also there is possibility to upload new files for the site content using </a:t>
            </a:r>
            <a:r>
              <a:rPr b="1" lang="en-US" sz="1800">
                <a:solidFill>
                  <a:schemeClr val="dk1"/>
                </a:solidFill>
                <a:latin typeface="Calibri"/>
                <a:ea typeface="Calibri"/>
                <a:cs typeface="Calibri"/>
                <a:sym typeface="Calibri"/>
              </a:rPr>
              <a:t>Upload Files</a:t>
            </a:r>
            <a:r>
              <a:rPr lang="en-US" sz="1800">
                <a:solidFill>
                  <a:schemeClr val="dk1"/>
                </a:solidFill>
                <a:latin typeface="Calibri"/>
                <a:ea typeface="Calibri"/>
                <a:cs typeface="Calibri"/>
                <a:sym typeface="Calibri"/>
              </a:rPr>
              <a:t> section.</a:t>
            </a:r>
            <a:endParaRPr sz="1800">
              <a:solidFill>
                <a:schemeClr val="dk1"/>
              </a:solidFill>
              <a:latin typeface="Calibri"/>
              <a:ea typeface="Calibri"/>
              <a:cs typeface="Calibri"/>
              <a:sym typeface="Calibri"/>
            </a:endParaRPr>
          </a:p>
        </p:txBody>
      </p:sp>
      <p:sp>
        <p:nvSpPr>
          <p:cNvPr id="411" name="Google Shape;411;p19"/>
          <p:cNvSpPr txBox="1"/>
          <p:nvPr/>
        </p:nvSpPr>
        <p:spPr>
          <a:xfrm>
            <a:off x="3043062" y="2947159"/>
            <a:ext cx="862556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Please note that the new site name you have entered is validated against the names of all existing sites. So, if you enter a name that is already in use by other user or site, you will be warned and you will have to change the site name. It </a:t>
            </a:r>
            <a:r>
              <a:rPr b="1" lang="en-US" sz="1800">
                <a:solidFill>
                  <a:schemeClr val="dk1"/>
                </a:solidFill>
                <a:latin typeface="Calibri"/>
                <a:ea typeface="Calibri"/>
                <a:cs typeface="Calibri"/>
                <a:sym typeface="Calibri"/>
              </a:rPr>
              <a:t>must be unique</a:t>
            </a:r>
            <a:r>
              <a:rPr lang="en-US" sz="1800">
                <a:solidFill>
                  <a:schemeClr val="dk1"/>
                </a:solidFill>
                <a:latin typeface="Calibri"/>
                <a:ea typeface="Calibri"/>
                <a:cs typeface="Calibri"/>
                <a:sym typeface="Calibri"/>
              </a:rPr>
              <a:t> among all users/sites to provide correct site routing.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Also if you try to upload a file that has already been uploaded with the site content, it just will be replaced.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nvSpPr>
        <p:spPr>
          <a:xfrm>
            <a:off x="208783" y="132347"/>
            <a:ext cx="797092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AVS Host Specifications</a:t>
            </a:r>
            <a:endParaRPr b="1" sz="2000">
              <a:solidFill>
                <a:schemeClr val="dk1"/>
              </a:solidFill>
              <a:latin typeface="Calibri"/>
              <a:ea typeface="Calibri"/>
              <a:cs typeface="Calibri"/>
              <a:sym typeface="Calibri"/>
            </a:endParaRPr>
          </a:p>
        </p:txBody>
      </p:sp>
      <p:sp>
        <p:nvSpPr>
          <p:cNvPr id="139" name="Google Shape;139;p2"/>
          <p:cNvSpPr txBox="1"/>
          <p:nvPr/>
        </p:nvSpPr>
        <p:spPr>
          <a:xfrm>
            <a:off x="208783" y="532457"/>
            <a:ext cx="5493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creation flow</a:t>
            </a:r>
            <a:endParaRPr sz="1800">
              <a:solidFill>
                <a:schemeClr val="dk1"/>
              </a:solidFill>
              <a:latin typeface="Calibri"/>
              <a:ea typeface="Calibri"/>
              <a:cs typeface="Calibri"/>
              <a:sym typeface="Calibri"/>
            </a:endParaRPr>
          </a:p>
        </p:txBody>
      </p:sp>
      <p:sp>
        <p:nvSpPr>
          <p:cNvPr id="140" name="Google Shape;140;p2"/>
          <p:cNvSpPr txBox="1"/>
          <p:nvPr/>
        </p:nvSpPr>
        <p:spPr>
          <a:xfrm>
            <a:off x="208783" y="901789"/>
            <a:ext cx="11288452"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User creates site rote binding (it must be validated)</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User uploads all site files (separately or in zip-archive)</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User can create a binding for site entry point (for example, for index.html)</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Perhaps the app may change resources references in html files if needed (URL rewriting).</a:t>
            </a:r>
            <a:endParaRPr sz="1800">
              <a:solidFill>
                <a:schemeClr val="dk1"/>
              </a:solidFill>
              <a:latin typeface="Calibri"/>
              <a:ea typeface="Calibri"/>
              <a:cs typeface="Calibri"/>
              <a:sym typeface="Calibri"/>
            </a:endParaRPr>
          </a:p>
        </p:txBody>
      </p:sp>
      <p:sp>
        <p:nvSpPr>
          <p:cNvPr id="141" name="Google Shape;141;p2"/>
          <p:cNvSpPr txBox="1"/>
          <p:nvPr/>
        </p:nvSpPr>
        <p:spPr>
          <a:xfrm>
            <a:off x="208783" y="3895592"/>
            <a:ext cx="1177254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update flow</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Allow a user to change site binding (with validation).</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Add possibility to upload new site files set. If the files already exists in the site folder they should be rewritten.</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Allow to change entry point binding.</a:t>
            </a:r>
            <a:endParaRPr sz="1800">
              <a:solidFill>
                <a:schemeClr val="dk1"/>
              </a:solidFill>
              <a:latin typeface="Calibri"/>
              <a:ea typeface="Calibri"/>
              <a:cs typeface="Calibri"/>
              <a:sym typeface="Calibri"/>
            </a:endParaRPr>
          </a:p>
        </p:txBody>
      </p:sp>
      <p:sp>
        <p:nvSpPr>
          <p:cNvPr id="142" name="Google Shape;142;p2"/>
          <p:cNvSpPr txBox="1"/>
          <p:nvPr/>
        </p:nvSpPr>
        <p:spPr>
          <a:xfrm>
            <a:off x="208783" y="2682278"/>
            <a:ext cx="9641188"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Confirm if a user really wants to remove site instance.</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Remove record from database with the site binding.</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Remove site folder in content directory.</a:t>
            </a:r>
            <a:endParaRPr/>
          </a:p>
        </p:txBody>
      </p:sp>
      <p:sp>
        <p:nvSpPr>
          <p:cNvPr id="143" name="Google Shape;143;p2"/>
          <p:cNvSpPr txBox="1"/>
          <p:nvPr/>
        </p:nvSpPr>
        <p:spPr>
          <a:xfrm>
            <a:off x="208783" y="2312946"/>
            <a:ext cx="54931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Site removal flow</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0"/>
          <p:cNvSpPr txBox="1"/>
          <p:nvPr/>
        </p:nvSpPr>
        <p:spPr>
          <a:xfrm>
            <a:off x="427121" y="84221"/>
            <a:ext cx="107502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My Profile page</a:t>
            </a:r>
            <a:endParaRPr sz="1800">
              <a:solidFill>
                <a:schemeClr val="dk1"/>
              </a:solidFill>
              <a:latin typeface="Calibri"/>
              <a:ea typeface="Calibri"/>
              <a:cs typeface="Calibri"/>
              <a:sym typeface="Calibri"/>
            </a:endParaRPr>
          </a:p>
        </p:txBody>
      </p:sp>
      <p:pic>
        <p:nvPicPr>
          <p:cNvPr id="417" name="Google Shape;417;p20"/>
          <p:cNvPicPr preferRelativeResize="0"/>
          <p:nvPr/>
        </p:nvPicPr>
        <p:blipFill rotWithShape="1">
          <a:blip r:embed="rId3">
            <a:alphaModFix/>
          </a:blip>
          <a:srcRect b="0" l="0" r="0" t="0"/>
          <a:stretch/>
        </p:blipFill>
        <p:spPr>
          <a:xfrm>
            <a:off x="174458" y="375347"/>
            <a:ext cx="10961638" cy="6344290"/>
          </a:xfrm>
          <a:prstGeom prst="rect">
            <a:avLst/>
          </a:prstGeom>
          <a:noFill/>
          <a:ln>
            <a:noFill/>
          </a:ln>
        </p:spPr>
      </p:pic>
      <p:sp>
        <p:nvSpPr>
          <p:cNvPr id="418" name="Google Shape;418;p20"/>
          <p:cNvSpPr/>
          <p:nvPr/>
        </p:nvSpPr>
        <p:spPr>
          <a:xfrm>
            <a:off x="7271951" y="3398108"/>
            <a:ext cx="753763" cy="216243"/>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20"/>
          <p:cNvSpPr txBox="1"/>
          <p:nvPr/>
        </p:nvSpPr>
        <p:spPr>
          <a:xfrm>
            <a:off x="7386251" y="3355887"/>
            <a:ext cx="52516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Calibri"/>
                <a:ea typeface="Calibri"/>
                <a:cs typeface="Calibri"/>
                <a:sym typeface="Calibri"/>
              </a:rPr>
              <a:t>Send</a:t>
            </a:r>
            <a:endParaRPr sz="12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Admin Dashboard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2"/>
          <p:cNvSpPr txBox="1"/>
          <p:nvPr/>
        </p:nvSpPr>
        <p:spPr>
          <a:xfrm>
            <a:off x="427121" y="279380"/>
            <a:ext cx="46141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Conversation Message entity</a:t>
            </a:r>
            <a:endParaRPr sz="1800">
              <a:solidFill>
                <a:schemeClr val="dk1"/>
              </a:solidFill>
              <a:latin typeface="Calibri"/>
              <a:ea typeface="Calibri"/>
              <a:cs typeface="Calibri"/>
              <a:sym typeface="Calibri"/>
            </a:endParaRPr>
          </a:p>
        </p:txBody>
      </p:sp>
      <p:sp>
        <p:nvSpPr>
          <p:cNvPr id="430" name="Google Shape;430;p22"/>
          <p:cNvSpPr/>
          <p:nvPr/>
        </p:nvSpPr>
        <p:spPr>
          <a:xfrm>
            <a:off x="427121" y="794085"/>
            <a:ext cx="3653560" cy="2051474"/>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22"/>
          <p:cNvSpPr txBox="1"/>
          <p:nvPr/>
        </p:nvSpPr>
        <p:spPr>
          <a:xfrm>
            <a:off x="716507" y="942659"/>
            <a:ext cx="2777319"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ConversationID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UserID (String)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DateAdded (DateTime)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Viewed (Boolean)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Content (String)</a:t>
            </a:r>
            <a:endParaRPr sz="1800">
              <a:solidFill>
                <a:schemeClr val="dk1"/>
              </a:solidFill>
              <a:latin typeface="Calibri"/>
              <a:ea typeface="Calibri"/>
              <a:cs typeface="Calibri"/>
              <a:sym typeface="Calibri"/>
            </a:endParaRPr>
          </a:p>
        </p:txBody>
      </p:sp>
      <p:sp>
        <p:nvSpPr>
          <p:cNvPr id="432" name="Google Shape;432;p22"/>
          <p:cNvSpPr/>
          <p:nvPr/>
        </p:nvSpPr>
        <p:spPr>
          <a:xfrm>
            <a:off x="4981433" y="700200"/>
            <a:ext cx="2437979" cy="1169543"/>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22"/>
          <p:cNvSpPr txBox="1"/>
          <p:nvPr/>
        </p:nvSpPr>
        <p:spPr>
          <a:xfrm>
            <a:off x="4902374" y="260039"/>
            <a:ext cx="46141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Conversation entity</a:t>
            </a:r>
            <a:endParaRPr sz="1800">
              <a:solidFill>
                <a:schemeClr val="dk1"/>
              </a:solidFill>
              <a:latin typeface="Calibri"/>
              <a:ea typeface="Calibri"/>
              <a:cs typeface="Calibri"/>
              <a:sym typeface="Calibri"/>
            </a:endParaRPr>
          </a:p>
        </p:txBody>
      </p:sp>
      <p:sp>
        <p:nvSpPr>
          <p:cNvPr id="434" name="Google Shape;434;p22"/>
          <p:cNvSpPr/>
          <p:nvPr/>
        </p:nvSpPr>
        <p:spPr>
          <a:xfrm>
            <a:off x="5181940" y="794085"/>
            <a:ext cx="223747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 (String)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Name (String)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UnreadMessages (int)</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3"/>
          <p:cNvSpPr txBox="1"/>
          <p:nvPr/>
        </p:nvSpPr>
        <p:spPr>
          <a:xfrm>
            <a:off x="123754" y="116879"/>
            <a:ext cx="5972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Admin notifications about new message in user conversations</a:t>
            </a:r>
            <a:endParaRPr sz="1800">
              <a:solidFill>
                <a:schemeClr val="dk1"/>
              </a:solidFill>
              <a:latin typeface="Calibri"/>
              <a:ea typeface="Calibri"/>
              <a:cs typeface="Calibri"/>
              <a:sym typeface="Calibri"/>
            </a:endParaRPr>
          </a:p>
        </p:txBody>
      </p:sp>
      <p:sp>
        <p:nvSpPr>
          <p:cNvPr id="440" name="Google Shape;440;p23"/>
          <p:cNvSpPr/>
          <p:nvPr/>
        </p:nvSpPr>
        <p:spPr>
          <a:xfrm>
            <a:off x="162427" y="563419"/>
            <a:ext cx="11947357" cy="614813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23"/>
          <p:cNvSpPr/>
          <p:nvPr/>
        </p:nvSpPr>
        <p:spPr>
          <a:xfrm>
            <a:off x="1602971" y="535677"/>
            <a:ext cx="9157647" cy="6148137"/>
          </a:xfrm>
          <a:prstGeom prst="rect">
            <a:avLst/>
          </a:prstGeom>
          <a:solidFill>
            <a:srgbClr val="F2F2F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Google Shape;442;p23"/>
          <p:cNvSpPr/>
          <p:nvPr/>
        </p:nvSpPr>
        <p:spPr>
          <a:xfrm>
            <a:off x="1594752" y="563419"/>
            <a:ext cx="9157647" cy="1067488"/>
          </a:xfrm>
          <a:prstGeom prst="rect">
            <a:avLst/>
          </a:prstGeom>
          <a:solidFill>
            <a:schemeClr val="l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3"/>
          <p:cNvSpPr txBox="1"/>
          <p:nvPr/>
        </p:nvSpPr>
        <p:spPr>
          <a:xfrm>
            <a:off x="1562666" y="563419"/>
            <a:ext cx="27909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LOGO (Img)</a:t>
            </a:r>
            <a:endParaRPr sz="2800">
              <a:solidFill>
                <a:schemeClr val="dk1"/>
              </a:solidFill>
              <a:latin typeface="Calibri"/>
              <a:ea typeface="Calibri"/>
              <a:cs typeface="Calibri"/>
              <a:sym typeface="Calibri"/>
            </a:endParaRPr>
          </a:p>
        </p:txBody>
      </p:sp>
      <p:sp>
        <p:nvSpPr>
          <p:cNvPr id="444" name="Google Shape;444;p23"/>
          <p:cNvSpPr/>
          <p:nvPr/>
        </p:nvSpPr>
        <p:spPr>
          <a:xfrm>
            <a:off x="1600377" y="1317009"/>
            <a:ext cx="9157649" cy="31389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3"/>
          <p:cNvSpPr txBox="1"/>
          <p:nvPr/>
        </p:nvSpPr>
        <p:spPr>
          <a:xfrm>
            <a:off x="1563755" y="1276549"/>
            <a:ext cx="6578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Dashboard | My Profile | Conversations </a:t>
            </a:r>
            <a:r>
              <a:rPr baseline="30000" lang="en-US" sz="1800">
                <a:solidFill>
                  <a:srgbClr val="FF0000"/>
                </a:solidFill>
                <a:latin typeface="Calibri"/>
                <a:ea typeface="Calibri"/>
                <a:cs typeface="Calibri"/>
                <a:sym typeface="Calibri"/>
              </a:rPr>
              <a:t>(New)</a:t>
            </a:r>
            <a:r>
              <a:rPr lang="en-US" sz="1800">
                <a:solidFill>
                  <a:schemeClr val="lt1"/>
                </a:solidFill>
                <a:latin typeface="Calibri"/>
                <a:ea typeface="Calibri"/>
                <a:cs typeface="Calibri"/>
                <a:sym typeface="Calibri"/>
              </a:rPr>
              <a:t> | Help</a:t>
            </a:r>
            <a:endParaRPr sz="1800">
              <a:solidFill>
                <a:schemeClr val="lt1"/>
              </a:solidFill>
              <a:latin typeface="Calibri"/>
              <a:ea typeface="Calibri"/>
              <a:cs typeface="Calibri"/>
              <a:sym typeface="Calibri"/>
            </a:endParaRPr>
          </a:p>
        </p:txBody>
      </p:sp>
      <p:sp>
        <p:nvSpPr>
          <p:cNvPr id="446" name="Google Shape;446;p23"/>
          <p:cNvSpPr txBox="1"/>
          <p:nvPr/>
        </p:nvSpPr>
        <p:spPr>
          <a:xfrm>
            <a:off x="8423978" y="975354"/>
            <a:ext cx="237694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5"/>
                </a:solidFill>
                <a:latin typeface="Calibri"/>
                <a:ea typeface="Calibri"/>
                <a:cs typeface="Calibri"/>
                <a:sym typeface="Calibri"/>
              </a:rPr>
              <a:t>Welcome, Admin | Sign out…</a:t>
            </a:r>
            <a:endParaRPr sz="1400">
              <a:solidFill>
                <a:schemeClr val="accent5"/>
              </a:solidFill>
              <a:latin typeface="Calibri"/>
              <a:ea typeface="Calibri"/>
              <a:cs typeface="Calibri"/>
              <a:sym typeface="Calibri"/>
            </a:endParaRPr>
          </a:p>
        </p:txBody>
      </p:sp>
      <p:sp>
        <p:nvSpPr>
          <p:cNvPr id="447" name="Google Shape;447;p23"/>
          <p:cNvSpPr txBox="1"/>
          <p:nvPr/>
        </p:nvSpPr>
        <p:spPr>
          <a:xfrm>
            <a:off x="1547713" y="3609746"/>
            <a:ext cx="915764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CONTENT HERE</a:t>
            </a:r>
            <a:endParaRPr sz="1800">
              <a:solidFill>
                <a:schemeClr val="dk1"/>
              </a:solidFill>
              <a:latin typeface="Calibri"/>
              <a:ea typeface="Calibri"/>
              <a:cs typeface="Calibri"/>
              <a:sym typeface="Calibri"/>
            </a:endParaRPr>
          </a:p>
        </p:txBody>
      </p:sp>
      <p:cxnSp>
        <p:nvCxnSpPr>
          <p:cNvPr id="448" name="Google Shape;448;p23"/>
          <p:cNvCxnSpPr/>
          <p:nvPr/>
        </p:nvCxnSpPr>
        <p:spPr>
          <a:xfrm rot="10800000">
            <a:off x="5637654" y="1519417"/>
            <a:ext cx="577516" cy="928150"/>
          </a:xfrm>
          <a:prstGeom prst="straightConnector1">
            <a:avLst/>
          </a:prstGeom>
          <a:noFill/>
          <a:ln cap="flat" cmpd="sng" w="9525">
            <a:solidFill>
              <a:srgbClr val="FF0000"/>
            </a:solidFill>
            <a:prstDash val="solid"/>
            <a:miter lim="800000"/>
            <a:headEnd len="sm" w="sm" type="none"/>
            <a:tailEnd len="med" w="med" type="triangle"/>
          </a:ln>
        </p:spPr>
      </p:cxnSp>
      <p:sp>
        <p:nvSpPr>
          <p:cNvPr id="449" name="Google Shape;449;p23"/>
          <p:cNvSpPr txBox="1"/>
          <p:nvPr/>
        </p:nvSpPr>
        <p:spPr>
          <a:xfrm>
            <a:off x="6023811" y="2447567"/>
            <a:ext cx="392229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Shown for all client routes except Conversations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realtime</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4"/>
          <p:cNvSpPr/>
          <p:nvPr/>
        </p:nvSpPr>
        <p:spPr>
          <a:xfrm>
            <a:off x="11197988" y="6220623"/>
            <a:ext cx="709684" cy="36933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Google Shape;455;p24"/>
          <p:cNvSpPr/>
          <p:nvPr/>
        </p:nvSpPr>
        <p:spPr>
          <a:xfrm>
            <a:off x="10324531" y="6220623"/>
            <a:ext cx="750628" cy="36933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24"/>
          <p:cNvSpPr txBox="1"/>
          <p:nvPr/>
        </p:nvSpPr>
        <p:spPr>
          <a:xfrm>
            <a:off x="108284" y="132347"/>
            <a:ext cx="15029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Conversations</a:t>
            </a:r>
            <a:endParaRPr sz="1800">
              <a:solidFill>
                <a:schemeClr val="dk1"/>
              </a:solidFill>
              <a:latin typeface="Calibri"/>
              <a:ea typeface="Calibri"/>
              <a:cs typeface="Calibri"/>
              <a:sym typeface="Calibri"/>
            </a:endParaRPr>
          </a:p>
        </p:txBody>
      </p:sp>
      <p:sp>
        <p:nvSpPr>
          <p:cNvPr id="457" name="Google Shape;457;p24"/>
          <p:cNvSpPr/>
          <p:nvPr/>
        </p:nvSpPr>
        <p:spPr>
          <a:xfrm>
            <a:off x="121529" y="501679"/>
            <a:ext cx="2737185" cy="618787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24"/>
          <p:cNvSpPr txBox="1"/>
          <p:nvPr/>
        </p:nvSpPr>
        <p:spPr>
          <a:xfrm>
            <a:off x="258679" y="613611"/>
            <a:ext cx="227396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Alex</a:t>
            </a:r>
            <a:r>
              <a:rPr baseline="30000" lang="en-US" sz="1800">
                <a:solidFill>
                  <a:srgbClr val="FF0000"/>
                </a:solidFill>
                <a:latin typeface="Calibri"/>
                <a:ea typeface="Calibri"/>
                <a:cs typeface="Calibri"/>
                <a:sym typeface="Calibri"/>
              </a:rPr>
              <a:t>(1)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User1</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User2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User3</a:t>
            </a:r>
            <a:endParaRPr sz="1800">
              <a:solidFill>
                <a:schemeClr val="lt1"/>
              </a:solidFill>
              <a:latin typeface="Calibri"/>
              <a:ea typeface="Calibri"/>
              <a:cs typeface="Calibri"/>
              <a:sym typeface="Calibri"/>
            </a:endParaRPr>
          </a:p>
        </p:txBody>
      </p:sp>
      <p:sp>
        <p:nvSpPr>
          <p:cNvPr id="459" name="Google Shape;459;p24"/>
          <p:cNvSpPr/>
          <p:nvPr/>
        </p:nvSpPr>
        <p:spPr>
          <a:xfrm>
            <a:off x="2983832" y="501679"/>
            <a:ext cx="9005636" cy="618787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24"/>
          <p:cNvSpPr txBox="1"/>
          <p:nvPr/>
        </p:nvSpPr>
        <p:spPr>
          <a:xfrm>
            <a:off x="3159457" y="613611"/>
            <a:ext cx="86526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1/16/2021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Message content</a:t>
            </a:r>
            <a:endParaRPr sz="1800">
              <a:solidFill>
                <a:schemeClr val="dk1"/>
              </a:solidFill>
              <a:latin typeface="Calibri"/>
              <a:ea typeface="Calibri"/>
              <a:cs typeface="Calibri"/>
              <a:sym typeface="Calibri"/>
            </a:endParaRPr>
          </a:p>
        </p:txBody>
      </p:sp>
      <p:sp>
        <p:nvSpPr>
          <p:cNvPr id="461" name="Google Shape;461;p24"/>
          <p:cNvSpPr txBox="1"/>
          <p:nvPr/>
        </p:nvSpPr>
        <p:spPr>
          <a:xfrm>
            <a:off x="3159457" y="1490774"/>
            <a:ext cx="86526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1/15/2021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Message content</a:t>
            </a:r>
            <a:endParaRPr sz="1800">
              <a:solidFill>
                <a:schemeClr val="dk1"/>
              </a:solidFill>
              <a:latin typeface="Calibri"/>
              <a:ea typeface="Calibri"/>
              <a:cs typeface="Calibri"/>
              <a:sym typeface="Calibri"/>
            </a:endParaRPr>
          </a:p>
        </p:txBody>
      </p:sp>
      <p:sp>
        <p:nvSpPr>
          <p:cNvPr id="462" name="Google Shape;462;p24"/>
          <p:cNvSpPr txBox="1"/>
          <p:nvPr/>
        </p:nvSpPr>
        <p:spPr>
          <a:xfrm>
            <a:off x="3159457" y="2327268"/>
            <a:ext cx="86526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1/14/2021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Message content</a:t>
            </a:r>
            <a:endParaRPr sz="1800">
              <a:solidFill>
                <a:schemeClr val="dk1"/>
              </a:solidFill>
              <a:latin typeface="Calibri"/>
              <a:ea typeface="Calibri"/>
              <a:cs typeface="Calibri"/>
              <a:sym typeface="Calibri"/>
            </a:endParaRPr>
          </a:p>
        </p:txBody>
      </p:sp>
      <p:sp>
        <p:nvSpPr>
          <p:cNvPr id="463" name="Google Shape;463;p24"/>
          <p:cNvSpPr/>
          <p:nvPr/>
        </p:nvSpPr>
        <p:spPr>
          <a:xfrm>
            <a:off x="3057099" y="4892722"/>
            <a:ext cx="8850573" cy="122829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Google Shape;464;p24"/>
          <p:cNvSpPr txBox="1"/>
          <p:nvPr/>
        </p:nvSpPr>
        <p:spPr>
          <a:xfrm>
            <a:off x="3159457" y="4956651"/>
            <a:ext cx="70968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is a response from administrator</a:t>
            </a:r>
            <a:endParaRPr sz="1800">
              <a:solidFill>
                <a:schemeClr val="dk1"/>
              </a:solidFill>
              <a:latin typeface="Calibri"/>
              <a:ea typeface="Calibri"/>
              <a:cs typeface="Calibri"/>
              <a:sym typeface="Calibri"/>
            </a:endParaRPr>
          </a:p>
        </p:txBody>
      </p:sp>
      <p:sp>
        <p:nvSpPr>
          <p:cNvPr id="465" name="Google Shape;465;p24"/>
          <p:cNvSpPr txBox="1"/>
          <p:nvPr/>
        </p:nvSpPr>
        <p:spPr>
          <a:xfrm>
            <a:off x="10406419" y="6220623"/>
            <a:ext cx="6687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Send</a:t>
            </a:r>
            <a:endParaRPr sz="1800">
              <a:solidFill>
                <a:schemeClr val="lt1"/>
              </a:solidFill>
              <a:latin typeface="Calibri"/>
              <a:ea typeface="Calibri"/>
              <a:cs typeface="Calibri"/>
              <a:sym typeface="Calibri"/>
            </a:endParaRPr>
          </a:p>
        </p:txBody>
      </p:sp>
      <p:sp>
        <p:nvSpPr>
          <p:cNvPr id="466" name="Google Shape;466;p24"/>
          <p:cNvSpPr txBox="1"/>
          <p:nvPr/>
        </p:nvSpPr>
        <p:spPr>
          <a:xfrm>
            <a:off x="11279740" y="6220623"/>
            <a:ext cx="787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Clear</a:t>
            </a:r>
            <a:endParaRPr sz="1800">
              <a:solidFill>
                <a:schemeClr val="lt1"/>
              </a:solidFill>
              <a:latin typeface="Calibri"/>
              <a:ea typeface="Calibri"/>
              <a:cs typeface="Calibri"/>
              <a:sym typeface="Calibri"/>
            </a:endParaRPr>
          </a:p>
        </p:txBody>
      </p:sp>
      <p:cxnSp>
        <p:nvCxnSpPr>
          <p:cNvPr id="467" name="Google Shape;467;p24"/>
          <p:cNvCxnSpPr/>
          <p:nvPr/>
        </p:nvCxnSpPr>
        <p:spPr>
          <a:xfrm flipH="1">
            <a:off x="970547" y="132347"/>
            <a:ext cx="1459832" cy="605590"/>
          </a:xfrm>
          <a:prstGeom prst="straightConnector1">
            <a:avLst/>
          </a:prstGeom>
          <a:noFill/>
          <a:ln cap="flat" cmpd="sng" w="9525">
            <a:solidFill>
              <a:srgbClr val="FF0000"/>
            </a:solidFill>
            <a:prstDash val="solid"/>
            <a:miter lim="800000"/>
            <a:headEnd len="sm" w="sm" type="none"/>
            <a:tailEnd len="med" w="med" type="triangle"/>
          </a:ln>
        </p:spPr>
      </p:cxnSp>
      <p:sp>
        <p:nvSpPr>
          <p:cNvPr id="468" name="Google Shape;468;p24"/>
          <p:cNvSpPr txBox="1"/>
          <p:nvPr/>
        </p:nvSpPr>
        <p:spPr>
          <a:xfrm>
            <a:off x="2473523" y="-32867"/>
            <a:ext cx="66113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number of unread messages is updated in real-time</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5"/>
          <p:cNvSpPr txBox="1"/>
          <p:nvPr/>
        </p:nvSpPr>
        <p:spPr>
          <a:xfrm>
            <a:off x="264695" y="222584"/>
            <a:ext cx="73212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Profile</a:t>
            </a:r>
            <a:endParaRPr sz="1800">
              <a:solidFill>
                <a:schemeClr val="dk1"/>
              </a:solidFill>
              <a:latin typeface="Calibri"/>
              <a:ea typeface="Calibri"/>
              <a:cs typeface="Calibri"/>
              <a:sym typeface="Calibri"/>
            </a:endParaRPr>
          </a:p>
        </p:txBody>
      </p:sp>
      <p:sp>
        <p:nvSpPr>
          <p:cNvPr id="474" name="Google Shape;474;p25"/>
          <p:cNvSpPr txBox="1"/>
          <p:nvPr/>
        </p:nvSpPr>
        <p:spPr>
          <a:xfrm>
            <a:off x="9581587" y="591916"/>
            <a:ext cx="244999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5"/>
                </a:solidFill>
                <a:latin typeface="Calibri"/>
                <a:ea typeface="Calibri"/>
                <a:cs typeface="Calibri"/>
                <a:sym typeface="Calibri"/>
              </a:rPr>
              <a:t>Welcome, Admin! | Sign out…</a:t>
            </a:r>
            <a:endParaRPr sz="1400">
              <a:solidFill>
                <a:schemeClr val="accent5"/>
              </a:solidFill>
              <a:latin typeface="Calibri"/>
              <a:ea typeface="Calibri"/>
              <a:cs typeface="Calibri"/>
              <a:sym typeface="Calibri"/>
            </a:endParaRPr>
          </a:p>
        </p:txBody>
      </p:sp>
      <p:sp>
        <p:nvSpPr>
          <p:cNvPr id="475" name="Google Shape;475;p25"/>
          <p:cNvSpPr/>
          <p:nvPr/>
        </p:nvSpPr>
        <p:spPr>
          <a:xfrm>
            <a:off x="264696" y="899692"/>
            <a:ext cx="11833058" cy="5892133"/>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25"/>
          <p:cNvSpPr txBox="1"/>
          <p:nvPr/>
        </p:nvSpPr>
        <p:spPr>
          <a:xfrm>
            <a:off x="525439" y="1153236"/>
            <a:ext cx="36712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sp>
        <p:nvSpPr>
          <p:cNvPr id="477" name="Google Shape;477;p25"/>
          <p:cNvSpPr txBox="1"/>
          <p:nvPr/>
        </p:nvSpPr>
        <p:spPr>
          <a:xfrm>
            <a:off x="525439" y="1621340"/>
            <a:ext cx="7206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Email:    alex.svs.fl@gmail.com</a:t>
            </a:r>
            <a:endParaRPr sz="1800">
              <a:solidFill>
                <a:schemeClr val="dk1"/>
              </a:solidFill>
              <a:latin typeface="Calibri"/>
              <a:ea typeface="Calibri"/>
              <a:cs typeface="Calibri"/>
              <a:sym typeface="Calibri"/>
            </a:endParaRPr>
          </a:p>
        </p:txBody>
      </p:sp>
      <p:sp>
        <p:nvSpPr>
          <p:cNvPr id="478" name="Google Shape;478;p25"/>
          <p:cNvSpPr txBox="1"/>
          <p:nvPr/>
        </p:nvSpPr>
        <p:spPr>
          <a:xfrm>
            <a:off x="525439" y="2090852"/>
            <a:ext cx="20198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Status:</a:t>
            </a:r>
            <a:endParaRPr sz="1800">
              <a:solidFill>
                <a:schemeClr val="dk1"/>
              </a:solidFill>
              <a:latin typeface="Calibri"/>
              <a:ea typeface="Calibri"/>
              <a:cs typeface="Calibri"/>
              <a:sym typeface="Calibri"/>
            </a:endParaRPr>
          </a:p>
        </p:txBody>
      </p:sp>
      <p:sp>
        <p:nvSpPr>
          <p:cNvPr id="479" name="Google Shape;479;p25"/>
          <p:cNvSpPr txBox="1"/>
          <p:nvPr/>
        </p:nvSpPr>
        <p:spPr>
          <a:xfrm>
            <a:off x="1308345" y="2090852"/>
            <a:ext cx="26169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Active</a:t>
            </a:r>
            <a:endParaRPr sz="1800">
              <a:solidFill>
                <a:schemeClr val="dk1"/>
              </a:solidFill>
              <a:latin typeface="Calibri"/>
              <a:ea typeface="Calibri"/>
              <a:cs typeface="Calibri"/>
              <a:sym typeface="Calibri"/>
            </a:endParaRPr>
          </a:p>
        </p:txBody>
      </p:sp>
      <p:sp>
        <p:nvSpPr>
          <p:cNvPr id="480" name="Google Shape;480;p25"/>
          <p:cNvSpPr/>
          <p:nvPr/>
        </p:nvSpPr>
        <p:spPr>
          <a:xfrm>
            <a:off x="1361364" y="2090852"/>
            <a:ext cx="945108" cy="36933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25"/>
          <p:cNvSpPr/>
          <p:nvPr/>
        </p:nvSpPr>
        <p:spPr>
          <a:xfrm>
            <a:off x="2042651" y="2088107"/>
            <a:ext cx="255493" cy="36552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Google Shape;482;p25"/>
          <p:cNvSpPr/>
          <p:nvPr/>
        </p:nvSpPr>
        <p:spPr>
          <a:xfrm>
            <a:off x="2096436" y="2189624"/>
            <a:ext cx="156913" cy="209875"/>
          </a:xfrm>
          <a:prstGeom prst="flowChartMerg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25"/>
          <p:cNvSpPr/>
          <p:nvPr/>
        </p:nvSpPr>
        <p:spPr>
          <a:xfrm>
            <a:off x="627797" y="3074187"/>
            <a:ext cx="9287302" cy="205054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Google Shape;484;p25"/>
          <p:cNvSpPr txBox="1"/>
          <p:nvPr/>
        </p:nvSpPr>
        <p:spPr>
          <a:xfrm>
            <a:off x="525439" y="2644169"/>
            <a:ext cx="25794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Comment:</a:t>
            </a:r>
            <a:endParaRPr sz="1800">
              <a:solidFill>
                <a:schemeClr val="dk1"/>
              </a:solidFill>
              <a:latin typeface="Calibri"/>
              <a:ea typeface="Calibri"/>
              <a:cs typeface="Calibri"/>
              <a:sym typeface="Calibri"/>
            </a:endParaRPr>
          </a:p>
        </p:txBody>
      </p:sp>
      <p:sp>
        <p:nvSpPr>
          <p:cNvPr id="485" name="Google Shape;485;p25"/>
          <p:cNvSpPr txBox="1"/>
          <p:nvPr/>
        </p:nvSpPr>
        <p:spPr>
          <a:xfrm>
            <a:off x="1308345" y="1153236"/>
            <a:ext cx="44559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Alex</a:t>
            </a:r>
            <a:endParaRPr sz="1800">
              <a:solidFill>
                <a:schemeClr val="dk1"/>
              </a:solidFill>
              <a:latin typeface="Calibri"/>
              <a:ea typeface="Calibri"/>
              <a:cs typeface="Calibri"/>
              <a:sym typeface="Calibri"/>
            </a:endParaRPr>
          </a:p>
        </p:txBody>
      </p:sp>
      <p:sp>
        <p:nvSpPr>
          <p:cNvPr id="486" name="Google Shape;486;p25"/>
          <p:cNvSpPr/>
          <p:nvPr/>
        </p:nvSpPr>
        <p:spPr>
          <a:xfrm>
            <a:off x="9117022" y="5298577"/>
            <a:ext cx="832194" cy="42022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Google Shape;487;p25"/>
          <p:cNvSpPr txBox="1"/>
          <p:nvPr/>
        </p:nvSpPr>
        <p:spPr>
          <a:xfrm>
            <a:off x="9204430" y="5303622"/>
            <a:ext cx="676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Save</a:t>
            </a:r>
            <a:endParaRPr sz="1800">
              <a:solidFill>
                <a:schemeClr val="lt1"/>
              </a:solidFill>
              <a:latin typeface="Calibri"/>
              <a:ea typeface="Calibri"/>
              <a:cs typeface="Calibri"/>
              <a:sym typeface="Calibri"/>
            </a:endParaRPr>
          </a:p>
        </p:txBody>
      </p:sp>
      <p:sp>
        <p:nvSpPr>
          <p:cNvPr id="488" name="Google Shape;488;p25"/>
          <p:cNvSpPr txBox="1"/>
          <p:nvPr/>
        </p:nvSpPr>
        <p:spPr>
          <a:xfrm>
            <a:off x="4844954" y="1105469"/>
            <a:ext cx="498143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Date joined:  05/21/2020</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Last locked: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1c11fcf8e5f_0_0"/>
          <p:cNvSpPr/>
          <p:nvPr/>
        </p:nvSpPr>
        <p:spPr>
          <a:xfrm>
            <a:off x="305220" y="209833"/>
            <a:ext cx="17073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4" name="Google Shape;494;g1c11fcf8e5f_0_0"/>
          <p:cNvSpPr txBox="1"/>
          <p:nvPr/>
        </p:nvSpPr>
        <p:spPr>
          <a:xfrm>
            <a:off x="668020" y="149633"/>
            <a:ext cx="9816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t>Save..</a:t>
            </a:r>
            <a:endParaRPr sz="1600"/>
          </a:p>
        </p:txBody>
      </p:sp>
      <p:sp>
        <p:nvSpPr>
          <p:cNvPr id="495" name="Google Shape;495;g1c11fcf8e5f_0_0"/>
          <p:cNvSpPr/>
          <p:nvPr/>
        </p:nvSpPr>
        <p:spPr>
          <a:xfrm>
            <a:off x="305233" y="810767"/>
            <a:ext cx="4034700" cy="50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rgbClr val="FFFFFF"/>
              </a:highlight>
            </a:endParaRPr>
          </a:p>
        </p:txBody>
      </p:sp>
      <p:sp>
        <p:nvSpPr>
          <p:cNvPr id="496" name="Google Shape;496;g1c11fcf8e5f_0_0"/>
          <p:cNvSpPr txBox="1"/>
          <p:nvPr/>
        </p:nvSpPr>
        <p:spPr>
          <a:xfrm>
            <a:off x="414733" y="810767"/>
            <a:ext cx="24609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HTML Tree</a:t>
            </a:r>
            <a:endParaRPr sz="1900"/>
          </a:p>
        </p:txBody>
      </p:sp>
      <p:sp>
        <p:nvSpPr>
          <p:cNvPr id="497" name="Google Shape;497;g1c11fcf8e5f_0_0"/>
          <p:cNvSpPr/>
          <p:nvPr/>
        </p:nvSpPr>
        <p:spPr>
          <a:xfrm>
            <a:off x="4549733" y="810767"/>
            <a:ext cx="7467900" cy="50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g1c11fcf8e5f_0_0"/>
          <p:cNvSpPr txBox="1"/>
          <p:nvPr/>
        </p:nvSpPr>
        <p:spPr>
          <a:xfrm>
            <a:off x="4865603" y="810756"/>
            <a:ext cx="24609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&lt;Page preview&gt;</a:t>
            </a:r>
            <a:endParaRPr sz="1900"/>
          </a:p>
        </p:txBody>
      </p:sp>
      <p:sp>
        <p:nvSpPr>
          <p:cNvPr id="499" name="Google Shape;499;g1c11fcf8e5f_0_0"/>
          <p:cNvSpPr txBox="1"/>
          <p:nvPr/>
        </p:nvSpPr>
        <p:spPr>
          <a:xfrm>
            <a:off x="414733" y="1287667"/>
            <a:ext cx="2651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html</a:t>
            </a:r>
            <a:endParaRPr sz="1900"/>
          </a:p>
        </p:txBody>
      </p:sp>
      <p:sp>
        <p:nvSpPr>
          <p:cNvPr id="500" name="Google Shape;500;g1c11fcf8e5f_0_0"/>
          <p:cNvSpPr txBox="1"/>
          <p:nvPr/>
        </p:nvSpPr>
        <p:spPr>
          <a:xfrm>
            <a:off x="600633" y="1745500"/>
            <a:ext cx="2184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head</a:t>
            </a:r>
            <a:endParaRPr sz="1900"/>
          </a:p>
        </p:txBody>
      </p:sp>
      <p:sp>
        <p:nvSpPr>
          <p:cNvPr id="501" name="Google Shape;501;g1c11fcf8e5f_0_0"/>
          <p:cNvSpPr txBox="1"/>
          <p:nvPr/>
        </p:nvSpPr>
        <p:spPr>
          <a:xfrm>
            <a:off x="910733" y="2279100"/>
            <a:ext cx="1659600" cy="461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a:p>
        </p:txBody>
      </p:sp>
      <p:sp>
        <p:nvSpPr>
          <p:cNvPr id="502" name="Google Shape;502;g1c11fcf8e5f_0_0"/>
          <p:cNvSpPr txBox="1"/>
          <p:nvPr/>
        </p:nvSpPr>
        <p:spPr>
          <a:xfrm>
            <a:off x="910733" y="2184267"/>
            <a:ext cx="20364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title (page title)</a:t>
            </a:r>
            <a:endParaRPr sz="1900"/>
          </a:p>
        </p:txBody>
      </p:sp>
      <p:sp>
        <p:nvSpPr>
          <p:cNvPr id="503" name="Google Shape;503;g1c11fcf8e5f_0_0"/>
          <p:cNvSpPr txBox="1"/>
          <p:nvPr/>
        </p:nvSpPr>
        <p:spPr>
          <a:xfrm>
            <a:off x="910733" y="2584867"/>
            <a:ext cx="20364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script (src)</a:t>
            </a:r>
            <a:endParaRPr sz="1900"/>
          </a:p>
        </p:txBody>
      </p:sp>
      <p:sp>
        <p:nvSpPr>
          <p:cNvPr id="504" name="Google Shape;504;g1c11fcf8e5f_0_0"/>
          <p:cNvSpPr txBox="1"/>
          <p:nvPr/>
        </p:nvSpPr>
        <p:spPr>
          <a:xfrm>
            <a:off x="910733" y="2962167"/>
            <a:ext cx="20364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script (src)</a:t>
            </a:r>
            <a:endParaRPr sz="1900"/>
          </a:p>
        </p:txBody>
      </p:sp>
      <p:sp>
        <p:nvSpPr>
          <p:cNvPr id="505" name="Google Shape;505;g1c11fcf8e5f_0_0"/>
          <p:cNvSpPr txBox="1"/>
          <p:nvPr/>
        </p:nvSpPr>
        <p:spPr>
          <a:xfrm>
            <a:off x="668033" y="3382567"/>
            <a:ext cx="1840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body</a:t>
            </a:r>
            <a:endParaRPr sz="1900"/>
          </a:p>
        </p:txBody>
      </p:sp>
      <p:sp>
        <p:nvSpPr>
          <p:cNvPr id="506" name="Google Shape;506;g1c11fcf8e5f_0_0"/>
          <p:cNvSpPr txBox="1"/>
          <p:nvPr/>
        </p:nvSpPr>
        <p:spPr>
          <a:xfrm>
            <a:off x="910733" y="3815300"/>
            <a:ext cx="24324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div#wrapper .wrap-1</a:t>
            </a:r>
            <a:endParaRPr sz="1900"/>
          </a:p>
        </p:txBody>
      </p:sp>
      <p:sp>
        <p:nvSpPr>
          <p:cNvPr id="507" name="Google Shape;507;g1c11fcf8e5f_0_0"/>
          <p:cNvSpPr txBox="1"/>
          <p:nvPr/>
        </p:nvSpPr>
        <p:spPr>
          <a:xfrm>
            <a:off x="1206533" y="4180267"/>
            <a:ext cx="1840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div .inner-1</a:t>
            </a:r>
            <a:endParaRPr sz="1900"/>
          </a:p>
        </p:txBody>
      </p:sp>
      <p:sp>
        <p:nvSpPr>
          <p:cNvPr id="508" name="Google Shape;508;g1c11fcf8e5f_0_0"/>
          <p:cNvSpPr txBox="1"/>
          <p:nvPr/>
        </p:nvSpPr>
        <p:spPr>
          <a:xfrm>
            <a:off x="1230333" y="4580867"/>
            <a:ext cx="1793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div .inner-2</a:t>
            </a:r>
            <a:endParaRPr sz="1900"/>
          </a:p>
        </p:txBody>
      </p:sp>
      <p:sp>
        <p:nvSpPr>
          <p:cNvPr id="509" name="Google Shape;509;g1c11fcf8e5f_0_0"/>
          <p:cNvSpPr/>
          <p:nvPr/>
        </p:nvSpPr>
        <p:spPr>
          <a:xfrm>
            <a:off x="1295826" y="1889935"/>
            <a:ext cx="229200" cy="248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rgbClr val="38761D"/>
              </a:highlight>
            </a:endParaRPr>
          </a:p>
        </p:txBody>
      </p:sp>
      <p:sp>
        <p:nvSpPr>
          <p:cNvPr id="510" name="Google Shape;510;g1c11fcf8e5f_0_0"/>
          <p:cNvSpPr/>
          <p:nvPr/>
        </p:nvSpPr>
        <p:spPr>
          <a:xfrm>
            <a:off x="1311900" y="3531333"/>
            <a:ext cx="229200" cy="248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1" name="Google Shape;511;g1c11fcf8e5f_0_0"/>
          <p:cNvSpPr/>
          <p:nvPr/>
        </p:nvSpPr>
        <p:spPr>
          <a:xfrm>
            <a:off x="3161767" y="3949727"/>
            <a:ext cx="229200" cy="248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2" name="Google Shape;512;g1c11fcf8e5f_0_0"/>
          <p:cNvSpPr/>
          <p:nvPr/>
        </p:nvSpPr>
        <p:spPr>
          <a:xfrm>
            <a:off x="2508833" y="4322867"/>
            <a:ext cx="229200" cy="248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3" name="Google Shape;513;g1c11fcf8e5f_0_0"/>
          <p:cNvSpPr/>
          <p:nvPr/>
        </p:nvSpPr>
        <p:spPr>
          <a:xfrm>
            <a:off x="2570333" y="4723467"/>
            <a:ext cx="229200" cy="2484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4" name="Google Shape;514;g1c11fcf8e5f_0_0"/>
          <p:cNvSpPr/>
          <p:nvPr/>
        </p:nvSpPr>
        <p:spPr>
          <a:xfrm>
            <a:off x="2639454" y="2345943"/>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5" name="Google Shape;515;g1c11fcf8e5f_0_0"/>
          <p:cNvSpPr/>
          <p:nvPr/>
        </p:nvSpPr>
        <p:spPr>
          <a:xfrm>
            <a:off x="2188684" y="2752343"/>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6" name="Google Shape;516;g1c11fcf8e5f_0_0"/>
          <p:cNvSpPr/>
          <p:nvPr/>
        </p:nvSpPr>
        <p:spPr>
          <a:xfrm>
            <a:off x="2188684" y="3120590"/>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7" name="Google Shape;517;g1c11fcf8e5f_0_0"/>
          <p:cNvSpPr/>
          <p:nvPr/>
        </p:nvSpPr>
        <p:spPr>
          <a:xfrm>
            <a:off x="3381270" y="3949724"/>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8" name="Google Shape;518;g1c11fcf8e5f_0_0"/>
          <p:cNvSpPr/>
          <p:nvPr/>
        </p:nvSpPr>
        <p:spPr>
          <a:xfrm>
            <a:off x="2738017" y="4322857"/>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9" name="Google Shape;519;g1c11fcf8e5f_0_0"/>
          <p:cNvSpPr/>
          <p:nvPr/>
        </p:nvSpPr>
        <p:spPr>
          <a:xfrm>
            <a:off x="2785017" y="4723457"/>
            <a:ext cx="300900" cy="248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520" name="Google Shape;520;g1c11fcf8e5f_0_0"/>
          <p:cNvPicPr preferRelativeResize="0"/>
          <p:nvPr/>
        </p:nvPicPr>
        <p:blipFill>
          <a:blip r:embed="rId3">
            <a:alphaModFix/>
          </a:blip>
          <a:stretch>
            <a:fillRect/>
          </a:stretch>
        </p:blipFill>
        <p:spPr>
          <a:xfrm>
            <a:off x="1534083" y="1856717"/>
            <a:ext cx="317500" cy="292100"/>
          </a:xfrm>
          <a:prstGeom prst="rect">
            <a:avLst/>
          </a:prstGeom>
          <a:noFill/>
          <a:ln>
            <a:noFill/>
          </a:ln>
        </p:spPr>
      </p:pic>
      <p:pic>
        <p:nvPicPr>
          <p:cNvPr id="521" name="Google Shape;521;g1c11fcf8e5f_0_0"/>
          <p:cNvPicPr preferRelativeResize="0"/>
          <p:nvPr/>
        </p:nvPicPr>
        <p:blipFill>
          <a:blip r:embed="rId3">
            <a:alphaModFix/>
          </a:blip>
          <a:stretch>
            <a:fillRect/>
          </a:stretch>
        </p:blipFill>
        <p:spPr>
          <a:xfrm>
            <a:off x="2940250" y="2305000"/>
            <a:ext cx="317500" cy="292100"/>
          </a:xfrm>
          <a:prstGeom prst="rect">
            <a:avLst/>
          </a:prstGeom>
          <a:noFill/>
          <a:ln>
            <a:noFill/>
          </a:ln>
        </p:spPr>
      </p:pic>
      <p:pic>
        <p:nvPicPr>
          <p:cNvPr id="522" name="Google Shape;522;g1c11fcf8e5f_0_0"/>
          <p:cNvPicPr preferRelativeResize="0"/>
          <p:nvPr/>
        </p:nvPicPr>
        <p:blipFill>
          <a:blip r:embed="rId3">
            <a:alphaModFix/>
          </a:blip>
          <a:stretch>
            <a:fillRect/>
          </a:stretch>
        </p:blipFill>
        <p:spPr>
          <a:xfrm>
            <a:off x="2464667" y="2711400"/>
            <a:ext cx="317500" cy="292100"/>
          </a:xfrm>
          <a:prstGeom prst="rect">
            <a:avLst/>
          </a:prstGeom>
          <a:noFill/>
          <a:ln>
            <a:noFill/>
          </a:ln>
        </p:spPr>
      </p:pic>
      <p:pic>
        <p:nvPicPr>
          <p:cNvPr id="523" name="Google Shape;523;g1c11fcf8e5f_0_0"/>
          <p:cNvPicPr preferRelativeResize="0"/>
          <p:nvPr/>
        </p:nvPicPr>
        <p:blipFill>
          <a:blip r:embed="rId3">
            <a:alphaModFix/>
          </a:blip>
          <a:stretch>
            <a:fillRect/>
          </a:stretch>
        </p:blipFill>
        <p:spPr>
          <a:xfrm>
            <a:off x="2526167" y="3120517"/>
            <a:ext cx="317500" cy="292100"/>
          </a:xfrm>
          <a:prstGeom prst="rect">
            <a:avLst/>
          </a:prstGeom>
          <a:noFill/>
          <a:ln>
            <a:noFill/>
          </a:ln>
        </p:spPr>
      </p:pic>
      <p:pic>
        <p:nvPicPr>
          <p:cNvPr id="524" name="Google Shape;524;g1c11fcf8e5f_0_0"/>
          <p:cNvPicPr preferRelativeResize="0"/>
          <p:nvPr/>
        </p:nvPicPr>
        <p:blipFill>
          <a:blip r:embed="rId3">
            <a:alphaModFix/>
          </a:blip>
          <a:stretch>
            <a:fillRect/>
          </a:stretch>
        </p:blipFill>
        <p:spPr>
          <a:xfrm>
            <a:off x="3697000" y="3927867"/>
            <a:ext cx="317500" cy="292100"/>
          </a:xfrm>
          <a:prstGeom prst="rect">
            <a:avLst/>
          </a:prstGeom>
          <a:noFill/>
          <a:ln>
            <a:noFill/>
          </a:ln>
        </p:spPr>
      </p:pic>
      <p:pic>
        <p:nvPicPr>
          <p:cNvPr id="525" name="Google Shape;525;g1c11fcf8e5f_0_0"/>
          <p:cNvPicPr preferRelativeResize="0"/>
          <p:nvPr/>
        </p:nvPicPr>
        <p:blipFill>
          <a:blip r:embed="rId3">
            <a:alphaModFix/>
          </a:blip>
          <a:stretch>
            <a:fillRect/>
          </a:stretch>
        </p:blipFill>
        <p:spPr>
          <a:xfrm>
            <a:off x="3117600" y="4301000"/>
            <a:ext cx="317500" cy="292100"/>
          </a:xfrm>
          <a:prstGeom prst="rect">
            <a:avLst/>
          </a:prstGeom>
          <a:noFill/>
          <a:ln>
            <a:noFill/>
          </a:ln>
        </p:spPr>
      </p:pic>
      <p:pic>
        <p:nvPicPr>
          <p:cNvPr id="526" name="Google Shape;526;g1c11fcf8e5f_0_0"/>
          <p:cNvPicPr preferRelativeResize="0"/>
          <p:nvPr/>
        </p:nvPicPr>
        <p:blipFill>
          <a:blip r:embed="rId3">
            <a:alphaModFix/>
          </a:blip>
          <a:stretch>
            <a:fillRect/>
          </a:stretch>
        </p:blipFill>
        <p:spPr>
          <a:xfrm>
            <a:off x="3117600" y="4695950"/>
            <a:ext cx="317500" cy="292100"/>
          </a:xfrm>
          <a:prstGeom prst="rect">
            <a:avLst/>
          </a:prstGeom>
          <a:noFill/>
          <a:ln>
            <a:noFill/>
          </a:ln>
        </p:spPr>
      </p:pic>
      <p:cxnSp>
        <p:nvCxnSpPr>
          <p:cNvPr id="527" name="Google Shape;527;g1c11fcf8e5f_0_0"/>
          <p:cNvCxnSpPr/>
          <p:nvPr/>
        </p:nvCxnSpPr>
        <p:spPr>
          <a:xfrm>
            <a:off x="324300" y="1278133"/>
            <a:ext cx="4025100" cy="0"/>
          </a:xfrm>
          <a:prstGeom prst="straightConnector1">
            <a:avLst/>
          </a:prstGeom>
          <a:noFill/>
          <a:ln cap="flat" cmpd="sng" w="9525">
            <a:solidFill>
              <a:schemeClr val="dk2"/>
            </a:solidFill>
            <a:prstDash val="solid"/>
            <a:round/>
            <a:headEnd len="med" w="med" type="none"/>
            <a:tailEnd len="med" w="med" type="none"/>
          </a:ln>
        </p:spPr>
      </p:cxnSp>
      <p:sp>
        <p:nvSpPr>
          <p:cNvPr id="528" name="Google Shape;528;g1c11fcf8e5f_0_0"/>
          <p:cNvSpPr/>
          <p:nvPr/>
        </p:nvSpPr>
        <p:spPr>
          <a:xfrm>
            <a:off x="2129920" y="207267"/>
            <a:ext cx="17073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9" name="Google Shape;529;g1c11fcf8e5f_0_0"/>
          <p:cNvSpPr txBox="1"/>
          <p:nvPr/>
        </p:nvSpPr>
        <p:spPr>
          <a:xfrm>
            <a:off x="2187931" y="149633"/>
            <a:ext cx="20568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t>View as HTML..</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c11fcf8e5f_0_40"/>
          <p:cNvSpPr/>
          <p:nvPr/>
        </p:nvSpPr>
        <p:spPr>
          <a:xfrm>
            <a:off x="1335333" y="620000"/>
            <a:ext cx="9185100" cy="60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5" name="Google Shape;535;g1c11fcf8e5f_0_40"/>
          <p:cNvSpPr txBox="1"/>
          <p:nvPr/>
        </p:nvSpPr>
        <p:spPr>
          <a:xfrm>
            <a:off x="1659667" y="1144591"/>
            <a:ext cx="3014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Element:</a:t>
            </a:r>
            <a:endParaRPr sz="1900"/>
          </a:p>
        </p:txBody>
      </p:sp>
      <p:sp>
        <p:nvSpPr>
          <p:cNvPr id="536" name="Google Shape;536;g1c11fcf8e5f_0_40"/>
          <p:cNvSpPr/>
          <p:nvPr/>
        </p:nvSpPr>
        <p:spPr>
          <a:xfrm>
            <a:off x="1802700" y="1583357"/>
            <a:ext cx="2470500" cy="4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37" name="Google Shape;537;g1c11fcf8e5f_0_40"/>
          <p:cNvCxnSpPr/>
          <p:nvPr/>
        </p:nvCxnSpPr>
        <p:spPr>
          <a:xfrm>
            <a:off x="3920233" y="1592891"/>
            <a:ext cx="0" cy="4293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g1c11fcf8e5f_0_40"/>
          <p:cNvCxnSpPr/>
          <p:nvPr/>
        </p:nvCxnSpPr>
        <p:spPr>
          <a:xfrm>
            <a:off x="3999433" y="1701567"/>
            <a:ext cx="2100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g1c11fcf8e5f_0_40"/>
          <p:cNvCxnSpPr/>
          <p:nvPr/>
        </p:nvCxnSpPr>
        <p:spPr>
          <a:xfrm>
            <a:off x="3999433" y="1711100"/>
            <a:ext cx="87600" cy="151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g1c11fcf8e5f_0_40"/>
          <p:cNvCxnSpPr/>
          <p:nvPr/>
        </p:nvCxnSpPr>
        <p:spPr>
          <a:xfrm flipH="1">
            <a:off x="4088428" y="1701562"/>
            <a:ext cx="111300" cy="192900"/>
          </a:xfrm>
          <a:prstGeom prst="straightConnector1">
            <a:avLst/>
          </a:prstGeom>
          <a:noFill/>
          <a:ln cap="flat" cmpd="sng" w="9525">
            <a:solidFill>
              <a:schemeClr val="dk2"/>
            </a:solidFill>
            <a:prstDash val="solid"/>
            <a:round/>
            <a:headEnd len="med" w="med" type="none"/>
            <a:tailEnd len="med" w="med" type="none"/>
          </a:ln>
        </p:spPr>
      </p:cxnSp>
      <p:sp>
        <p:nvSpPr>
          <p:cNvPr id="541" name="Google Shape;541;g1c11fcf8e5f_0_40"/>
          <p:cNvSpPr txBox="1"/>
          <p:nvPr/>
        </p:nvSpPr>
        <p:spPr>
          <a:xfrm>
            <a:off x="1783660" y="1516598"/>
            <a:ext cx="1726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Block (div)</a:t>
            </a:r>
            <a:endParaRPr sz="1900"/>
          </a:p>
        </p:txBody>
      </p:sp>
      <p:sp>
        <p:nvSpPr>
          <p:cNvPr id="542" name="Google Shape;542;g1c11fcf8e5f_0_40"/>
          <p:cNvSpPr txBox="1"/>
          <p:nvPr/>
        </p:nvSpPr>
        <p:spPr>
          <a:xfrm>
            <a:off x="1435667" y="619967"/>
            <a:ext cx="9185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New Element</a:t>
            </a:r>
            <a:endParaRPr sz="1900"/>
          </a:p>
        </p:txBody>
      </p:sp>
      <p:cxnSp>
        <p:nvCxnSpPr>
          <p:cNvPr id="543" name="Google Shape;543;g1c11fcf8e5f_0_40"/>
          <p:cNvCxnSpPr/>
          <p:nvPr/>
        </p:nvCxnSpPr>
        <p:spPr>
          <a:xfrm flipH="1" rot="10800000">
            <a:off x="1411667" y="1106367"/>
            <a:ext cx="9051900" cy="9600"/>
          </a:xfrm>
          <a:prstGeom prst="straightConnector1">
            <a:avLst/>
          </a:prstGeom>
          <a:noFill/>
          <a:ln cap="flat" cmpd="sng" w="9525">
            <a:solidFill>
              <a:schemeClr val="dk2"/>
            </a:solidFill>
            <a:prstDash val="solid"/>
            <a:round/>
            <a:headEnd len="med" w="med" type="none"/>
            <a:tailEnd len="med" w="med" type="none"/>
          </a:ln>
        </p:spPr>
      </p:cxnSp>
      <p:sp>
        <p:nvSpPr>
          <p:cNvPr id="544" name="Google Shape;544;g1c11fcf8e5f_0_40"/>
          <p:cNvSpPr txBox="1"/>
          <p:nvPr/>
        </p:nvSpPr>
        <p:spPr>
          <a:xfrm>
            <a:off x="1659667" y="2098400"/>
            <a:ext cx="7468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Attributes: (none)   </a:t>
            </a:r>
            <a:r>
              <a:rPr lang="en-US" sz="1900" u="sng">
                <a:solidFill>
                  <a:srgbClr val="0000FF"/>
                </a:solidFill>
              </a:rPr>
              <a:t>Add…</a:t>
            </a:r>
            <a:endParaRPr sz="1900" u="sng">
              <a:solidFill>
                <a:srgbClr val="0000FF"/>
              </a:solidFill>
            </a:endParaRPr>
          </a:p>
        </p:txBody>
      </p:sp>
      <p:sp>
        <p:nvSpPr>
          <p:cNvPr id="545" name="Google Shape;545;g1c11fcf8e5f_0_40"/>
          <p:cNvSpPr txBox="1"/>
          <p:nvPr/>
        </p:nvSpPr>
        <p:spPr>
          <a:xfrm>
            <a:off x="1659667" y="2575333"/>
            <a:ext cx="8298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CSS Classes: wrp-normal </a:t>
            </a:r>
            <a:r>
              <a:rPr b="1" lang="en-US" sz="1900">
                <a:solidFill>
                  <a:srgbClr val="0000FF"/>
                </a:solidFill>
              </a:rPr>
              <a:t>X</a:t>
            </a:r>
            <a:r>
              <a:rPr lang="en-US" sz="1900"/>
              <a:t> large-w01 </a:t>
            </a:r>
            <a:r>
              <a:rPr b="1" lang="en-US" sz="1900">
                <a:solidFill>
                  <a:srgbClr val="0000FF"/>
                </a:solidFill>
              </a:rPr>
              <a:t>X</a:t>
            </a:r>
            <a:r>
              <a:rPr lang="en-US" sz="1900"/>
              <a:t>    </a:t>
            </a:r>
            <a:r>
              <a:rPr lang="en-US" sz="1900" u="sng">
                <a:solidFill>
                  <a:srgbClr val="0000FF"/>
                </a:solidFill>
              </a:rPr>
              <a:t>Add…</a:t>
            </a:r>
            <a:endParaRPr sz="1900" u="sng">
              <a:solidFill>
                <a:srgbClr val="0000FF"/>
              </a:solidFill>
            </a:endParaRPr>
          </a:p>
        </p:txBody>
      </p:sp>
      <p:sp>
        <p:nvSpPr>
          <p:cNvPr id="546" name="Google Shape;546;g1c11fcf8e5f_0_40"/>
          <p:cNvSpPr txBox="1"/>
          <p:nvPr/>
        </p:nvSpPr>
        <p:spPr>
          <a:xfrm>
            <a:off x="1659667" y="3052200"/>
            <a:ext cx="4196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Inner content:</a:t>
            </a:r>
            <a:endParaRPr sz="1900"/>
          </a:p>
        </p:txBody>
      </p:sp>
      <p:sp>
        <p:nvSpPr>
          <p:cNvPr id="547" name="Google Shape;547;g1c11fcf8e5f_0_40"/>
          <p:cNvSpPr/>
          <p:nvPr/>
        </p:nvSpPr>
        <p:spPr>
          <a:xfrm>
            <a:off x="1812267" y="3576833"/>
            <a:ext cx="84321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8" name="Google Shape;548;g1c11fcf8e5f_0_40"/>
          <p:cNvSpPr/>
          <p:nvPr/>
        </p:nvSpPr>
        <p:spPr>
          <a:xfrm>
            <a:off x="7239533" y="60758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g1c11fcf8e5f_0_40"/>
          <p:cNvSpPr/>
          <p:nvPr/>
        </p:nvSpPr>
        <p:spPr>
          <a:xfrm>
            <a:off x="8832767" y="6075867"/>
            <a:ext cx="14592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g1c11fcf8e5f_0_40"/>
          <p:cNvSpPr txBox="1"/>
          <p:nvPr/>
        </p:nvSpPr>
        <p:spPr>
          <a:xfrm>
            <a:off x="7649716" y="5995067"/>
            <a:ext cx="677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OK</a:t>
            </a:r>
            <a:endParaRPr sz="1900"/>
          </a:p>
        </p:txBody>
      </p:sp>
      <p:sp>
        <p:nvSpPr>
          <p:cNvPr id="551" name="Google Shape;551;g1c11fcf8e5f_0_40"/>
          <p:cNvSpPr txBox="1"/>
          <p:nvPr/>
        </p:nvSpPr>
        <p:spPr>
          <a:xfrm>
            <a:off x="9004472" y="5995067"/>
            <a:ext cx="1885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Cancel</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c11fcf8e5f_0_61"/>
          <p:cNvSpPr/>
          <p:nvPr/>
        </p:nvSpPr>
        <p:spPr>
          <a:xfrm>
            <a:off x="457800" y="286167"/>
            <a:ext cx="5952000" cy="23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57" name="Google Shape;557;g1c11fcf8e5f_0_61"/>
          <p:cNvCxnSpPr/>
          <p:nvPr/>
        </p:nvCxnSpPr>
        <p:spPr>
          <a:xfrm flipH="1" rot="10800000">
            <a:off x="457800" y="724867"/>
            <a:ext cx="5961600" cy="9600"/>
          </a:xfrm>
          <a:prstGeom prst="straightConnector1">
            <a:avLst/>
          </a:prstGeom>
          <a:noFill/>
          <a:ln cap="flat" cmpd="sng" w="9525">
            <a:solidFill>
              <a:schemeClr val="dk2"/>
            </a:solidFill>
            <a:prstDash val="solid"/>
            <a:round/>
            <a:headEnd len="med" w="med" type="none"/>
            <a:tailEnd len="med" w="med" type="none"/>
          </a:ln>
        </p:spPr>
      </p:cxnSp>
      <p:sp>
        <p:nvSpPr>
          <p:cNvPr id="558" name="Google Shape;558;g1c11fcf8e5f_0_61"/>
          <p:cNvSpPr txBox="1"/>
          <p:nvPr/>
        </p:nvSpPr>
        <p:spPr>
          <a:xfrm>
            <a:off x="495953" y="248000"/>
            <a:ext cx="24420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CSS Class</a:t>
            </a:r>
            <a:endParaRPr sz="1900"/>
          </a:p>
        </p:txBody>
      </p:sp>
      <p:sp>
        <p:nvSpPr>
          <p:cNvPr id="559" name="Google Shape;559;g1c11fcf8e5f_0_61"/>
          <p:cNvSpPr txBox="1"/>
          <p:nvPr/>
        </p:nvSpPr>
        <p:spPr>
          <a:xfrm>
            <a:off x="629467" y="820267"/>
            <a:ext cx="1068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Name:</a:t>
            </a:r>
            <a:endParaRPr sz="1900"/>
          </a:p>
        </p:txBody>
      </p:sp>
      <p:sp>
        <p:nvSpPr>
          <p:cNvPr id="560" name="Google Shape;560;g1c11fcf8e5f_0_61"/>
          <p:cNvSpPr/>
          <p:nvPr/>
        </p:nvSpPr>
        <p:spPr>
          <a:xfrm>
            <a:off x="732700" y="1287667"/>
            <a:ext cx="5429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1" name="Google Shape;561;g1c11fcf8e5f_0_61"/>
          <p:cNvSpPr/>
          <p:nvPr/>
        </p:nvSpPr>
        <p:spPr>
          <a:xfrm>
            <a:off x="4711833" y="19839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2" name="Google Shape;562;g1c11fcf8e5f_0_61"/>
          <p:cNvSpPr/>
          <p:nvPr/>
        </p:nvSpPr>
        <p:spPr>
          <a:xfrm>
            <a:off x="3104600" y="19839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3" name="Google Shape;563;g1c11fcf8e5f_0_61"/>
          <p:cNvSpPr txBox="1"/>
          <p:nvPr/>
        </p:nvSpPr>
        <p:spPr>
          <a:xfrm>
            <a:off x="3565516" y="1903167"/>
            <a:ext cx="677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OK</a:t>
            </a:r>
            <a:endParaRPr sz="1900"/>
          </a:p>
        </p:txBody>
      </p:sp>
      <p:sp>
        <p:nvSpPr>
          <p:cNvPr id="564" name="Google Shape;564;g1c11fcf8e5f_0_61"/>
          <p:cNvSpPr txBox="1"/>
          <p:nvPr/>
        </p:nvSpPr>
        <p:spPr>
          <a:xfrm>
            <a:off x="4846472" y="1903167"/>
            <a:ext cx="1885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Cancel</a:t>
            </a:r>
            <a:endParaRPr sz="1900"/>
          </a:p>
        </p:txBody>
      </p:sp>
      <p:sp>
        <p:nvSpPr>
          <p:cNvPr id="565" name="Google Shape;565;g1c11fcf8e5f_0_61"/>
          <p:cNvSpPr/>
          <p:nvPr/>
        </p:nvSpPr>
        <p:spPr>
          <a:xfrm>
            <a:off x="3710367" y="3093267"/>
            <a:ext cx="5952000" cy="345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66" name="Google Shape;566;g1c11fcf8e5f_0_61"/>
          <p:cNvCxnSpPr/>
          <p:nvPr/>
        </p:nvCxnSpPr>
        <p:spPr>
          <a:xfrm flipH="1" rot="10800000">
            <a:off x="3710367" y="3531967"/>
            <a:ext cx="5961600" cy="9600"/>
          </a:xfrm>
          <a:prstGeom prst="straightConnector1">
            <a:avLst/>
          </a:prstGeom>
          <a:noFill/>
          <a:ln cap="flat" cmpd="sng" w="9525">
            <a:solidFill>
              <a:schemeClr val="dk2"/>
            </a:solidFill>
            <a:prstDash val="solid"/>
            <a:round/>
            <a:headEnd len="med" w="med" type="none"/>
            <a:tailEnd len="med" w="med" type="none"/>
          </a:ln>
        </p:spPr>
      </p:cxnSp>
      <p:sp>
        <p:nvSpPr>
          <p:cNvPr id="567" name="Google Shape;567;g1c11fcf8e5f_0_61"/>
          <p:cNvSpPr txBox="1"/>
          <p:nvPr/>
        </p:nvSpPr>
        <p:spPr>
          <a:xfrm>
            <a:off x="3748520" y="3055100"/>
            <a:ext cx="24420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Attribute</a:t>
            </a:r>
            <a:endParaRPr sz="1900"/>
          </a:p>
        </p:txBody>
      </p:sp>
      <p:sp>
        <p:nvSpPr>
          <p:cNvPr id="568" name="Google Shape;568;g1c11fcf8e5f_0_61"/>
          <p:cNvSpPr txBox="1"/>
          <p:nvPr/>
        </p:nvSpPr>
        <p:spPr>
          <a:xfrm>
            <a:off x="3882033" y="3627367"/>
            <a:ext cx="1068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Name:</a:t>
            </a:r>
            <a:endParaRPr sz="1900"/>
          </a:p>
        </p:txBody>
      </p:sp>
      <p:sp>
        <p:nvSpPr>
          <p:cNvPr id="569" name="Google Shape;569;g1c11fcf8e5f_0_61"/>
          <p:cNvSpPr/>
          <p:nvPr/>
        </p:nvSpPr>
        <p:spPr>
          <a:xfrm>
            <a:off x="3985267" y="4094767"/>
            <a:ext cx="5429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0" name="Google Shape;570;g1c11fcf8e5f_0_61"/>
          <p:cNvSpPr/>
          <p:nvPr/>
        </p:nvSpPr>
        <p:spPr>
          <a:xfrm>
            <a:off x="7964467" y="59356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1" name="Google Shape;571;g1c11fcf8e5f_0_61"/>
          <p:cNvSpPr/>
          <p:nvPr/>
        </p:nvSpPr>
        <p:spPr>
          <a:xfrm>
            <a:off x="6363067" y="59356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2" name="Google Shape;572;g1c11fcf8e5f_0_61"/>
          <p:cNvSpPr txBox="1"/>
          <p:nvPr/>
        </p:nvSpPr>
        <p:spPr>
          <a:xfrm>
            <a:off x="6749482" y="5854867"/>
            <a:ext cx="677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OK</a:t>
            </a:r>
            <a:endParaRPr sz="1900"/>
          </a:p>
        </p:txBody>
      </p:sp>
      <p:sp>
        <p:nvSpPr>
          <p:cNvPr id="573" name="Google Shape;573;g1c11fcf8e5f_0_61"/>
          <p:cNvSpPr txBox="1"/>
          <p:nvPr/>
        </p:nvSpPr>
        <p:spPr>
          <a:xfrm>
            <a:off x="8150572" y="5854867"/>
            <a:ext cx="1885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Cancel</a:t>
            </a:r>
            <a:endParaRPr sz="1900"/>
          </a:p>
        </p:txBody>
      </p:sp>
      <p:sp>
        <p:nvSpPr>
          <p:cNvPr id="574" name="Google Shape;574;g1c11fcf8e5f_0_61"/>
          <p:cNvSpPr/>
          <p:nvPr/>
        </p:nvSpPr>
        <p:spPr>
          <a:xfrm>
            <a:off x="3985267" y="5048433"/>
            <a:ext cx="5429100" cy="44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5" name="Google Shape;575;g1c11fcf8e5f_0_61"/>
          <p:cNvSpPr txBox="1"/>
          <p:nvPr/>
        </p:nvSpPr>
        <p:spPr>
          <a:xfrm>
            <a:off x="3883667" y="4542367"/>
            <a:ext cx="1068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Value:</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c11fcf8e5f_0_84"/>
          <p:cNvSpPr/>
          <p:nvPr/>
        </p:nvSpPr>
        <p:spPr>
          <a:xfrm>
            <a:off x="1335333" y="620000"/>
            <a:ext cx="9185100" cy="602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g1c11fcf8e5f_0_84"/>
          <p:cNvSpPr txBox="1"/>
          <p:nvPr/>
        </p:nvSpPr>
        <p:spPr>
          <a:xfrm>
            <a:off x="1659667" y="1144600"/>
            <a:ext cx="5722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Element: div (show id here)</a:t>
            </a:r>
            <a:endParaRPr sz="1900"/>
          </a:p>
        </p:txBody>
      </p:sp>
      <p:sp>
        <p:nvSpPr>
          <p:cNvPr id="582" name="Google Shape;582;g1c11fcf8e5f_0_84"/>
          <p:cNvSpPr txBox="1"/>
          <p:nvPr/>
        </p:nvSpPr>
        <p:spPr>
          <a:xfrm>
            <a:off x="1435667" y="619967"/>
            <a:ext cx="9185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Edit Element</a:t>
            </a:r>
            <a:endParaRPr sz="1900"/>
          </a:p>
        </p:txBody>
      </p:sp>
      <p:cxnSp>
        <p:nvCxnSpPr>
          <p:cNvPr id="583" name="Google Shape;583;g1c11fcf8e5f_0_84"/>
          <p:cNvCxnSpPr/>
          <p:nvPr/>
        </p:nvCxnSpPr>
        <p:spPr>
          <a:xfrm flipH="1" rot="10800000">
            <a:off x="1411667" y="1106367"/>
            <a:ext cx="9051900" cy="9600"/>
          </a:xfrm>
          <a:prstGeom prst="straightConnector1">
            <a:avLst/>
          </a:prstGeom>
          <a:noFill/>
          <a:ln cap="flat" cmpd="sng" w="9525">
            <a:solidFill>
              <a:schemeClr val="dk2"/>
            </a:solidFill>
            <a:prstDash val="solid"/>
            <a:round/>
            <a:headEnd len="med" w="med" type="none"/>
            <a:tailEnd len="med" w="med" type="none"/>
          </a:ln>
        </p:spPr>
      </p:cxnSp>
      <p:sp>
        <p:nvSpPr>
          <p:cNvPr id="584" name="Google Shape;584;g1c11fcf8e5f_0_84"/>
          <p:cNvSpPr txBox="1"/>
          <p:nvPr/>
        </p:nvSpPr>
        <p:spPr>
          <a:xfrm>
            <a:off x="1659667" y="1755033"/>
            <a:ext cx="7468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Attributes: (none)   </a:t>
            </a:r>
            <a:r>
              <a:rPr lang="en-US" sz="1900" u="sng">
                <a:solidFill>
                  <a:srgbClr val="0000FF"/>
                </a:solidFill>
              </a:rPr>
              <a:t>Add…</a:t>
            </a:r>
            <a:endParaRPr sz="1900" u="sng">
              <a:solidFill>
                <a:srgbClr val="0000FF"/>
              </a:solidFill>
            </a:endParaRPr>
          </a:p>
        </p:txBody>
      </p:sp>
      <p:sp>
        <p:nvSpPr>
          <p:cNvPr id="585" name="Google Shape;585;g1c11fcf8e5f_0_84"/>
          <p:cNvSpPr txBox="1"/>
          <p:nvPr/>
        </p:nvSpPr>
        <p:spPr>
          <a:xfrm>
            <a:off x="1659667" y="2288633"/>
            <a:ext cx="8298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CSS Classes: wrp-normal </a:t>
            </a:r>
            <a:r>
              <a:rPr b="1" lang="en-US" sz="1900">
                <a:solidFill>
                  <a:srgbClr val="0000FF"/>
                </a:solidFill>
              </a:rPr>
              <a:t>X</a:t>
            </a:r>
            <a:r>
              <a:rPr lang="en-US" sz="1900"/>
              <a:t> large-w01 </a:t>
            </a:r>
            <a:r>
              <a:rPr b="1" lang="en-US" sz="1900">
                <a:solidFill>
                  <a:srgbClr val="0000FF"/>
                </a:solidFill>
              </a:rPr>
              <a:t>X</a:t>
            </a:r>
            <a:r>
              <a:rPr lang="en-US" sz="1900"/>
              <a:t>    </a:t>
            </a:r>
            <a:r>
              <a:rPr lang="en-US" sz="1900" u="sng">
                <a:solidFill>
                  <a:srgbClr val="0000FF"/>
                </a:solidFill>
              </a:rPr>
              <a:t>Add…</a:t>
            </a:r>
            <a:endParaRPr sz="1900" u="sng">
              <a:solidFill>
                <a:srgbClr val="0000FF"/>
              </a:solidFill>
            </a:endParaRPr>
          </a:p>
        </p:txBody>
      </p:sp>
      <p:sp>
        <p:nvSpPr>
          <p:cNvPr id="586" name="Google Shape;586;g1c11fcf8e5f_0_84"/>
          <p:cNvSpPr txBox="1"/>
          <p:nvPr/>
        </p:nvSpPr>
        <p:spPr>
          <a:xfrm>
            <a:off x="1659667" y="2890100"/>
            <a:ext cx="4196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Inner content:</a:t>
            </a:r>
            <a:endParaRPr sz="1900"/>
          </a:p>
        </p:txBody>
      </p:sp>
      <p:sp>
        <p:nvSpPr>
          <p:cNvPr id="587" name="Google Shape;587;g1c11fcf8e5f_0_84"/>
          <p:cNvSpPr/>
          <p:nvPr/>
        </p:nvSpPr>
        <p:spPr>
          <a:xfrm>
            <a:off x="1812267" y="3475233"/>
            <a:ext cx="8432100" cy="236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8" name="Google Shape;588;g1c11fcf8e5f_0_84"/>
          <p:cNvSpPr/>
          <p:nvPr/>
        </p:nvSpPr>
        <p:spPr>
          <a:xfrm>
            <a:off x="7239533" y="6075867"/>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9" name="Google Shape;589;g1c11fcf8e5f_0_84"/>
          <p:cNvSpPr/>
          <p:nvPr/>
        </p:nvSpPr>
        <p:spPr>
          <a:xfrm>
            <a:off x="8832767" y="6075867"/>
            <a:ext cx="14592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0" name="Google Shape;590;g1c11fcf8e5f_0_84"/>
          <p:cNvSpPr txBox="1"/>
          <p:nvPr/>
        </p:nvSpPr>
        <p:spPr>
          <a:xfrm>
            <a:off x="7649716" y="5995067"/>
            <a:ext cx="677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OK</a:t>
            </a:r>
            <a:endParaRPr sz="1900"/>
          </a:p>
        </p:txBody>
      </p:sp>
      <p:sp>
        <p:nvSpPr>
          <p:cNvPr id="591" name="Google Shape;591;g1c11fcf8e5f_0_84"/>
          <p:cNvSpPr txBox="1"/>
          <p:nvPr/>
        </p:nvSpPr>
        <p:spPr>
          <a:xfrm>
            <a:off x="9004472" y="5995067"/>
            <a:ext cx="1885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Cancel</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nvSpPr>
        <p:spPr>
          <a:xfrm>
            <a:off x="181536" y="208429"/>
            <a:ext cx="79808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User Roles</a:t>
            </a:r>
            <a:endParaRPr b="1" sz="1800">
              <a:solidFill>
                <a:schemeClr val="dk1"/>
              </a:solidFill>
              <a:latin typeface="Calibri"/>
              <a:ea typeface="Calibri"/>
              <a:cs typeface="Calibri"/>
              <a:sym typeface="Calibri"/>
            </a:endParaRPr>
          </a:p>
        </p:txBody>
      </p:sp>
      <p:sp>
        <p:nvSpPr>
          <p:cNvPr id="149" name="Google Shape;149;p3"/>
          <p:cNvSpPr txBox="1"/>
          <p:nvPr/>
        </p:nvSpPr>
        <p:spPr>
          <a:xfrm>
            <a:off x="181536" y="577761"/>
            <a:ext cx="1132242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Roles (for now)</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User – just authenticated user with default scope. Can manage only own sites.</a:t>
            </a:r>
            <a:endParaRPr/>
          </a:p>
          <a:p>
            <a:pPr indent="-342900" lvl="0" marL="342900" marR="0" rtl="0" algn="l">
              <a:spcBef>
                <a:spcPts val="0"/>
              </a:spcBef>
              <a:spcAft>
                <a:spcPts val="0"/>
              </a:spcAft>
              <a:buClr>
                <a:schemeClr val="dk1"/>
              </a:buClr>
              <a:buSzPts val="1800"/>
              <a:buFont typeface="Calibri"/>
              <a:buAutoNum type="arabicParenR"/>
            </a:pPr>
            <a:r>
              <a:rPr lang="en-US" sz="1800">
                <a:solidFill>
                  <a:schemeClr val="dk1"/>
                </a:solidFill>
                <a:latin typeface="Calibri"/>
                <a:ea typeface="Calibri"/>
                <a:cs typeface="Calibri"/>
                <a:sym typeface="Calibri"/>
              </a:rPr>
              <a:t>Admin – super-user role. Can manage any sites</a:t>
            </a:r>
            <a:endParaRPr sz="1800">
              <a:solidFill>
                <a:schemeClr val="dk1"/>
              </a:solidFill>
              <a:latin typeface="Calibri"/>
              <a:ea typeface="Calibri"/>
              <a:cs typeface="Calibri"/>
              <a:sym typeface="Calibri"/>
            </a:endParaRPr>
          </a:p>
        </p:txBody>
      </p:sp>
      <p:sp>
        <p:nvSpPr>
          <p:cNvPr id="150" name="Google Shape;150;p3"/>
          <p:cNvSpPr/>
          <p:nvPr/>
        </p:nvSpPr>
        <p:spPr>
          <a:xfrm>
            <a:off x="3193677" y="1929653"/>
            <a:ext cx="3092824" cy="2037229"/>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3"/>
          <p:cNvSpPr txBox="1"/>
          <p:nvPr/>
        </p:nvSpPr>
        <p:spPr>
          <a:xfrm>
            <a:off x="3344954" y="2364245"/>
            <a:ext cx="3186953"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 (ObjectID)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UserName (login)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Password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Status (Active, Locked)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Roles [Array of user roles]</a:t>
            </a:r>
            <a:endParaRPr/>
          </a:p>
        </p:txBody>
      </p:sp>
      <p:sp>
        <p:nvSpPr>
          <p:cNvPr id="152" name="Google Shape;152;p3"/>
          <p:cNvSpPr/>
          <p:nvPr/>
        </p:nvSpPr>
        <p:spPr>
          <a:xfrm>
            <a:off x="6929718" y="1929654"/>
            <a:ext cx="1857935" cy="1136275"/>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3"/>
          <p:cNvSpPr txBox="1"/>
          <p:nvPr/>
        </p:nvSpPr>
        <p:spPr>
          <a:xfrm>
            <a:off x="3344954" y="1994913"/>
            <a:ext cx="228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User</a:t>
            </a:r>
            <a:endParaRPr b="1" i="1" sz="1800">
              <a:solidFill>
                <a:schemeClr val="dk1"/>
              </a:solidFill>
              <a:latin typeface="Calibri"/>
              <a:ea typeface="Calibri"/>
              <a:cs typeface="Calibri"/>
              <a:sym typeface="Calibri"/>
            </a:endParaRPr>
          </a:p>
        </p:txBody>
      </p:sp>
      <p:sp>
        <p:nvSpPr>
          <p:cNvPr id="154" name="Google Shape;154;p3"/>
          <p:cNvSpPr txBox="1"/>
          <p:nvPr/>
        </p:nvSpPr>
        <p:spPr>
          <a:xfrm>
            <a:off x="7013760" y="1994913"/>
            <a:ext cx="228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Role</a:t>
            </a:r>
            <a:endParaRPr b="1" i="1" sz="1800">
              <a:solidFill>
                <a:schemeClr val="dk1"/>
              </a:solidFill>
              <a:latin typeface="Calibri"/>
              <a:ea typeface="Calibri"/>
              <a:cs typeface="Calibri"/>
              <a:sym typeface="Calibri"/>
            </a:endParaRPr>
          </a:p>
        </p:txBody>
      </p:sp>
      <p:sp>
        <p:nvSpPr>
          <p:cNvPr id="155" name="Google Shape;155;p3"/>
          <p:cNvSpPr txBox="1"/>
          <p:nvPr/>
        </p:nvSpPr>
        <p:spPr>
          <a:xfrm>
            <a:off x="7103408" y="2364245"/>
            <a:ext cx="1771651" cy="64633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 (ObjectID)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Name</a:t>
            </a:r>
            <a:endParaRPr sz="1800">
              <a:solidFill>
                <a:schemeClr val="dk1"/>
              </a:solidFill>
              <a:latin typeface="Calibri"/>
              <a:ea typeface="Calibri"/>
              <a:cs typeface="Calibri"/>
              <a:sym typeface="Calibri"/>
            </a:endParaRPr>
          </a:p>
        </p:txBody>
      </p:sp>
      <p:cxnSp>
        <p:nvCxnSpPr>
          <p:cNvPr id="156" name="Google Shape;156;p3"/>
          <p:cNvCxnSpPr>
            <a:endCxn id="152" idx="1"/>
          </p:cNvCxnSpPr>
          <p:nvPr/>
        </p:nvCxnSpPr>
        <p:spPr>
          <a:xfrm flipH="1" rot="10800000">
            <a:off x="6286518" y="2497792"/>
            <a:ext cx="643200" cy="1020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c11fcf8e5f_0_99"/>
          <p:cNvSpPr/>
          <p:nvPr/>
        </p:nvSpPr>
        <p:spPr>
          <a:xfrm>
            <a:off x="1335333" y="518400"/>
            <a:ext cx="9185100" cy="633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7" name="Google Shape;597;g1c11fcf8e5f_0_99"/>
          <p:cNvSpPr txBox="1"/>
          <p:nvPr/>
        </p:nvSpPr>
        <p:spPr>
          <a:xfrm>
            <a:off x="1812263" y="3788133"/>
            <a:ext cx="4196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 From script content:</a:t>
            </a:r>
            <a:endParaRPr sz="1900"/>
          </a:p>
        </p:txBody>
      </p:sp>
      <p:sp>
        <p:nvSpPr>
          <p:cNvPr id="598" name="Google Shape;598;g1c11fcf8e5f_0_99"/>
          <p:cNvSpPr txBox="1"/>
          <p:nvPr/>
        </p:nvSpPr>
        <p:spPr>
          <a:xfrm>
            <a:off x="1335333" y="572275"/>
            <a:ext cx="92856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Script or Stylesheet</a:t>
            </a:r>
            <a:endParaRPr sz="1900"/>
          </a:p>
        </p:txBody>
      </p:sp>
      <p:sp>
        <p:nvSpPr>
          <p:cNvPr id="599" name="Google Shape;599;g1c11fcf8e5f_0_99"/>
          <p:cNvSpPr/>
          <p:nvPr/>
        </p:nvSpPr>
        <p:spPr>
          <a:xfrm>
            <a:off x="1669153" y="3974701"/>
            <a:ext cx="238500" cy="2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00" name="Google Shape;600;g1c11fcf8e5f_0_99"/>
          <p:cNvCxnSpPr/>
          <p:nvPr/>
        </p:nvCxnSpPr>
        <p:spPr>
          <a:xfrm>
            <a:off x="1319605" y="1115967"/>
            <a:ext cx="9223500" cy="0"/>
          </a:xfrm>
          <a:prstGeom prst="straightConnector1">
            <a:avLst/>
          </a:prstGeom>
          <a:noFill/>
          <a:ln cap="flat" cmpd="sng" w="9525">
            <a:solidFill>
              <a:schemeClr val="dk2"/>
            </a:solidFill>
            <a:prstDash val="solid"/>
            <a:round/>
            <a:headEnd len="med" w="med" type="none"/>
            <a:tailEnd len="med" w="med" type="none"/>
          </a:ln>
        </p:spPr>
      </p:cxnSp>
      <p:sp>
        <p:nvSpPr>
          <p:cNvPr id="601" name="Google Shape;601;g1c11fcf8e5f_0_99"/>
          <p:cNvSpPr/>
          <p:nvPr/>
        </p:nvSpPr>
        <p:spPr>
          <a:xfrm>
            <a:off x="1664467" y="4311133"/>
            <a:ext cx="8546400" cy="186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2" name="Google Shape;602;g1c11fcf8e5f_0_99"/>
          <p:cNvSpPr/>
          <p:nvPr/>
        </p:nvSpPr>
        <p:spPr>
          <a:xfrm>
            <a:off x="7220467" y="6289033"/>
            <a:ext cx="14499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3" name="Google Shape;603;g1c11fcf8e5f_0_99"/>
          <p:cNvSpPr txBox="1"/>
          <p:nvPr/>
        </p:nvSpPr>
        <p:spPr>
          <a:xfrm>
            <a:off x="7606882" y="6187433"/>
            <a:ext cx="677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OK</a:t>
            </a:r>
            <a:endParaRPr sz="1900"/>
          </a:p>
        </p:txBody>
      </p:sp>
      <p:sp>
        <p:nvSpPr>
          <p:cNvPr id="604" name="Google Shape;604;g1c11fcf8e5f_0_99"/>
          <p:cNvSpPr/>
          <p:nvPr/>
        </p:nvSpPr>
        <p:spPr>
          <a:xfrm>
            <a:off x="8756466" y="6289033"/>
            <a:ext cx="1459200" cy="3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5" name="Google Shape;605;g1c11fcf8e5f_0_99"/>
          <p:cNvSpPr txBox="1"/>
          <p:nvPr/>
        </p:nvSpPr>
        <p:spPr>
          <a:xfrm>
            <a:off x="9014023" y="6198695"/>
            <a:ext cx="1885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Cancel</a:t>
            </a:r>
            <a:endParaRPr sz="1900"/>
          </a:p>
        </p:txBody>
      </p:sp>
      <p:sp>
        <p:nvSpPr>
          <p:cNvPr id="606" name="Google Shape;606;g1c11fcf8e5f_0_99"/>
          <p:cNvSpPr/>
          <p:nvPr/>
        </p:nvSpPr>
        <p:spPr>
          <a:xfrm>
            <a:off x="1650076" y="1953218"/>
            <a:ext cx="238500" cy="2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7" name="Google Shape;607;g1c11fcf8e5f_0_99"/>
          <p:cNvSpPr txBox="1"/>
          <p:nvPr/>
        </p:nvSpPr>
        <p:spPr>
          <a:xfrm>
            <a:off x="1907570" y="1781040"/>
            <a:ext cx="27372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From uploaded or exist</a:t>
            </a:r>
            <a:endParaRPr sz="1900"/>
          </a:p>
        </p:txBody>
      </p:sp>
      <p:sp>
        <p:nvSpPr>
          <p:cNvPr id="608" name="Google Shape;608;g1c11fcf8e5f_0_99"/>
          <p:cNvSpPr/>
          <p:nvPr/>
        </p:nvSpPr>
        <p:spPr>
          <a:xfrm>
            <a:off x="1726267" y="2019810"/>
            <a:ext cx="86100" cy="86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chemeClr val="dk1"/>
              </a:highlight>
            </a:endParaRPr>
          </a:p>
        </p:txBody>
      </p:sp>
      <p:graphicFrame>
        <p:nvGraphicFramePr>
          <p:cNvPr id="609" name="Google Shape;609;g1c11fcf8e5f_0_99"/>
          <p:cNvGraphicFramePr/>
          <p:nvPr/>
        </p:nvGraphicFramePr>
        <p:xfrm>
          <a:off x="1650067" y="2300750"/>
          <a:ext cx="3000000" cy="3000000"/>
        </p:xfrm>
        <a:graphic>
          <a:graphicData uri="http://schemas.openxmlformats.org/drawingml/2006/table">
            <a:tbl>
              <a:tblPr>
                <a:noFill/>
                <a:tableStyleId>{0F170350-0071-4583-8761-E546D0B144AC}</a:tableStyleId>
              </a:tblPr>
              <a:tblGrid>
                <a:gridCol w="5613100"/>
              </a:tblGrid>
              <a:tr h="442200">
                <a:tc>
                  <a:txBody>
                    <a:bodyPr/>
                    <a:lstStyle/>
                    <a:p>
                      <a:pPr indent="0" lvl="0" marL="0" rtl="0" algn="l">
                        <a:spcBef>
                          <a:spcPts val="0"/>
                        </a:spcBef>
                        <a:spcAft>
                          <a:spcPts val="0"/>
                        </a:spcAft>
                        <a:buNone/>
                      </a:pPr>
                      <a:r>
                        <a:rPr lang="en-US" sz="1900"/>
                        <a:t>scripts/app-1.js</a:t>
                      </a:r>
                      <a:endParaRPr sz="1900"/>
                    </a:p>
                  </a:txBody>
                  <a:tcPr marT="121900" marB="121900" marR="121900" marL="121900"/>
                </a:tc>
              </a:tr>
              <a:tr h="442200">
                <a:tc>
                  <a:txBody>
                    <a:bodyPr/>
                    <a:lstStyle/>
                    <a:p>
                      <a:pPr indent="0" lvl="0" marL="0" rtl="0" algn="l">
                        <a:spcBef>
                          <a:spcPts val="0"/>
                        </a:spcBef>
                        <a:spcAft>
                          <a:spcPts val="0"/>
                        </a:spcAft>
                        <a:buNone/>
                      </a:pPr>
                      <a:r>
                        <a:rPr lang="en-US" sz="1900"/>
                        <a:t>main.js</a:t>
                      </a:r>
                      <a:endParaRPr sz="1900"/>
                    </a:p>
                  </a:txBody>
                  <a:tcPr marT="121900" marB="121900" marR="121900" marL="121900"/>
                </a:tc>
              </a:tr>
              <a:tr h="485800">
                <a:tc>
                  <a:txBody>
                    <a:bodyPr/>
                    <a:lstStyle/>
                    <a:p>
                      <a:pPr indent="0" lvl="0" marL="0" rtl="0" algn="l">
                        <a:spcBef>
                          <a:spcPts val="0"/>
                        </a:spcBef>
                        <a:spcAft>
                          <a:spcPts val="0"/>
                        </a:spcAft>
                        <a:buNone/>
                      </a:pPr>
                      <a:r>
                        <a:rPr lang="en-US" sz="1900"/>
                        <a:t>utils.js</a:t>
                      </a:r>
                      <a:endParaRPr sz="1900"/>
                    </a:p>
                  </a:txBody>
                  <a:tcPr marT="121900" marB="121900" marR="121900" marL="121900"/>
                </a:tc>
              </a:tr>
            </a:tbl>
          </a:graphicData>
        </a:graphic>
      </p:graphicFrame>
      <p:sp>
        <p:nvSpPr>
          <p:cNvPr id="610" name="Google Shape;610;g1c11fcf8e5f_0_99"/>
          <p:cNvSpPr/>
          <p:nvPr/>
        </p:nvSpPr>
        <p:spPr>
          <a:xfrm>
            <a:off x="7373067" y="2779530"/>
            <a:ext cx="772500" cy="549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1" name="Google Shape;611;g1c11fcf8e5f_0_99"/>
          <p:cNvSpPr txBox="1"/>
          <p:nvPr/>
        </p:nvSpPr>
        <p:spPr>
          <a:xfrm>
            <a:off x="8255367" y="2251767"/>
            <a:ext cx="1885500" cy="1708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Use dropdown here, check if a script has already been added</a:t>
            </a:r>
            <a:endParaRPr sz="1900"/>
          </a:p>
        </p:txBody>
      </p:sp>
      <p:sp>
        <p:nvSpPr>
          <p:cNvPr id="612" name="Google Shape;612;g1c11fcf8e5f_0_99"/>
          <p:cNvSpPr/>
          <p:nvPr/>
        </p:nvSpPr>
        <p:spPr>
          <a:xfrm>
            <a:off x="6848467" y="2408005"/>
            <a:ext cx="305233" cy="3529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13" name="Google Shape;613;g1c11fcf8e5f_0_99"/>
          <p:cNvCxnSpPr/>
          <p:nvPr/>
        </p:nvCxnSpPr>
        <p:spPr>
          <a:xfrm>
            <a:off x="6749743" y="2314708"/>
            <a:ext cx="0" cy="515100"/>
          </a:xfrm>
          <a:prstGeom prst="straightConnector1">
            <a:avLst/>
          </a:prstGeom>
          <a:noFill/>
          <a:ln cap="flat" cmpd="sng" w="9525">
            <a:solidFill>
              <a:schemeClr val="dk2"/>
            </a:solidFill>
            <a:prstDash val="solid"/>
            <a:round/>
            <a:headEnd len="med" w="med" type="none"/>
            <a:tailEnd len="med" w="med" type="none"/>
          </a:ln>
        </p:spPr>
      </p:cxnSp>
      <p:sp>
        <p:nvSpPr>
          <p:cNvPr id="614" name="Google Shape;614;g1c11fcf8e5f_0_99"/>
          <p:cNvSpPr/>
          <p:nvPr/>
        </p:nvSpPr>
        <p:spPr>
          <a:xfrm>
            <a:off x="1645557" y="1268548"/>
            <a:ext cx="238500" cy="2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5" name="Google Shape;615;g1c11fcf8e5f_0_99"/>
          <p:cNvSpPr/>
          <p:nvPr/>
        </p:nvSpPr>
        <p:spPr>
          <a:xfrm>
            <a:off x="1717522" y="1335140"/>
            <a:ext cx="86100" cy="861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highlight>
                <a:schemeClr val="dk1"/>
              </a:highlight>
            </a:endParaRPr>
          </a:p>
        </p:txBody>
      </p:sp>
      <p:sp>
        <p:nvSpPr>
          <p:cNvPr id="616" name="Google Shape;616;g1c11fcf8e5f_0_99"/>
          <p:cNvSpPr/>
          <p:nvPr/>
        </p:nvSpPr>
        <p:spPr>
          <a:xfrm>
            <a:off x="3816018" y="1258031"/>
            <a:ext cx="238500" cy="21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7" name="Google Shape;617;g1c11fcf8e5f_0_99"/>
          <p:cNvSpPr txBox="1"/>
          <p:nvPr/>
        </p:nvSpPr>
        <p:spPr>
          <a:xfrm>
            <a:off x="1866138" y="1123292"/>
            <a:ext cx="1605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JavaScript</a:t>
            </a:r>
            <a:endParaRPr sz="1900"/>
          </a:p>
        </p:txBody>
      </p:sp>
      <p:sp>
        <p:nvSpPr>
          <p:cNvPr id="618" name="Google Shape;618;g1c11fcf8e5f_0_99"/>
          <p:cNvSpPr txBox="1"/>
          <p:nvPr/>
        </p:nvSpPr>
        <p:spPr>
          <a:xfrm>
            <a:off x="4054428" y="1097067"/>
            <a:ext cx="3208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Cascade stylesheet</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1c11fcf8e5f_0_174"/>
          <p:cNvSpPr txBox="1"/>
          <p:nvPr/>
        </p:nvSpPr>
        <p:spPr>
          <a:xfrm>
            <a:off x="247967" y="104933"/>
            <a:ext cx="2594400" cy="6309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500"/>
              <a:t>Tags</a:t>
            </a:r>
            <a:endParaRPr b="1" sz="2500"/>
          </a:p>
        </p:txBody>
      </p:sp>
      <p:sp>
        <p:nvSpPr>
          <p:cNvPr id="624" name="Google Shape;624;g1c11fcf8e5f_0_174"/>
          <p:cNvSpPr txBox="1"/>
          <p:nvPr/>
        </p:nvSpPr>
        <p:spPr>
          <a:xfrm>
            <a:off x="343367" y="740933"/>
            <a:ext cx="9433200" cy="1416000"/>
          </a:xfrm>
          <a:prstGeom prst="rect">
            <a:avLst/>
          </a:prstGeom>
          <a:noFill/>
          <a:ln>
            <a:noFill/>
          </a:ln>
        </p:spPr>
        <p:txBody>
          <a:bodyPr anchorCtr="0" anchor="t" bIns="121900" lIns="121900" spcFirstLastPara="1" rIns="121900" wrap="square" tIns="121900">
            <a:spAutoFit/>
          </a:bodyPr>
          <a:lstStyle/>
          <a:p>
            <a:pPr indent="-425450" lvl="0" marL="609600" rtl="0" algn="l">
              <a:spcBef>
                <a:spcPts val="0"/>
              </a:spcBef>
              <a:spcAft>
                <a:spcPts val="0"/>
              </a:spcAft>
              <a:buSzPts val="1900"/>
              <a:buChar char="●"/>
            </a:pPr>
            <a:r>
              <a:rPr lang="en-US" sz="1900"/>
              <a:t>Tags page (User view, all tags, add/remove tags).</a:t>
            </a:r>
            <a:endParaRPr sz="1900"/>
          </a:p>
          <a:p>
            <a:pPr indent="-425450" lvl="0" marL="609600" rtl="0" algn="l">
              <a:spcBef>
                <a:spcPts val="0"/>
              </a:spcBef>
              <a:spcAft>
                <a:spcPts val="0"/>
              </a:spcAft>
              <a:buSzPts val="1900"/>
              <a:buChar char="●"/>
            </a:pPr>
            <a:r>
              <a:rPr lang="en-US" sz="1900"/>
              <a:t>New tag page (or add this form to tags page).</a:t>
            </a:r>
            <a:endParaRPr sz="1900"/>
          </a:p>
          <a:p>
            <a:pPr indent="-425450" lvl="0" marL="609600" rtl="0" algn="l">
              <a:spcBef>
                <a:spcPts val="0"/>
              </a:spcBef>
              <a:spcAft>
                <a:spcPts val="0"/>
              </a:spcAft>
              <a:buSzPts val="1900"/>
              <a:buChar char="●"/>
            </a:pPr>
            <a:r>
              <a:rPr lang="en-US" sz="1900"/>
              <a:t>CreateOrUpdateSite page - add tag functionality</a:t>
            </a:r>
            <a:endParaRPr sz="1900"/>
          </a:p>
          <a:p>
            <a:pPr indent="-425450" lvl="0" marL="609600" rtl="0" algn="l">
              <a:spcBef>
                <a:spcPts val="0"/>
              </a:spcBef>
              <a:spcAft>
                <a:spcPts val="0"/>
              </a:spcAft>
              <a:buSzPts val="1900"/>
              <a:buChar char="●"/>
            </a:pPr>
            <a:r>
              <a:rPr lang="en-US" sz="1900"/>
              <a:t>Dashboard - add tags column with filter</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g1c11fcf8e5f_0_179"/>
          <p:cNvSpPr txBox="1"/>
          <p:nvPr/>
        </p:nvSpPr>
        <p:spPr>
          <a:xfrm>
            <a:off x="171667" y="76300"/>
            <a:ext cx="5141100" cy="661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700"/>
              <a:t>Tags</a:t>
            </a:r>
            <a:endParaRPr b="1" sz="2700"/>
          </a:p>
        </p:txBody>
      </p:sp>
      <p:sp>
        <p:nvSpPr>
          <p:cNvPr id="630" name="Google Shape;630;g1c11fcf8e5f_0_179"/>
          <p:cNvSpPr/>
          <p:nvPr/>
        </p:nvSpPr>
        <p:spPr>
          <a:xfrm>
            <a:off x="486433" y="694933"/>
            <a:ext cx="11531700" cy="58563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1" name="Google Shape;631;g1c11fcf8e5f_0_179"/>
          <p:cNvSpPr txBox="1"/>
          <p:nvPr/>
        </p:nvSpPr>
        <p:spPr>
          <a:xfrm>
            <a:off x="486433" y="791667"/>
            <a:ext cx="3643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Tags available (4):</a:t>
            </a:r>
            <a:endParaRPr sz="1900"/>
          </a:p>
        </p:txBody>
      </p:sp>
      <p:sp>
        <p:nvSpPr>
          <p:cNvPr id="632" name="Google Shape;632;g1c11fcf8e5f_0_179"/>
          <p:cNvSpPr/>
          <p:nvPr/>
        </p:nvSpPr>
        <p:spPr>
          <a:xfrm>
            <a:off x="858533" y="1585533"/>
            <a:ext cx="1773900" cy="3147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3" name="Google Shape;633;g1c11fcf8e5f_0_179"/>
          <p:cNvSpPr/>
          <p:nvPr/>
        </p:nvSpPr>
        <p:spPr>
          <a:xfrm>
            <a:off x="858533" y="2169150"/>
            <a:ext cx="1773900" cy="314700"/>
          </a:xfrm>
          <a:prstGeom prst="roundRect">
            <a:avLst>
              <a:gd fmla="val 16667" name="adj"/>
            </a:avLst>
          </a:prstGeom>
          <a:solidFill>
            <a:srgbClr val="FFFF00"/>
          </a:solidFill>
          <a:ln cap="flat" cmpd="sng" w="9525">
            <a:solidFill>
              <a:srgbClr val="FF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4" name="Google Shape;634;g1c11fcf8e5f_0_179"/>
          <p:cNvSpPr/>
          <p:nvPr/>
        </p:nvSpPr>
        <p:spPr>
          <a:xfrm>
            <a:off x="858533" y="2752800"/>
            <a:ext cx="1773900" cy="314700"/>
          </a:xfrm>
          <a:prstGeom prst="roundRect">
            <a:avLst>
              <a:gd fmla="val 16667" name="adj"/>
            </a:avLst>
          </a:prstGeom>
          <a:solidFill>
            <a:srgbClr val="FF0000"/>
          </a:solidFill>
          <a:ln cap="flat" cmpd="sng" w="9525">
            <a:solidFill>
              <a:srgbClr val="FF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5" name="Google Shape;635;g1c11fcf8e5f_0_179"/>
          <p:cNvSpPr/>
          <p:nvPr/>
        </p:nvSpPr>
        <p:spPr>
          <a:xfrm>
            <a:off x="867967" y="3338400"/>
            <a:ext cx="1773900" cy="314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636" name="Google Shape;636;g1c11fcf8e5f_0_179"/>
          <p:cNvCxnSpPr/>
          <p:nvPr/>
        </p:nvCxnSpPr>
        <p:spPr>
          <a:xfrm>
            <a:off x="2970500" y="1591348"/>
            <a:ext cx="200400" cy="257700"/>
          </a:xfrm>
          <a:prstGeom prst="straightConnector1">
            <a:avLst/>
          </a:prstGeom>
          <a:noFill/>
          <a:ln cap="flat" cmpd="sng" w="9525">
            <a:solidFill>
              <a:srgbClr val="FF0000"/>
            </a:solidFill>
            <a:prstDash val="solid"/>
            <a:round/>
            <a:headEnd len="med" w="med" type="none"/>
            <a:tailEnd len="med" w="med" type="none"/>
          </a:ln>
        </p:spPr>
      </p:cxnSp>
      <p:cxnSp>
        <p:nvCxnSpPr>
          <p:cNvPr id="637" name="Google Shape;637;g1c11fcf8e5f_0_179"/>
          <p:cNvCxnSpPr/>
          <p:nvPr/>
        </p:nvCxnSpPr>
        <p:spPr>
          <a:xfrm flipH="1">
            <a:off x="2913400" y="1581781"/>
            <a:ext cx="305100" cy="285900"/>
          </a:xfrm>
          <a:prstGeom prst="straightConnector1">
            <a:avLst/>
          </a:prstGeom>
          <a:noFill/>
          <a:ln cap="flat" cmpd="sng" w="9525">
            <a:solidFill>
              <a:srgbClr val="FF0000"/>
            </a:solidFill>
            <a:prstDash val="solid"/>
            <a:round/>
            <a:headEnd len="med" w="med" type="none"/>
            <a:tailEnd len="med" w="med" type="none"/>
          </a:ln>
        </p:spPr>
      </p:cxnSp>
      <p:sp>
        <p:nvSpPr>
          <p:cNvPr id="638" name="Google Shape;638;g1c11fcf8e5f_0_179"/>
          <p:cNvSpPr txBox="1"/>
          <p:nvPr/>
        </p:nvSpPr>
        <p:spPr>
          <a:xfrm>
            <a:off x="772700" y="1497500"/>
            <a:ext cx="4111200" cy="2293500"/>
          </a:xfrm>
          <a:prstGeom prst="rect">
            <a:avLst/>
          </a:prstGeom>
          <a:noFill/>
          <a:ln cap="flat" cmpd="sng" w="9525">
            <a:solidFill>
              <a:srgbClr val="FFFFFF"/>
            </a:solidFill>
            <a:prstDash val="solid"/>
            <a:round/>
            <a:headEnd len="sm" w="sm" type="none"/>
            <a:tailEnd len="sm" w="sm" type="none"/>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Draft</a:t>
            </a:r>
            <a:endParaRPr sz="1900">
              <a:solidFill>
                <a:schemeClr val="lt1"/>
              </a:solidFill>
            </a:endParaRPr>
          </a:p>
          <a:p>
            <a:pPr indent="0" lvl="0" marL="0" rtl="0" algn="l">
              <a:spcBef>
                <a:spcPts val="0"/>
              </a:spcBef>
              <a:spcAft>
                <a:spcPts val="0"/>
              </a:spcAft>
              <a:buNone/>
            </a:pPr>
            <a:r>
              <a:t/>
            </a:r>
            <a:endParaRPr sz="1900"/>
          </a:p>
          <a:p>
            <a:pPr indent="0" lvl="0" marL="0" rtl="0" algn="l">
              <a:spcBef>
                <a:spcPts val="0"/>
              </a:spcBef>
              <a:spcAft>
                <a:spcPts val="0"/>
              </a:spcAft>
              <a:buNone/>
            </a:pPr>
            <a:r>
              <a:rPr lang="en-US" sz="1900">
                <a:solidFill>
                  <a:srgbClr val="0000FF"/>
                </a:solidFill>
              </a:rPr>
              <a:t>Redesign</a:t>
            </a:r>
            <a:endParaRPr sz="1900">
              <a:solidFill>
                <a:srgbClr val="0000FF"/>
              </a:solidFill>
            </a:endParaRPr>
          </a:p>
          <a:p>
            <a:pPr indent="0" lvl="0" marL="0" rtl="0" algn="l">
              <a:spcBef>
                <a:spcPts val="0"/>
              </a:spcBef>
              <a:spcAft>
                <a:spcPts val="0"/>
              </a:spcAft>
              <a:buNone/>
            </a:pPr>
            <a:r>
              <a:t/>
            </a:r>
            <a:endParaRPr sz="1900"/>
          </a:p>
          <a:p>
            <a:pPr indent="0" lvl="0" marL="0" rtl="0" algn="l">
              <a:spcBef>
                <a:spcPts val="0"/>
              </a:spcBef>
              <a:spcAft>
                <a:spcPts val="0"/>
              </a:spcAft>
              <a:buNone/>
            </a:pPr>
            <a:r>
              <a:rPr lang="en-US" sz="1900"/>
              <a:t>My_tag</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US" sz="1900"/>
              <a:t>Test              </a:t>
            </a:r>
            <a:endParaRPr sz="1900"/>
          </a:p>
        </p:txBody>
      </p:sp>
      <p:sp>
        <p:nvSpPr>
          <p:cNvPr id="639" name="Google Shape;639;g1c11fcf8e5f_0_179"/>
          <p:cNvSpPr txBox="1"/>
          <p:nvPr/>
        </p:nvSpPr>
        <p:spPr>
          <a:xfrm>
            <a:off x="3882067" y="791667"/>
            <a:ext cx="2871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New tag</a:t>
            </a:r>
            <a:endParaRPr sz="1900"/>
          </a:p>
        </p:txBody>
      </p:sp>
      <p:sp>
        <p:nvSpPr>
          <p:cNvPr id="640" name="Google Shape;640;g1c11fcf8e5f_0_179"/>
          <p:cNvSpPr txBox="1"/>
          <p:nvPr/>
        </p:nvSpPr>
        <p:spPr>
          <a:xfrm>
            <a:off x="3882067" y="1325267"/>
            <a:ext cx="1816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Tag name:</a:t>
            </a:r>
            <a:endParaRPr sz="1900"/>
          </a:p>
        </p:txBody>
      </p:sp>
      <p:sp>
        <p:nvSpPr>
          <p:cNvPr id="641" name="Google Shape;641;g1c11fcf8e5f_0_179"/>
          <p:cNvSpPr/>
          <p:nvPr/>
        </p:nvSpPr>
        <p:spPr>
          <a:xfrm>
            <a:off x="4063300" y="1858867"/>
            <a:ext cx="44640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2" name="Google Shape;642;g1c11fcf8e5f_0_179"/>
          <p:cNvSpPr txBox="1"/>
          <p:nvPr/>
        </p:nvSpPr>
        <p:spPr>
          <a:xfrm>
            <a:off x="3939333" y="2451033"/>
            <a:ext cx="2336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Background color:</a:t>
            </a:r>
            <a:endParaRPr sz="1900"/>
          </a:p>
        </p:txBody>
      </p:sp>
      <p:sp>
        <p:nvSpPr>
          <p:cNvPr id="643" name="Google Shape;643;g1c11fcf8e5f_0_179"/>
          <p:cNvSpPr/>
          <p:nvPr/>
        </p:nvSpPr>
        <p:spPr>
          <a:xfrm>
            <a:off x="4053767" y="2937767"/>
            <a:ext cx="4464000" cy="400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4" name="Google Shape;644;g1c11fcf8e5f_0_179"/>
          <p:cNvSpPr txBox="1"/>
          <p:nvPr/>
        </p:nvSpPr>
        <p:spPr>
          <a:xfrm>
            <a:off x="3939333" y="3423433"/>
            <a:ext cx="20136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Text color:</a:t>
            </a:r>
            <a:endParaRPr sz="1900"/>
          </a:p>
        </p:txBody>
      </p:sp>
      <p:sp>
        <p:nvSpPr>
          <p:cNvPr id="645" name="Google Shape;645;g1c11fcf8e5f_0_179"/>
          <p:cNvSpPr/>
          <p:nvPr/>
        </p:nvSpPr>
        <p:spPr>
          <a:xfrm>
            <a:off x="4008967" y="3865900"/>
            <a:ext cx="4518300" cy="40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6" name="Google Shape;646;g1c11fcf8e5f_0_179"/>
          <p:cNvSpPr/>
          <p:nvPr/>
        </p:nvSpPr>
        <p:spPr>
          <a:xfrm>
            <a:off x="4025133" y="4521133"/>
            <a:ext cx="18168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7" name="Google Shape;647;g1c11fcf8e5f_0_179"/>
          <p:cNvSpPr txBox="1"/>
          <p:nvPr/>
        </p:nvSpPr>
        <p:spPr>
          <a:xfrm>
            <a:off x="4244733" y="4519500"/>
            <a:ext cx="15972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Create tag</a:t>
            </a:r>
            <a:endParaRPr sz="1900">
              <a:solidFill>
                <a:schemeClr val="lt1"/>
              </a:solidFill>
            </a:endParaRPr>
          </a:p>
        </p:txBody>
      </p:sp>
      <p:cxnSp>
        <p:nvCxnSpPr>
          <p:cNvPr id="648" name="Google Shape;648;g1c11fcf8e5f_0_179"/>
          <p:cNvCxnSpPr/>
          <p:nvPr/>
        </p:nvCxnSpPr>
        <p:spPr>
          <a:xfrm>
            <a:off x="2970500" y="2229563"/>
            <a:ext cx="200400" cy="257700"/>
          </a:xfrm>
          <a:prstGeom prst="straightConnector1">
            <a:avLst/>
          </a:prstGeom>
          <a:noFill/>
          <a:ln cap="flat" cmpd="sng" w="9525">
            <a:solidFill>
              <a:srgbClr val="FF0000"/>
            </a:solidFill>
            <a:prstDash val="solid"/>
            <a:round/>
            <a:headEnd len="med" w="med" type="none"/>
            <a:tailEnd len="med" w="med" type="none"/>
          </a:ln>
        </p:spPr>
      </p:cxnSp>
      <p:cxnSp>
        <p:nvCxnSpPr>
          <p:cNvPr id="649" name="Google Shape;649;g1c11fcf8e5f_0_179"/>
          <p:cNvCxnSpPr/>
          <p:nvPr/>
        </p:nvCxnSpPr>
        <p:spPr>
          <a:xfrm flipH="1">
            <a:off x="2913400" y="2219996"/>
            <a:ext cx="305100" cy="285900"/>
          </a:xfrm>
          <a:prstGeom prst="straightConnector1">
            <a:avLst/>
          </a:prstGeom>
          <a:noFill/>
          <a:ln cap="flat" cmpd="sng" w="9525">
            <a:solidFill>
              <a:srgbClr val="FF0000"/>
            </a:solidFill>
            <a:prstDash val="solid"/>
            <a:round/>
            <a:headEnd len="med" w="med" type="none"/>
            <a:tailEnd len="med" w="med" type="none"/>
          </a:ln>
        </p:spPr>
      </p:cxnSp>
      <p:cxnSp>
        <p:nvCxnSpPr>
          <p:cNvPr id="650" name="Google Shape;650;g1c11fcf8e5f_0_179"/>
          <p:cNvCxnSpPr/>
          <p:nvPr/>
        </p:nvCxnSpPr>
        <p:spPr>
          <a:xfrm>
            <a:off x="2970500" y="2810548"/>
            <a:ext cx="200400" cy="257700"/>
          </a:xfrm>
          <a:prstGeom prst="straightConnector1">
            <a:avLst/>
          </a:prstGeom>
          <a:noFill/>
          <a:ln cap="flat" cmpd="sng" w="9525">
            <a:solidFill>
              <a:srgbClr val="FF0000"/>
            </a:solidFill>
            <a:prstDash val="solid"/>
            <a:round/>
            <a:headEnd len="med" w="med" type="none"/>
            <a:tailEnd len="med" w="med" type="none"/>
          </a:ln>
        </p:spPr>
      </p:cxnSp>
      <p:cxnSp>
        <p:nvCxnSpPr>
          <p:cNvPr id="651" name="Google Shape;651;g1c11fcf8e5f_0_179"/>
          <p:cNvCxnSpPr/>
          <p:nvPr/>
        </p:nvCxnSpPr>
        <p:spPr>
          <a:xfrm flipH="1">
            <a:off x="2913400" y="2800981"/>
            <a:ext cx="305100" cy="285900"/>
          </a:xfrm>
          <a:prstGeom prst="straightConnector1">
            <a:avLst/>
          </a:prstGeom>
          <a:noFill/>
          <a:ln cap="flat" cmpd="sng" w="9525">
            <a:solidFill>
              <a:srgbClr val="FF0000"/>
            </a:solidFill>
            <a:prstDash val="solid"/>
            <a:round/>
            <a:headEnd len="med" w="med" type="none"/>
            <a:tailEnd len="med" w="med" type="none"/>
          </a:ln>
        </p:spPr>
      </p:cxnSp>
      <p:cxnSp>
        <p:nvCxnSpPr>
          <p:cNvPr id="652" name="Google Shape;652;g1c11fcf8e5f_0_179"/>
          <p:cNvCxnSpPr/>
          <p:nvPr/>
        </p:nvCxnSpPr>
        <p:spPr>
          <a:xfrm>
            <a:off x="2970500" y="3318548"/>
            <a:ext cx="200400" cy="257700"/>
          </a:xfrm>
          <a:prstGeom prst="straightConnector1">
            <a:avLst/>
          </a:prstGeom>
          <a:noFill/>
          <a:ln cap="flat" cmpd="sng" w="9525">
            <a:solidFill>
              <a:srgbClr val="FF0000"/>
            </a:solidFill>
            <a:prstDash val="solid"/>
            <a:round/>
            <a:headEnd len="med" w="med" type="none"/>
            <a:tailEnd len="med" w="med" type="none"/>
          </a:ln>
        </p:spPr>
      </p:cxnSp>
      <p:cxnSp>
        <p:nvCxnSpPr>
          <p:cNvPr id="653" name="Google Shape;653;g1c11fcf8e5f_0_179"/>
          <p:cNvCxnSpPr/>
          <p:nvPr/>
        </p:nvCxnSpPr>
        <p:spPr>
          <a:xfrm flipH="1">
            <a:off x="2913400" y="3308981"/>
            <a:ext cx="305100" cy="285900"/>
          </a:xfrm>
          <a:prstGeom prst="straightConnector1">
            <a:avLst/>
          </a:prstGeom>
          <a:noFill/>
          <a:ln cap="flat" cmpd="sng" w="9525">
            <a:solidFill>
              <a:srgbClr val="FF0000"/>
            </a:solidFill>
            <a:prstDash val="solid"/>
            <a:round/>
            <a:headEnd len="med" w="med" type="none"/>
            <a:tailEnd len="med" w="med" type="none"/>
          </a:ln>
        </p:spPr>
      </p:cxnSp>
      <p:cxnSp>
        <p:nvCxnSpPr>
          <p:cNvPr id="654" name="Google Shape;654;g1c11fcf8e5f_0_179"/>
          <p:cNvCxnSpPr/>
          <p:nvPr/>
        </p:nvCxnSpPr>
        <p:spPr>
          <a:xfrm>
            <a:off x="3595933" y="705833"/>
            <a:ext cx="0" cy="5846700"/>
          </a:xfrm>
          <a:prstGeom prst="straightConnector1">
            <a:avLst/>
          </a:prstGeom>
          <a:noFill/>
          <a:ln cap="flat" cmpd="sng" w="9525">
            <a:solidFill>
              <a:srgbClr val="0000FF"/>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1c11fcf8e5f_0_208"/>
          <p:cNvSpPr txBox="1"/>
          <p:nvPr/>
        </p:nvSpPr>
        <p:spPr>
          <a:xfrm>
            <a:off x="171667" y="76300"/>
            <a:ext cx="5141100" cy="661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700"/>
              <a:t>Tags</a:t>
            </a:r>
            <a:endParaRPr b="1" sz="2700"/>
          </a:p>
        </p:txBody>
      </p:sp>
      <p:sp>
        <p:nvSpPr>
          <p:cNvPr id="660" name="Google Shape;660;g1c11fcf8e5f_0_208"/>
          <p:cNvSpPr/>
          <p:nvPr/>
        </p:nvSpPr>
        <p:spPr>
          <a:xfrm>
            <a:off x="486433" y="694933"/>
            <a:ext cx="11531700" cy="5856300"/>
          </a:xfrm>
          <a:prstGeom prst="rect">
            <a:avLst/>
          </a:prstGeom>
          <a:solidFill>
            <a:schemeClr val="lt1"/>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1" name="Google Shape;661;g1c11fcf8e5f_0_208"/>
          <p:cNvSpPr txBox="1"/>
          <p:nvPr/>
        </p:nvSpPr>
        <p:spPr>
          <a:xfrm>
            <a:off x="486433" y="791667"/>
            <a:ext cx="3643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Tags available (0):</a:t>
            </a:r>
            <a:endParaRPr sz="1900"/>
          </a:p>
        </p:txBody>
      </p:sp>
      <p:sp>
        <p:nvSpPr>
          <p:cNvPr id="662" name="Google Shape;662;g1c11fcf8e5f_0_208"/>
          <p:cNvSpPr txBox="1"/>
          <p:nvPr/>
        </p:nvSpPr>
        <p:spPr>
          <a:xfrm>
            <a:off x="3882067" y="791667"/>
            <a:ext cx="2871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New tag</a:t>
            </a:r>
            <a:endParaRPr sz="1900"/>
          </a:p>
        </p:txBody>
      </p:sp>
      <p:sp>
        <p:nvSpPr>
          <p:cNvPr id="663" name="Google Shape;663;g1c11fcf8e5f_0_208"/>
          <p:cNvSpPr txBox="1"/>
          <p:nvPr/>
        </p:nvSpPr>
        <p:spPr>
          <a:xfrm>
            <a:off x="3882067" y="1325267"/>
            <a:ext cx="1816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Tag name:</a:t>
            </a:r>
            <a:endParaRPr sz="1900"/>
          </a:p>
        </p:txBody>
      </p:sp>
      <p:sp>
        <p:nvSpPr>
          <p:cNvPr id="664" name="Google Shape;664;g1c11fcf8e5f_0_208"/>
          <p:cNvSpPr/>
          <p:nvPr/>
        </p:nvSpPr>
        <p:spPr>
          <a:xfrm>
            <a:off x="4063300" y="1858867"/>
            <a:ext cx="3023700" cy="43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5" name="Google Shape;665;g1c11fcf8e5f_0_208"/>
          <p:cNvSpPr txBox="1"/>
          <p:nvPr/>
        </p:nvSpPr>
        <p:spPr>
          <a:xfrm>
            <a:off x="3939333" y="2451033"/>
            <a:ext cx="2336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Background color:</a:t>
            </a:r>
            <a:endParaRPr sz="1900"/>
          </a:p>
        </p:txBody>
      </p:sp>
      <p:sp>
        <p:nvSpPr>
          <p:cNvPr id="666" name="Google Shape;666;g1c11fcf8e5f_0_208"/>
          <p:cNvSpPr/>
          <p:nvPr/>
        </p:nvSpPr>
        <p:spPr>
          <a:xfrm>
            <a:off x="4053767" y="2937767"/>
            <a:ext cx="3023700" cy="400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7" name="Google Shape;667;g1c11fcf8e5f_0_208"/>
          <p:cNvSpPr txBox="1"/>
          <p:nvPr/>
        </p:nvSpPr>
        <p:spPr>
          <a:xfrm>
            <a:off x="3939333" y="3423433"/>
            <a:ext cx="20136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Text color:</a:t>
            </a:r>
            <a:endParaRPr sz="1900"/>
          </a:p>
        </p:txBody>
      </p:sp>
      <p:sp>
        <p:nvSpPr>
          <p:cNvPr id="668" name="Google Shape;668;g1c11fcf8e5f_0_208"/>
          <p:cNvSpPr/>
          <p:nvPr/>
        </p:nvSpPr>
        <p:spPr>
          <a:xfrm>
            <a:off x="4063367" y="3865900"/>
            <a:ext cx="3023700" cy="400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9" name="Google Shape;669;g1c11fcf8e5f_0_208"/>
          <p:cNvSpPr/>
          <p:nvPr/>
        </p:nvSpPr>
        <p:spPr>
          <a:xfrm>
            <a:off x="4063367" y="4521133"/>
            <a:ext cx="17784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0" name="Google Shape;670;g1c11fcf8e5f_0_208"/>
          <p:cNvSpPr txBox="1"/>
          <p:nvPr/>
        </p:nvSpPr>
        <p:spPr>
          <a:xfrm>
            <a:off x="4244733" y="4519500"/>
            <a:ext cx="15972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Create tag</a:t>
            </a:r>
            <a:endParaRPr sz="1900">
              <a:solidFill>
                <a:schemeClr val="lt1"/>
              </a:solidFill>
            </a:endParaRPr>
          </a:p>
        </p:txBody>
      </p:sp>
      <p:cxnSp>
        <p:nvCxnSpPr>
          <p:cNvPr id="671" name="Google Shape;671;g1c11fcf8e5f_0_208"/>
          <p:cNvCxnSpPr/>
          <p:nvPr/>
        </p:nvCxnSpPr>
        <p:spPr>
          <a:xfrm>
            <a:off x="3595933" y="705833"/>
            <a:ext cx="0" cy="5846700"/>
          </a:xfrm>
          <a:prstGeom prst="straightConnector1">
            <a:avLst/>
          </a:prstGeom>
          <a:noFill/>
          <a:ln cap="flat" cmpd="sng" w="9525">
            <a:solidFill>
              <a:srgbClr val="0000FF"/>
            </a:solidFill>
            <a:prstDash val="solid"/>
            <a:round/>
            <a:headEnd len="med" w="med" type="none"/>
            <a:tailEnd len="med" w="med" type="none"/>
          </a:ln>
        </p:spPr>
      </p:cxnSp>
      <p:sp>
        <p:nvSpPr>
          <p:cNvPr id="672" name="Google Shape;672;g1c11fcf8e5f_0_208"/>
          <p:cNvSpPr txBox="1"/>
          <p:nvPr/>
        </p:nvSpPr>
        <p:spPr>
          <a:xfrm>
            <a:off x="930000" y="1325267"/>
            <a:ext cx="2451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No tags found</a:t>
            </a:r>
            <a:endParaRPr sz="1900"/>
          </a:p>
        </p:txBody>
      </p:sp>
      <p:sp>
        <p:nvSpPr>
          <p:cNvPr id="673" name="Google Shape;673;g1c11fcf8e5f_0_208"/>
          <p:cNvSpPr/>
          <p:nvPr/>
        </p:nvSpPr>
        <p:spPr>
          <a:xfrm>
            <a:off x="7322133" y="2879681"/>
            <a:ext cx="13353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4" name="Google Shape;674;g1c11fcf8e5f_0_208"/>
          <p:cNvSpPr txBox="1"/>
          <p:nvPr/>
        </p:nvSpPr>
        <p:spPr>
          <a:xfrm>
            <a:off x="7474433" y="2856081"/>
            <a:ext cx="1249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Choose</a:t>
            </a:r>
            <a:endParaRPr sz="1900">
              <a:solidFill>
                <a:schemeClr val="lt1"/>
              </a:solidFill>
            </a:endParaRPr>
          </a:p>
        </p:txBody>
      </p:sp>
      <p:sp>
        <p:nvSpPr>
          <p:cNvPr id="675" name="Google Shape;675;g1c11fcf8e5f_0_208"/>
          <p:cNvSpPr/>
          <p:nvPr/>
        </p:nvSpPr>
        <p:spPr>
          <a:xfrm>
            <a:off x="7322133" y="3838452"/>
            <a:ext cx="13353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6" name="Google Shape;676;g1c11fcf8e5f_0_208"/>
          <p:cNvSpPr txBox="1"/>
          <p:nvPr/>
        </p:nvSpPr>
        <p:spPr>
          <a:xfrm>
            <a:off x="7474433" y="3814852"/>
            <a:ext cx="1249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Choose</a:t>
            </a:r>
            <a:endParaRPr sz="19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g1c11fcf8e5f_0_229"/>
          <p:cNvPicPr preferRelativeResize="0"/>
          <p:nvPr/>
        </p:nvPicPr>
        <p:blipFill>
          <a:blip r:embed="rId3">
            <a:alphaModFix/>
          </a:blip>
          <a:stretch>
            <a:fillRect/>
          </a:stretch>
        </p:blipFill>
        <p:spPr>
          <a:xfrm>
            <a:off x="0" y="657617"/>
            <a:ext cx="12191999" cy="2763432"/>
          </a:xfrm>
          <a:prstGeom prst="rect">
            <a:avLst/>
          </a:prstGeom>
          <a:noFill/>
          <a:ln>
            <a:noFill/>
          </a:ln>
        </p:spPr>
      </p:pic>
      <p:sp>
        <p:nvSpPr>
          <p:cNvPr id="682" name="Google Shape;682;g1c11fcf8e5f_0_229"/>
          <p:cNvSpPr txBox="1"/>
          <p:nvPr/>
        </p:nvSpPr>
        <p:spPr>
          <a:xfrm>
            <a:off x="7544767" y="0"/>
            <a:ext cx="2470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this column</a:t>
            </a:r>
            <a:endParaRPr sz="1900"/>
          </a:p>
        </p:txBody>
      </p:sp>
      <p:cxnSp>
        <p:nvCxnSpPr>
          <p:cNvPr id="683" name="Google Shape;683;g1c11fcf8e5f_0_229"/>
          <p:cNvCxnSpPr/>
          <p:nvPr/>
        </p:nvCxnSpPr>
        <p:spPr>
          <a:xfrm flipH="1">
            <a:off x="7153967" y="400600"/>
            <a:ext cx="467100" cy="62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g1c11fcf8e5f_0_235"/>
          <p:cNvPicPr preferRelativeResize="0"/>
          <p:nvPr/>
        </p:nvPicPr>
        <p:blipFill>
          <a:blip r:embed="rId3">
            <a:alphaModFix/>
          </a:blip>
          <a:stretch>
            <a:fillRect/>
          </a:stretch>
        </p:blipFill>
        <p:spPr>
          <a:xfrm>
            <a:off x="0" y="221184"/>
            <a:ext cx="12191999" cy="2763432"/>
          </a:xfrm>
          <a:prstGeom prst="rect">
            <a:avLst/>
          </a:prstGeom>
          <a:noFill/>
          <a:ln>
            <a:noFill/>
          </a:ln>
        </p:spPr>
      </p:pic>
      <p:sp>
        <p:nvSpPr>
          <p:cNvPr id="689" name="Google Shape;689;g1c11fcf8e5f_0_235"/>
          <p:cNvSpPr/>
          <p:nvPr/>
        </p:nvSpPr>
        <p:spPr>
          <a:xfrm>
            <a:off x="4807267" y="1659667"/>
            <a:ext cx="6771900" cy="431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0" name="Google Shape;690;g1c11fcf8e5f_0_235"/>
          <p:cNvSpPr txBox="1"/>
          <p:nvPr/>
        </p:nvSpPr>
        <p:spPr>
          <a:xfrm>
            <a:off x="4874033" y="1659667"/>
            <a:ext cx="19173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Filter by tags</a:t>
            </a:r>
            <a:endParaRPr sz="1900"/>
          </a:p>
        </p:txBody>
      </p:sp>
      <p:sp>
        <p:nvSpPr>
          <p:cNvPr id="691" name="Google Shape;691;g1c11fcf8e5f_0_235"/>
          <p:cNvSpPr/>
          <p:nvPr/>
        </p:nvSpPr>
        <p:spPr>
          <a:xfrm>
            <a:off x="4940833" y="2193267"/>
            <a:ext cx="6304800" cy="7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2" name="Google Shape;692;g1c11fcf8e5f_0_235"/>
          <p:cNvSpPr/>
          <p:nvPr/>
        </p:nvSpPr>
        <p:spPr>
          <a:xfrm>
            <a:off x="5131567" y="2308267"/>
            <a:ext cx="763200" cy="267300"/>
          </a:xfrm>
          <a:prstGeom prst="roundRect">
            <a:avLst>
              <a:gd fmla="val 16667" name="adj"/>
            </a:avLst>
          </a:prstGeom>
          <a:solidFill>
            <a:srgbClr val="FF0000"/>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3" name="Google Shape;693;g1c11fcf8e5f_0_235"/>
          <p:cNvSpPr txBox="1"/>
          <p:nvPr/>
        </p:nvSpPr>
        <p:spPr>
          <a:xfrm>
            <a:off x="5131567" y="2195667"/>
            <a:ext cx="11733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lt1"/>
                </a:solidFill>
              </a:rPr>
              <a:t>Test</a:t>
            </a:r>
            <a:endParaRPr sz="1600">
              <a:solidFill>
                <a:schemeClr val="lt1"/>
              </a:solidFill>
            </a:endParaRPr>
          </a:p>
        </p:txBody>
      </p:sp>
      <p:sp>
        <p:nvSpPr>
          <p:cNvPr id="694" name="Google Shape;694;g1c11fcf8e5f_0_235"/>
          <p:cNvSpPr txBox="1"/>
          <p:nvPr/>
        </p:nvSpPr>
        <p:spPr>
          <a:xfrm>
            <a:off x="5846833" y="2175067"/>
            <a:ext cx="9444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1900">
                <a:solidFill>
                  <a:srgbClr val="FF0000"/>
                </a:solidFill>
              </a:rPr>
              <a:t>X</a:t>
            </a:r>
            <a:endParaRPr b="1" sz="1900">
              <a:solidFill>
                <a:srgbClr val="FF0000"/>
              </a:solidFill>
            </a:endParaRPr>
          </a:p>
        </p:txBody>
      </p:sp>
      <p:sp>
        <p:nvSpPr>
          <p:cNvPr id="695" name="Google Shape;695;g1c11fcf8e5f_0_235"/>
          <p:cNvSpPr/>
          <p:nvPr/>
        </p:nvSpPr>
        <p:spPr>
          <a:xfrm>
            <a:off x="4940833" y="2995067"/>
            <a:ext cx="6304800" cy="12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6" name="Google Shape;696;g1c11fcf8e5f_0_235"/>
          <p:cNvSpPr/>
          <p:nvPr/>
        </p:nvSpPr>
        <p:spPr>
          <a:xfrm>
            <a:off x="5083967" y="3104967"/>
            <a:ext cx="858300" cy="3717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solidFill>
                <a:srgbClr val="0000FF"/>
              </a:solidFill>
            </a:endParaRPr>
          </a:p>
        </p:txBody>
      </p:sp>
      <p:sp>
        <p:nvSpPr>
          <p:cNvPr id="697" name="Google Shape;697;g1c11fcf8e5f_0_235"/>
          <p:cNvSpPr txBox="1"/>
          <p:nvPr/>
        </p:nvSpPr>
        <p:spPr>
          <a:xfrm>
            <a:off x="5059933" y="3042600"/>
            <a:ext cx="10779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lt1"/>
                </a:solidFill>
              </a:rPr>
              <a:t>Draft</a:t>
            </a:r>
            <a:endParaRPr sz="1600">
              <a:solidFill>
                <a:schemeClr val="lt1"/>
              </a:solidFill>
            </a:endParaRPr>
          </a:p>
        </p:txBody>
      </p:sp>
      <p:cxnSp>
        <p:nvCxnSpPr>
          <p:cNvPr id="698" name="Google Shape;698;g1c11fcf8e5f_0_235"/>
          <p:cNvCxnSpPr/>
          <p:nvPr/>
        </p:nvCxnSpPr>
        <p:spPr>
          <a:xfrm flipH="1" rot="10800000">
            <a:off x="4940833" y="3577090"/>
            <a:ext cx="6333300" cy="15900"/>
          </a:xfrm>
          <a:prstGeom prst="straightConnector1">
            <a:avLst/>
          </a:prstGeom>
          <a:noFill/>
          <a:ln cap="flat" cmpd="sng" w="9525">
            <a:solidFill>
              <a:schemeClr val="dk2"/>
            </a:solidFill>
            <a:prstDash val="solid"/>
            <a:round/>
            <a:headEnd len="med" w="med" type="none"/>
            <a:tailEnd len="med" w="med" type="none"/>
          </a:ln>
        </p:spPr>
      </p:cxnSp>
      <p:sp>
        <p:nvSpPr>
          <p:cNvPr id="699" name="Google Shape;699;g1c11fcf8e5f_0_235"/>
          <p:cNvSpPr/>
          <p:nvPr/>
        </p:nvSpPr>
        <p:spPr>
          <a:xfrm>
            <a:off x="5112500" y="3691300"/>
            <a:ext cx="1468800" cy="371700"/>
          </a:xfrm>
          <a:prstGeom prst="roundRect">
            <a:avLst>
              <a:gd fmla="val 16667" name="adj"/>
            </a:avLst>
          </a:prstGeom>
          <a:solidFill>
            <a:srgbClr val="00FF00"/>
          </a:solidFill>
          <a:ln cap="flat" cmpd="sng" w="9525">
            <a:solidFill>
              <a:srgbClr val="00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0" name="Google Shape;700;g1c11fcf8e5f_0_235"/>
          <p:cNvSpPr txBox="1"/>
          <p:nvPr/>
        </p:nvSpPr>
        <p:spPr>
          <a:xfrm>
            <a:off x="5069632" y="3618300"/>
            <a:ext cx="1568700" cy="492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600">
                <a:solidFill>
                  <a:schemeClr val="lt1"/>
                </a:solidFill>
              </a:rPr>
              <a:t>Not completed</a:t>
            </a:r>
            <a:endParaRPr sz="1600">
              <a:solidFill>
                <a:schemeClr val="lt1"/>
              </a:solidFill>
            </a:endParaRPr>
          </a:p>
        </p:txBody>
      </p:sp>
      <p:sp>
        <p:nvSpPr>
          <p:cNvPr id="701" name="Google Shape;701;g1c11fcf8e5f_0_235"/>
          <p:cNvSpPr/>
          <p:nvPr/>
        </p:nvSpPr>
        <p:spPr>
          <a:xfrm>
            <a:off x="7582967" y="5198333"/>
            <a:ext cx="17784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2" name="Google Shape;702;g1c11fcf8e5f_0_235"/>
          <p:cNvSpPr/>
          <p:nvPr/>
        </p:nvSpPr>
        <p:spPr>
          <a:xfrm>
            <a:off x="9467233" y="5198333"/>
            <a:ext cx="1778400" cy="486300"/>
          </a:xfrm>
          <a:prstGeom prst="rect">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3" name="Google Shape;703;g1c11fcf8e5f_0_235"/>
          <p:cNvSpPr txBox="1"/>
          <p:nvPr/>
        </p:nvSpPr>
        <p:spPr>
          <a:xfrm>
            <a:off x="8054567" y="5174733"/>
            <a:ext cx="1306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Filter</a:t>
            </a:r>
            <a:endParaRPr sz="1900">
              <a:solidFill>
                <a:schemeClr val="lt1"/>
              </a:solidFill>
            </a:endParaRPr>
          </a:p>
        </p:txBody>
      </p:sp>
      <p:sp>
        <p:nvSpPr>
          <p:cNvPr id="704" name="Google Shape;704;g1c11fcf8e5f_0_235"/>
          <p:cNvSpPr txBox="1"/>
          <p:nvPr/>
        </p:nvSpPr>
        <p:spPr>
          <a:xfrm>
            <a:off x="9805067" y="5174733"/>
            <a:ext cx="13068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chemeClr val="lt1"/>
                </a:solidFill>
              </a:rPr>
              <a:t>Cancel</a:t>
            </a:r>
            <a:endParaRPr sz="19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1c11fcf8e5f_0_255"/>
          <p:cNvSpPr/>
          <p:nvPr/>
        </p:nvSpPr>
        <p:spPr>
          <a:xfrm>
            <a:off x="4618967" y="1874100"/>
            <a:ext cx="3192900" cy="982500"/>
          </a:xfrm>
          <a:prstGeom prst="roundRect">
            <a:avLst>
              <a:gd fmla="val 16667" name="adj"/>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0" name="Google Shape;710;g1c11fcf8e5f_0_255"/>
          <p:cNvSpPr txBox="1"/>
          <p:nvPr/>
        </p:nvSpPr>
        <p:spPr>
          <a:xfrm>
            <a:off x="385400" y="38167"/>
            <a:ext cx="4578300" cy="600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300"/>
              <a:t>Tag component</a:t>
            </a:r>
            <a:endParaRPr b="1" sz="2300"/>
          </a:p>
        </p:txBody>
      </p:sp>
      <p:sp>
        <p:nvSpPr>
          <p:cNvPr id="711" name="Google Shape;711;g1c11fcf8e5f_0_255"/>
          <p:cNvSpPr/>
          <p:nvPr/>
        </p:nvSpPr>
        <p:spPr>
          <a:xfrm>
            <a:off x="457833" y="715367"/>
            <a:ext cx="1449600" cy="486300"/>
          </a:xfrm>
          <a:prstGeom prst="roundRect">
            <a:avLst>
              <a:gd fmla="val 16667" name="adj"/>
            </a:avLst>
          </a:prstGeom>
          <a:solidFill>
            <a:srgbClr val="00FF00"/>
          </a:solidFill>
          <a:ln cap="flat" cmpd="sng" w="9525">
            <a:solidFill>
              <a:srgbClr val="00FF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12" name="Google Shape;712;g1c11fcf8e5f_0_255"/>
          <p:cNvSpPr txBox="1"/>
          <p:nvPr/>
        </p:nvSpPr>
        <p:spPr>
          <a:xfrm>
            <a:off x="496000" y="691767"/>
            <a:ext cx="1535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solidFill>
                  <a:srgbClr val="FFFFFF"/>
                </a:solidFill>
              </a:rPr>
              <a:t>I am a tag!</a:t>
            </a:r>
            <a:endParaRPr sz="1900">
              <a:solidFill>
                <a:srgbClr val="FFFFFF"/>
              </a:solidFill>
            </a:endParaRPr>
          </a:p>
        </p:txBody>
      </p:sp>
      <p:sp>
        <p:nvSpPr>
          <p:cNvPr id="713" name="Google Shape;713;g1c11fcf8e5f_0_255"/>
          <p:cNvSpPr txBox="1"/>
          <p:nvPr/>
        </p:nvSpPr>
        <p:spPr>
          <a:xfrm>
            <a:off x="2289167" y="691767"/>
            <a:ext cx="61140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Maximum text length = 15 chars</a:t>
            </a:r>
            <a:endParaRPr sz="1900"/>
          </a:p>
        </p:txBody>
      </p:sp>
      <p:sp>
        <p:nvSpPr>
          <p:cNvPr id="714" name="Google Shape;714;g1c11fcf8e5f_0_255"/>
          <p:cNvSpPr txBox="1"/>
          <p:nvPr/>
        </p:nvSpPr>
        <p:spPr>
          <a:xfrm>
            <a:off x="2289167" y="1201767"/>
            <a:ext cx="61140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Longer strings - just show first 15 chars and …</a:t>
            </a:r>
            <a:endParaRPr sz="1900"/>
          </a:p>
        </p:txBody>
      </p:sp>
      <p:sp>
        <p:nvSpPr>
          <p:cNvPr id="715" name="Google Shape;715;g1c11fcf8e5f_0_255"/>
          <p:cNvSpPr txBox="1"/>
          <p:nvPr/>
        </p:nvSpPr>
        <p:spPr>
          <a:xfrm>
            <a:off x="4782567" y="2036900"/>
            <a:ext cx="3029100" cy="692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2900">
                <a:solidFill>
                  <a:srgbClr val="FFFFFF"/>
                </a:solidFill>
              </a:rPr>
              <a:t>I am very long… </a:t>
            </a:r>
            <a:endParaRPr sz="2900">
              <a:solidFill>
                <a:srgbClr val="FFFFFF"/>
              </a:solidFill>
            </a:endParaRPr>
          </a:p>
        </p:txBody>
      </p:sp>
      <p:sp>
        <p:nvSpPr>
          <p:cNvPr id="716" name="Google Shape;716;g1c11fcf8e5f_0_255"/>
          <p:cNvSpPr/>
          <p:nvPr/>
        </p:nvSpPr>
        <p:spPr>
          <a:xfrm rot="-5400000">
            <a:off x="3846050" y="1967011"/>
            <a:ext cx="997200" cy="791700"/>
          </a:xfrm>
          <a:prstGeom prst="triangle">
            <a:avLst>
              <a:gd fmla="val 50000" name="adj"/>
            </a:avLst>
          </a:prstGeom>
          <a:solidFill>
            <a:srgbClr val="0000FF"/>
          </a:solidFill>
          <a:ln cap="flat" cmpd="sng" w="9525">
            <a:solidFill>
              <a:srgbClr val="0000FF"/>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g1c11fcf8e5f_0_266"/>
          <p:cNvSpPr txBox="1"/>
          <p:nvPr/>
        </p:nvSpPr>
        <p:spPr>
          <a:xfrm>
            <a:off x="314767" y="162167"/>
            <a:ext cx="1974300" cy="569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100"/>
              <a:t>Tag Entity</a:t>
            </a:r>
            <a:endParaRPr b="1" sz="2100"/>
          </a:p>
        </p:txBody>
      </p:sp>
      <p:sp>
        <p:nvSpPr>
          <p:cNvPr id="722" name="Google Shape;722;g1c11fcf8e5f_0_266"/>
          <p:cNvSpPr txBox="1"/>
          <p:nvPr/>
        </p:nvSpPr>
        <p:spPr>
          <a:xfrm>
            <a:off x="400600" y="695767"/>
            <a:ext cx="3863100" cy="2293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t>
            </a:r>
            <a:endParaRPr sz="1900"/>
          </a:p>
          <a:p>
            <a:pPr indent="0" lvl="0" marL="0" rtl="0" algn="l">
              <a:spcBef>
                <a:spcPts val="0"/>
              </a:spcBef>
              <a:spcAft>
                <a:spcPts val="0"/>
              </a:spcAft>
              <a:buNone/>
            </a:pPr>
            <a:r>
              <a:rPr lang="en-US" sz="1900"/>
              <a:t>   “ID”: “&lt;some ID&gt;”,</a:t>
            </a:r>
            <a:endParaRPr sz="1900"/>
          </a:p>
          <a:p>
            <a:pPr indent="0" lvl="0" marL="0" rtl="0" algn="l">
              <a:spcBef>
                <a:spcPts val="0"/>
              </a:spcBef>
              <a:spcAft>
                <a:spcPts val="0"/>
              </a:spcAft>
              <a:buNone/>
            </a:pPr>
            <a:r>
              <a:rPr lang="en-US" sz="1900"/>
              <a:t>   “Name”: “I am tag!”,</a:t>
            </a:r>
            <a:endParaRPr sz="1900"/>
          </a:p>
          <a:p>
            <a:pPr indent="0" lvl="0" marL="0" rtl="0" algn="l">
              <a:spcBef>
                <a:spcPts val="0"/>
              </a:spcBef>
              <a:spcAft>
                <a:spcPts val="0"/>
              </a:spcAft>
              <a:buNone/>
            </a:pPr>
            <a:r>
              <a:rPr lang="en-US" sz="1900"/>
              <a:t>   “UserId”: “&lt;some ID&gt;”,</a:t>
            </a:r>
            <a:endParaRPr sz="1900"/>
          </a:p>
          <a:p>
            <a:pPr indent="0" lvl="0" marL="0" rtl="0" algn="l">
              <a:spcBef>
                <a:spcPts val="0"/>
              </a:spcBef>
              <a:spcAft>
                <a:spcPts val="0"/>
              </a:spcAft>
              <a:buNone/>
            </a:pPr>
            <a:r>
              <a:rPr lang="en-US" sz="1900"/>
              <a:t>   “BackgroundColor” : “Navy”,</a:t>
            </a:r>
            <a:endParaRPr sz="1900"/>
          </a:p>
          <a:p>
            <a:pPr indent="0" lvl="0" marL="0" rtl="0" algn="l">
              <a:spcBef>
                <a:spcPts val="0"/>
              </a:spcBef>
              <a:spcAft>
                <a:spcPts val="0"/>
              </a:spcAft>
              <a:buNone/>
            </a:pPr>
            <a:r>
              <a:rPr lang="en-US" sz="1900"/>
              <a:t>   “TextColor”: “White”</a:t>
            </a:r>
            <a:endParaRPr sz="1900"/>
          </a:p>
          <a:p>
            <a:pPr indent="0" lvl="0" marL="0" rtl="0" algn="l">
              <a:spcBef>
                <a:spcPts val="0"/>
              </a:spcBef>
              <a:spcAft>
                <a:spcPts val="0"/>
              </a:spcAft>
              <a:buNone/>
            </a:pPr>
            <a:r>
              <a:rPr lang="en-US" sz="1900"/>
              <a:t>}</a:t>
            </a:r>
            <a:endParaRPr sz="1900"/>
          </a:p>
        </p:txBody>
      </p:sp>
      <p:sp>
        <p:nvSpPr>
          <p:cNvPr id="723" name="Google Shape;723;g1c11fcf8e5f_0_266"/>
          <p:cNvSpPr txBox="1"/>
          <p:nvPr/>
        </p:nvSpPr>
        <p:spPr>
          <a:xfrm>
            <a:off x="6924767" y="228933"/>
            <a:ext cx="4482900" cy="29091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2100"/>
              <a:t>Site Entity</a:t>
            </a:r>
            <a:endParaRPr b="1" sz="2100"/>
          </a:p>
          <a:p>
            <a:pPr indent="0" lvl="0" marL="0" rtl="0" algn="l">
              <a:spcBef>
                <a:spcPts val="0"/>
              </a:spcBef>
              <a:spcAft>
                <a:spcPts val="0"/>
              </a:spcAft>
              <a:buNone/>
            </a:pPr>
            <a:r>
              <a:rPr lang="en-US" sz="1900"/>
              <a:t>{</a:t>
            </a:r>
            <a:endParaRPr sz="1900"/>
          </a:p>
          <a:p>
            <a:pPr indent="609600" lvl="0" marL="0" rtl="0" algn="l">
              <a:spcBef>
                <a:spcPts val="0"/>
              </a:spcBef>
              <a:spcAft>
                <a:spcPts val="0"/>
              </a:spcAft>
              <a:buNone/>
            </a:pPr>
            <a:r>
              <a:rPr lang="en-US" sz="1900"/>
              <a:t>/* Site data fields */</a:t>
            </a:r>
            <a:endParaRPr sz="1900"/>
          </a:p>
          <a:p>
            <a:pPr indent="609600" lvl="0" marL="0" rtl="0" algn="l">
              <a:spcBef>
                <a:spcPts val="0"/>
              </a:spcBef>
              <a:spcAft>
                <a:spcPts val="0"/>
              </a:spcAft>
              <a:buNone/>
            </a:pPr>
            <a:r>
              <a:rPr lang="en-US" sz="1900"/>
              <a:t>Tags: [</a:t>
            </a:r>
            <a:endParaRPr sz="1900"/>
          </a:p>
          <a:p>
            <a:pPr indent="609600" lvl="0" marL="0" rtl="0" algn="l">
              <a:spcBef>
                <a:spcPts val="0"/>
              </a:spcBef>
              <a:spcAft>
                <a:spcPts val="0"/>
              </a:spcAft>
              <a:buNone/>
            </a:pPr>
            <a:r>
              <a:rPr lang="en-US" sz="1900"/>
              <a:t>	“&lt;tag1 Id&gt;”,</a:t>
            </a:r>
            <a:endParaRPr sz="1900"/>
          </a:p>
          <a:p>
            <a:pPr indent="609600" lvl="0" marL="0" rtl="0" algn="l">
              <a:spcBef>
                <a:spcPts val="0"/>
              </a:spcBef>
              <a:spcAft>
                <a:spcPts val="0"/>
              </a:spcAft>
              <a:buNone/>
            </a:pPr>
            <a:r>
              <a:rPr lang="en-US" sz="1900"/>
              <a:t>	“&lt;tag2 Id&gt;”,</a:t>
            </a:r>
            <a:endParaRPr sz="1900"/>
          </a:p>
          <a:p>
            <a:pPr indent="609600" lvl="0" marL="0" rtl="0" algn="l">
              <a:spcBef>
                <a:spcPts val="0"/>
              </a:spcBef>
              <a:spcAft>
                <a:spcPts val="0"/>
              </a:spcAft>
              <a:buNone/>
            </a:pPr>
            <a:r>
              <a:rPr lang="en-US" sz="1900"/>
              <a:t>	“&lt;tag3 Id&gt;”</a:t>
            </a:r>
            <a:endParaRPr sz="1900"/>
          </a:p>
          <a:p>
            <a:pPr indent="609600" lvl="0" marL="0" rtl="0" algn="l">
              <a:spcBef>
                <a:spcPts val="0"/>
              </a:spcBef>
              <a:spcAft>
                <a:spcPts val="0"/>
              </a:spcAft>
              <a:buNone/>
            </a:pPr>
            <a:r>
              <a:rPr lang="en-US" sz="1900"/>
              <a:t>]</a:t>
            </a:r>
            <a:endParaRPr sz="1900"/>
          </a:p>
          <a:p>
            <a:pPr indent="0" lvl="0" marL="0" rtl="0" algn="l">
              <a:spcBef>
                <a:spcPts val="0"/>
              </a:spcBef>
              <a:spcAft>
                <a:spcPts val="0"/>
              </a:spcAft>
              <a:buNone/>
            </a:pPr>
            <a:r>
              <a:rPr lang="en-US" sz="1900"/>
              <a:t>}</a:t>
            </a:r>
            <a:endParaRPr sz="1900"/>
          </a:p>
        </p:txBody>
      </p:sp>
      <p:cxnSp>
        <p:nvCxnSpPr>
          <p:cNvPr id="724" name="Google Shape;724;g1c11fcf8e5f_0_266"/>
          <p:cNvCxnSpPr/>
          <p:nvPr/>
        </p:nvCxnSpPr>
        <p:spPr>
          <a:xfrm rot="10800000">
            <a:off x="2718100" y="1268467"/>
            <a:ext cx="5465700" cy="39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g1c11fcf8e5f_0_318"/>
          <p:cNvSpPr txBox="1"/>
          <p:nvPr/>
        </p:nvSpPr>
        <p:spPr>
          <a:xfrm>
            <a:off x="295700" y="181233"/>
            <a:ext cx="115797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900"/>
              <a:t>Add a filter to site name column</a:t>
            </a:r>
            <a:endParaRPr sz="1900"/>
          </a:p>
        </p:txBody>
      </p:sp>
      <p:pic>
        <p:nvPicPr>
          <p:cNvPr id="730" name="Google Shape;730;g1c11fcf8e5f_0_318"/>
          <p:cNvPicPr preferRelativeResize="0"/>
          <p:nvPr/>
        </p:nvPicPr>
        <p:blipFill>
          <a:blip r:embed="rId3">
            <a:alphaModFix/>
          </a:blip>
          <a:stretch>
            <a:fillRect/>
          </a:stretch>
        </p:blipFill>
        <p:spPr>
          <a:xfrm>
            <a:off x="204167" y="762533"/>
            <a:ext cx="11415068" cy="4998567"/>
          </a:xfrm>
          <a:prstGeom prst="rect">
            <a:avLst/>
          </a:prstGeom>
          <a:noFill/>
          <a:ln>
            <a:noFill/>
          </a:ln>
        </p:spPr>
      </p:pic>
      <p:sp>
        <p:nvSpPr>
          <p:cNvPr id="731" name="Google Shape;731;g1c11fcf8e5f_0_318"/>
          <p:cNvSpPr/>
          <p:nvPr/>
        </p:nvSpPr>
        <p:spPr>
          <a:xfrm>
            <a:off x="429233" y="2384567"/>
            <a:ext cx="3233700" cy="120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2" name="Google Shape;732;g1c11fcf8e5f_0_318"/>
          <p:cNvSpPr/>
          <p:nvPr/>
        </p:nvSpPr>
        <p:spPr>
          <a:xfrm>
            <a:off x="562733" y="2742300"/>
            <a:ext cx="2918700" cy="2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3" name="Google Shape;733;g1c11fcf8e5f_0_318"/>
          <p:cNvSpPr txBox="1"/>
          <p:nvPr/>
        </p:nvSpPr>
        <p:spPr>
          <a:xfrm>
            <a:off x="429233" y="2336900"/>
            <a:ext cx="2279700" cy="446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300"/>
              <a:t>Site name:</a:t>
            </a:r>
            <a:endParaRPr sz="1300"/>
          </a:p>
        </p:txBody>
      </p:sp>
      <p:sp>
        <p:nvSpPr>
          <p:cNvPr id="734" name="Google Shape;734;g1c11fcf8e5f_0_318"/>
          <p:cNvSpPr/>
          <p:nvPr/>
        </p:nvSpPr>
        <p:spPr>
          <a:xfrm>
            <a:off x="1755033" y="3111633"/>
            <a:ext cx="810900" cy="3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5" name="Google Shape;735;g1c11fcf8e5f_0_318"/>
          <p:cNvSpPr txBox="1"/>
          <p:nvPr/>
        </p:nvSpPr>
        <p:spPr>
          <a:xfrm>
            <a:off x="1817033" y="3036033"/>
            <a:ext cx="686700" cy="446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300"/>
              <a:t>Clear</a:t>
            </a:r>
            <a:endParaRPr sz="1300"/>
          </a:p>
        </p:txBody>
      </p:sp>
      <p:sp>
        <p:nvSpPr>
          <p:cNvPr id="736" name="Google Shape;736;g1c11fcf8e5f_0_318"/>
          <p:cNvSpPr/>
          <p:nvPr/>
        </p:nvSpPr>
        <p:spPr>
          <a:xfrm>
            <a:off x="2670733" y="3111617"/>
            <a:ext cx="810900" cy="3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7" name="Google Shape;737;g1c11fcf8e5f_0_318"/>
          <p:cNvSpPr txBox="1"/>
          <p:nvPr/>
        </p:nvSpPr>
        <p:spPr>
          <a:xfrm>
            <a:off x="2794733" y="3036033"/>
            <a:ext cx="686700" cy="4464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300"/>
              <a:t>OK</a:t>
            </a:r>
            <a:endParaRPr sz="1300"/>
          </a:p>
        </p:txBody>
      </p:sp>
      <p:cxnSp>
        <p:nvCxnSpPr>
          <p:cNvPr id="738" name="Google Shape;738;g1c11fcf8e5f_0_318"/>
          <p:cNvCxnSpPr/>
          <p:nvPr/>
        </p:nvCxnSpPr>
        <p:spPr>
          <a:xfrm flipH="1" rot="10800000">
            <a:off x="200300" y="5742128"/>
            <a:ext cx="11417100" cy="2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nvSpPr>
        <p:spPr>
          <a:xfrm>
            <a:off x="242047" y="282388"/>
            <a:ext cx="70933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Site Entity</a:t>
            </a:r>
            <a:endParaRPr b="1" sz="1800">
              <a:solidFill>
                <a:schemeClr val="dk1"/>
              </a:solidFill>
              <a:latin typeface="Calibri"/>
              <a:ea typeface="Calibri"/>
              <a:cs typeface="Calibri"/>
              <a:sym typeface="Calibri"/>
            </a:endParaRPr>
          </a:p>
        </p:txBody>
      </p:sp>
      <p:sp>
        <p:nvSpPr>
          <p:cNvPr id="162" name="Google Shape;162;p4"/>
          <p:cNvSpPr txBox="1"/>
          <p:nvPr/>
        </p:nvSpPr>
        <p:spPr>
          <a:xfrm>
            <a:off x="242048" y="651720"/>
            <a:ext cx="5652126"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 (ObjectID)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SiteName (used for route binding and folder mapping)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Description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CreatedBy (User)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IsActive (Boolean flag)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Mappings: collection key-value for site resources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4"/>
          <p:cNvSpPr txBox="1"/>
          <p:nvPr/>
        </p:nvSpPr>
        <p:spPr>
          <a:xfrm>
            <a:off x="180263" y="2498379"/>
            <a:ext cx="40024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http://localhost:5000/alexs-blog</a:t>
            </a:r>
            <a:endParaRPr sz="1800">
              <a:solidFill>
                <a:schemeClr val="dk1"/>
              </a:solidFill>
              <a:latin typeface="Calibri"/>
              <a:ea typeface="Calibri"/>
              <a:cs typeface="Calibri"/>
              <a:sym typeface="Calibri"/>
            </a:endParaRPr>
          </a:p>
        </p:txBody>
      </p:sp>
      <p:sp>
        <p:nvSpPr>
          <p:cNvPr id="164" name="Google Shape;164;p4"/>
          <p:cNvSpPr txBox="1"/>
          <p:nvPr/>
        </p:nvSpPr>
        <p:spPr>
          <a:xfrm>
            <a:off x="242047" y="3191478"/>
            <a:ext cx="481804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 “09f341df278dd1fa”,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“SiteName”: “alexs-blog”,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“Description”: “Simple Alex’s blog”,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“CreatedBy” : {“ID”: “144fat5432sxs2a”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“IsActive”: true,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“Mappings”: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 : “/index.html”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65" name="Google Shape;165;p4"/>
          <p:cNvSpPr txBox="1"/>
          <p:nvPr/>
        </p:nvSpPr>
        <p:spPr>
          <a:xfrm>
            <a:off x="6450227" y="3191478"/>
            <a:ext cx="4059195"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Content</a:t>
            </a:r>
            <a:endParaRPr sz="1800">
              <a:solidFill>
                <a:schemeClr val="dk1"/>
              </a:solidFill>
              <a:latin typeface="Calibri"/>
              <a:ea typeface="Calibri"/>
              <a:cs typeface="Calibri"/>
              <a:sym typeface="Calibri"/>
            </a:endParaRPr>
          </a:p>
        </p:txBody>
      </p:sp>
      <p:sp>
        <p:nvSpPr>
          <p:cNvPr id="166" name="Google Shape;166;p4"/>
          <p:cNvSpPr txBox="1"/>
          <p:nvPr/>
        </p:nvSpPr>
        <p:spPr>
          <a:xfrm>
            <a:off x="6759147" y="3653744"/>
            <a:ext cx="1451919"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alexs-blog</a:t>
            </a:r>
            <a:endParaRPr sz="1800">
              <a:solidFill>
                <a:schemeClr val="dk1"/>
              </a:solidFill>
              <a:latin typeface="Calibri"/>
              <a:ea typeface="Calibri"/>
              <a:cs typeface="Calibri"/>
              <a:sym typeface="Calibri"/>
            </a:endParaRPr>
          </a:p>
        </p:txBody>
      </p:sp>
      <p:sp>
        <p:nvSpPr>
          <p:cNvPr id="167" name="Google Shape;167;p4"/>
          <p:cNvSpPr txBox="1"/>
          <p:nvPr/>
        </p:nvSpPr>
        <p:spPr>
          <a:xfrm>
            <a:off x="7335371" y="4116010"/>
            <a:ext cx="3791888"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styles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assets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index.html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about.html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blog-details.html</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nvSpPr>
        <p:spPr>
          <a:xfrm>
            <a:off x="278027" y="185351"/>
            <a:ext cx="87547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Content Entity</a:t>
            </a:r>
            <a:endParaRPr b="1" sz="1800">
              <a:solidFill>
                <a:schemeClr val="dk1"/>
              </a:solidFill>
              <a:latin typeface="Calibri"/>
              <a:ea typeface="Calibri"/>
              <a:cs typeface="Calibri"/>
              <a:sym typeface="Calibri"/>
            </a:endParaRPr>
          </a:p>
        </p:txBody>
      </p:sp>
      <p:sp>
        <p:nvSpPr>
          <p:cNvPr id="173" name="Google Shape;173;p5"/>
          <p:cNvSpPr txBox="1"/>
          <p:nvPr/>
        </p:nvSpPr>
        <p:spPr>
          <a:xfrm>
            <a:off x="335745" y="2739738"/>
            <a:ext cx="1135585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 “bg4fr331qax3fz12”,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“FileName”: “index.html”,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“Site”: { “ID”: “09f341df278dd1fa”},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“ContentType” : “text/html”,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“Uploaded”: “02/03/2020 12:09PM”</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74" name="Google Shape;174;p5"/>
          <p:cNvSpPr txBox="1"/>
          <p:nvPr/>
        </p:nvSpPr>
        <p:spPr>
          <a:xfrm>
            <a:off x="335745" y="1125115"/>
            <a:ext cx="8618838"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ID (ObjectID)</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FileName (original content file name)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Site (reference to corresponding site, 1-N (one site can have multiple content files)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ContentType – file content type (text/html, application/javascript, text/css, etc.)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Uploaded – upload date</a:t>
            </a:r>
            <a:endParaRPr sz="1800">
              <a:solidFill>
                <a:schemeClr val="dk1"/>
              </a:solidFill>
              <a:latin typeface="Calibri"/>
              <a:ea typeface="Calibri"/>
              <a:cs typeface="Calibri"/>
              <a:sym typeface="Calibri"/>
            </a:endParaRPr>
          </a:p>
        </p:txBody>
      </p:sp>
      <p:sp>
        <p:nvSpPr>
          <p:cNvPr id="175" name="Google Shape;175;p5"/>
          <p:cNvSpPr txBox="1"/>
          <p:nvPr/>
        </p:nvSpPr>
        <p:spPr>
          <a:xfrm>
            <a:off x="278027" y="554683"/>
            <a:ext cx="8511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Represents any resource of the site (HTML page, stylesheet, Javascript, etc.)</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nvSpPr>
        <p:spPr>
          <a:xfrm>
            <a:off x="162427" y="114300"/>
            <a:ext cx="52337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Layout</a:t>
            </a:r>
            <a:endParaRPr b="1" sz="1800">
              <a:solidFill>
                <a:schemeClr val="dk1"/>
              </a:solidFill>
              <a:latin typeface="Calibri"/>
              <a:ea typeface="Calibri"/>
              <a:cs typeface="Calibri"/>
              <a:sym typeface="Calibri"/>
            </a:endParaRPr>
          </a:p>
        </p:txBody>
      </p:sp>
      <p:sp>
        <p:nvSpPr>
          <p:cNvPr id="181" name="Google Shape;181;p6"/>
          <p:cNvSpPr/>
          <p:nvPr/>
        </p:nvSpPr>
        <p:spPr>
          <a:xfrm>
            <a:off x="162427" y="563419"/>
            <a:ext cx="11947357" cy="614813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6"/>
          <p:cNvSpPr/>
          <p:nvPr/>
        </p:nvSpPr>
        <p:spPr>
          <a:xfrm>
            <a:off x="1577621" y="563419"/>
            <a:ext cx="9157647" cy="6148137"/>
          </a:xfrm>
          <a:prstGeom prst="rect">
            <a:avLst/>
          </a:prstGeom>
          <a:solidFill>
            <a:srgbClr val="F2F2F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6"/>
          <p:cNvSpPr/>
          <p:nvPr/>
        </p:nvSpPr>
        <p:spPr>
          <a:xfrm>
            <a:off x="1562668" y="563419"/>
            <a:ext cx="9157647" cy="1067488"/>
          </a:xfrm>
          <a:prstGeom prst="rect">
            <a:avLst/>
          </a:prstGeom>
          <a:solidFill>
            <a:schemeClr val="l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6"/>
          <p:cNvSpPr txBox="1"/>
          <p:nvPr/>
        </p:nvSpPr>
        <p:spPr>
          <a:xfrm>
            <a:off x="1562666" y="563419"/>
            <a:ext cx="27909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LOGO (Img)</a:t>
            </a:r>
            <a:endParaRPr sz="2800">
              <a:solidFill>
                <a:schemeClr val="dk1"/>
              </a:solidFill>
              <a:latin typeface="Calibri"/>
              <a:ea typeface="Calibri"/>
              <a:cs typeface="Calibri"/>
              <a:sym typeface="Calibri"/>
            </a:endParaRPr>
          </a:p>
        </p:txBody>
      </p:sp>
      <p:sp>
        <p:nvSpPr>
          <p:cNvPr id="185" name="Google Shape;185;p6"/>
          <p:cNvSpPr/>
          <p:nvPr/>
        </p:nvSpPr>
        <p:spPr>
          <a:xfrm>
            <a:off x="1576314" y="1317009"/>
            <a:ext cx="9157649" cy="31389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6"/>
          <p:cNvSpPr txBox="1"/>
          <p:nvPr/>
        </p:nvSpPr>
        <p:spPr>
          <a:xfrm>
            <a:off x="1547713" y="1276549"/>
            <a:ext cx="6578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Dashboard | My Profile | Help</a:t>
            </a:r>
            <a:endParaRPr sz="1800">
              <a:solidFill>
                <a:schemeClr val="lt1"/>
              </a:solidFill>
              <a:latin typeface="Calibri"/>
              <a:ea typeface="Calibri"/>
              <a:cs typeface="Calibri"/>
              <a:sym typeface="Calibri"/>
            </a:endParaRPr>
          </a:p>
        </p:txBody>
      </p:sp>
      <p:sp>
        <p:nvSpPr>
          <p:cNvPr id="187" name="Google Shape;187;p6"/>
          <p:cNvSpPr txBox="1"/>
          <p:nvPr/>
        </p:nvSpPr>
        <p:spPr>
          <a:xfrm>
            <a:off x="8155845" y="975354"/>
            <a:ext cx="37190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5"/>
                </a:solidFill>
                <a:latin typeface="Calibri"/>
                <a:ea typeface="Calibri"/>
                <a:cs typeface="Calibri"/>
                <a:sym typeface="Calibri"/>
              </a:rPr>
              <a:t>Welcome, alex.svs.fl! | Sign out…</a:t>
            </a:r>
            <a:endParaRPr sz="1400">
              <a:solidFill>
                <a:schemeClr val="accent5"/>
              </a:solidFill>
              <a:latin typeface="Calibri"/>
              <a:ea typeface="Calibri"/>
              <a:cs typeface="Calibri"/>
              <a:sym typeface="Calibri"/>
            </a:endParaRPr>
          </a:p>
        </p:txBody>
      </p:sp>
      <p:sp>
        <p:nvSpPr>
          <p:cNvPr id="188" name="Google Shape;188;p6"/>
          <p:cNvSpPr txBox="1"/>
          <p:nvPr/>
        </p:nvSpPr>
        <p:spPr>
          <a:xfrm>
            <a:off x="1547713" y="3609746"/>
            <a:ext cx="915764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CONTENT HERE</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7"/>
          <p:cNvSpPr/>
          <p:nvPr/>
        </p:nvSpPr>
        <p:spPr>
          <a:xfrm>
            <a:off x="1185679" y="563419"/>
            <a:ext cx="9157647" cy="1067488"/>
          </a:xfrm>
          <a:prstGeom prst="rect">
            <a:avLst/>
          </a:prstGeom>
          <a:solidFill>
            <a:schemeClr val="lt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7"/>
          <p:cNvSpPr txBox="1"/>
          <p:nvPr/>
        </p:nvSpPr>
        <p:spPr>
          <a:xfrm>
            <a:off x="1185677" y="563419"/>
            <a:ext cx="27909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LOGO (Img)</a:t>
            </a:r>
            <a:endParaRPr sz="2800">
              <a:solidFill>
                <a:schemeClr val="dk1"/>
              </a:solidFill>
              <a:latin typeface="Calibri"/>
              <a:ea typeface="Calibri"/>
              <a:cs typeface="Calibri"/>
              <a:sym typeface="Calibri"/>
            </a:endParaRPr>
          </a:p>
        </p:txBody>
      </p:sp>
      <p:sp>
        <p:nvSpPr>
          <p:cNvPr id="195" name="Google Shape;195;p7"/>
          <p:cNvSpPr/>
          <p:nvPr/>
        </p:nvSpPr>
        <p:spPr>
          <a:xfrm>
            <a:off x="1199325" y="1317009"/>
            <a:ext cx="9157649" cy="31389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7"/>
          <p:cNvSpPr txBox="1"/>
          <p:nvPr/>
        </p:nvSpPr>
        <p:spPr>
          <a:xfrm>
            <a:off x="1170724" y="1276549"/>
            <a:ext cx="6578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Dashboard | My Profile</a:t>
            </a:r>
            <a:r>
              <a:rPr b="1" baseline="30000" lang="en-US" sz="1800">
                <a:solidFill>
                  <a:srgbClr val="FF0000"/>
                </a:solidFill>
                <a:latin typeface="Calibri"/>
                <a:ea typeface="Calibri"/>
                <a:cs typeface="Calibri"/>
                <a:sym typeface="Calibri"/>
              </a:rPr>
              <a:t>(!)</a:t>
            </a:r>
            <a:r>
              <a:rPr lang="en-US" sz="1800">
                <a:solidFill>
                  <a:schemeClr val="lt1"/>
                </a:solidFill>
                <a:latin typeface="Calibri"/>
                <a:ea typeface="Calibri"/>
                <a:cs typeface="Calibri"/>
                <a:sym typeface="Calibri"/>
              </a:rPr>
              <a:t> | Help</a:t>
            </a:r>
            <a:endParaRPr sz="1800">
              <a:solidFill>
                <a:schemeClr val="lt1"/>
              </a:solidFill>
              <a:latin typeface="Calibri"/>
              <a:ea typeface="Calibri"/>
              <a:cs typeface="Calibri"/>
              <a:sym typeface="Calibri"/>
            </a:endParaRPr>
          </a:p>
        </p:txBody>
      </p:sp>
      <p:sp>
        <p:nvSpPr>
          <p:cNvPr id="197" name="Google Shape;197;p7"/>
          <p:cNvSpPr txBox="1"/>
          <p:nvPr/>
        </p:nvSpPr>
        <p:spPr>
          <a:xfrm>
            <a:off x="7778856" y="975354"/>
            <a:ext cx="37190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5"/>
                </a:solidFill>
                <a:latin typeface="Calibri"/>
                <a:ea typeface="Calibri"/>
                <a:cs typeface="Calibri"/>
                <a:sym typeface="Calibri"/>
              </a:rPr>
              <a:t>Welcome, alex.svs.fl! </a:t>
            </a:r>
            <a:r>
              <a:rPr b="1" baseline="30000" lang="en-US" sz="1400">
                <a:solidFill>
                  <a:srgbClr val="FF0000"/>
                </a:solidFill>
                <a:latin typeface="Calibri"/>
                <a:ea typeface="Calibri"/>
                <a:cs typeface="Calibri"/>
                <a:sym typeface="Calibri"/>
              </a:rPr>
              <a:t>(1)</a:t>
            </a:r>
            <a:r>
              <a:rPr lang="en-US" sz="1400">
                <a:solidFill>
                  <a:schemeClr val="accent5"/>
                </a:solidFill>
                <a:latin typeface="Calibri"/>
                <a:ea typeface="Calibri"/>
                <a:cs typeface="Calibri"/>
                <a:sym typeface="Calibri"/>
              </a:rPr>
              <a:t>| Sign out…</a:t>
            </a:r>
            <a:endParaRPr sz="1400">
              <a:solidFill>
                <a:schemeClr val="accent5"/>
              </a:solidFill>
              <a:latin typeface="Calibri"/>
              <a:ea typeface="Calibri"/>
              <a:cs typeface="Calibri"/>
              <a:sym typeface="Calibri"/>
            </a:endParaRPr>
          </a:p>
        </p:txBody>
      </p:sp>
      <p:sp>
        <p:nvSpPr>
          <p:cNvPr id="198" name="Google Shape;198;p7"/>
          <p:cNvSpPr txBox="1"/>
          <p:nvPr/>
        </p:nvSpPr>
        <p:spPr>
          <a:xfrm>
            <a:off x="224589" y="88232"/>
            <a:ext cx="88793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User notifications about new messages from admin</a:t>
            </a:r>
            <a:endParaRPr sz="1800">
              <a:solidFill>
                <a:schemeClr val="dk1"/>
              </a:solidFill>
              <a:latin typeface="Calibri"/>
              <a:ea typeface="Calibri"/>
              <a:cs typeface="Calibri"/>
              <a:sym typeface="Calibri"/>
            </a:endParaRPr>
          </a:p>
        </p:txBody>
      </p:sp>
      <p:cxnSp>
        <p:nvCxnSpPr>
          <p:cNvPr id="199" name="Google Shape;199;p7"/>
          <p:cNvCxnSpPr/>
          <p:nvPr/>
        </p:nvCxnSpPr>
        <p:spPr>
          <a:xfrm rot="10800000">
            <a:off x="9496926" y="1179095"/>
            <a:ext cx="561474" cy="1203158"/>
          </a:xfrm>
          <a:prstGeom prst="straightConnector1">
            <a:avLst/>
          </a:prstGeom>
          <a:noFill/>
          <a:ln cap="flat" cmpd="sng" w="9525">
            <a:solidFill>
              <a:srgbClr val="FF0000"/>
            </a:solidFill>
            <a:prstDash val="solid"/>
            <a:miter lim="800000"/>
            <a:headEnd len="sm" w="sm" type="none"/>
            <a:tailEnd len="med" w="med" type="triangle"/>
          </a:ln>
        </p:spPr>
      </p:cxnSp>
      <p:sp>
        <p:nvSpPr>
          <p:cNvPr id="200" name="Google Shape;200;p7"/>
          <p:cNvSpPr txBox="1"/>
          <p:nvPr/>
        </p:nvSpPr>
        <p:spPr>
          <a:xfrm>
            <a:off x="9074149" y="2434760"/>
            <a:ext cx="25383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Shows amount of unread messages (maybe it is a good idea to show message icon here).</a:t>
            </a:r>
            <a:endParaRPr sz="1800">
              <a:solidFill>
                <a:schemeClr val="dk1"/>
              </a:solidFill>
              <a:latin typeface="Calibri"/>
              <a:ea typeface="Calibri"/>
              <a:cs typeface="Calibri"/>
              <a:sym typeface="Calibri"/>
            </a:endParaRPr>
          </a:p>
        </p:txBody>
      </p:sp>
      <p:sp>
        <p:nvSpPr>
          <p:cNvPr id="201" name="Google Shape;201;p7"/>
          <p:cNvSpPr txBox="1"/>
          <p:nvPr/>
        </p:nvSpPr>
        <p:spPr>
          <a:xfrm>
            <a:off x="3675802" y="2359011"/>
            <a:ext cx="25383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Shows notification icon if there is a change in profile (comment from Admin, etc.)</a:t>
            </a:r>
            <a:endParaRPr sz="1800">
              <a:solidFill>
                <a:schemeClr val="dk1"/>
              </a:solidFill>
              <a:latin typeface="Calibri"/>
              <a:ea typeface="Calibri"/>
              <a:cs typeface="Calibri"/>
              <a:sym typeface="Calibri"/>
            </a:endParaRPr>
          </a:p>
        </p:txBody>
      </p:sp>
      <p:cxnSp>
        <p:nvCxnSpPr>
          <p:cNvPr id="202" name="Google Shape;202;p7"/>
          <p:cNvCxnSpPr/>
          <p:nvPr/>
        </p:nvCxnSpPr>
        <p:spPr>
          <a:xfrm rot="10800000">
            <a:off x="3521242" y="1473958"/>
            <a:ext cx="200526" cy="908295"/>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nvSpPr>
        <p:spPr>
          <a:xfrm>
            <a:off x="354932" y="252663"/>
            <a:ext cx="1020879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Home page</a:t>
            </a:r>
            <a:endParaRPr sz="2400">
              <a:solidFill>
                <a:schemeClr val="dk1"/>
              </a:solidFill>
              <a:latin typeface="Calibri"/>
              <a:ea typeface="Calibri"/>
              <a:cs typeface="Calibri"/>
              <a:sym typeface="Calibri"/>
            </a:endParaRPr>
          </a:p>
        </p:txBody>
      </p:sp>
      <p:sp>
        <p:nvSpPr>
          <p:cNvPr id="208" name="Google Shape;208;p8"/>
          <p:cNvSpPr txBox="1"/>
          <p:nvPr/>
        </p:nvSpPr>
        <p:spPr>
          <a:xfrm>
            <a:off x="1997242" y="308901"/>
            <a:ext cx="533600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(available only for usual users, not admin)</a:t>
            </a:r>
            <a:endParaRPr sz="1800">
              <a:solidFill>
                <a:schemeClr val="dk1"/>
              </a:solidFill>
              <a:latin typeface="Calibri"/>
              <a:ea typeface="Calibri"/>
              <a:cs typeface="Calibri"/>
              <a:sym typeface="Calibri"/>
            </a:endParaRPr>
          </a:p>
        </p:txBody>
      </p:sp>
      <p:graphicFrame>
        <p:nvGraphicFramePr>
          <p:cNvPr id="209" name="Google Shape;209;p8"/>
          <p:cNvGraphicFramePr/>
          <p:nvPr/>
        </p:nvGraphicFramePr>
        <p:xfrm>
          <a:off x="849202" y="678233"/>
          <a:ext cx="3000000" cy="3000000"/>
        </p:xfrm>
        <a:graphic>
          <a:graphicData uri="http://schemas.openxmlformats.org/drawingml/2006/table">
            <a:tbl>
              <a:tblPr bandRow="1" firstRow="1">
                <a:noFill/>
                <a:tableStyleId>{2C87A946-3621-477E-ABE6-E8CDE87EA1FC}</a:tableStyleId>
              </a:tblPr>
              <a:tblGrid>
                <a:gridCol w="5242350"/>
                <a:gridCol w="5242350"/>
              </a:tblGrid>
              <a:tr h="2997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2997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10" name="Google Shape;210;p8"/>
          <p:cNvSpPr/>
          <p:nvPr/>
        </p:nvSpPr>
        <p:spPr>
          <a:xfrm>
            <a:off x="2090044" y="1278072"/>
            <a:ext cx="1594021" cy="1556951"/>
          </a:xfrm>
          <a:prstGeom prst="pie">
            <a:avLst>
              <a:gd fmla="val 0" name="adj1"/>
              <a:gd fmla="val 18380846"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8"/>
          <p:cNvSpPr/>
          <p:nvPr/>
        </p:nvSpPr>
        <p:spPr>
          <a:xfrm>
            <a:off x="2150629" y="1278072"/>
            <a:ext cx="1533436" cy="1556951"/>
          </a:xfrm>
          <a:prstGeom prst="pie">
            <a:avLst>
              <a:gd fmla="val 18254712" name="adj1"/>
              <a:gd fmla="val 31552"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8"/>
          <p:cNvSpPr/>
          <p:nvPr/>
        </p:nvSpPr>
        <p:spPr>
          <a:xfrm>
            <a:off x="1057701" y="3038323"/>
            <a:ext cx="225189" cy="170597"/>
          </a:xfrm>
          <a:prstGeom prst="rect">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8"/>
          <p:cNvSpPr txBox="1"/>
          <p:nvPr/>
        </p:nvSpPr>
        <p:spPr>
          <a:xfrm>
            <a:off x="1380360" y="2938955"/>
            <a:ext cx="1419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Active sites</a:t>
            </a:r>
            <a:endParaRPr sz="1800">
              <a:solidFill>
                <a:schemeClr val="dk1"/>
              </a:solidFill>
              <a:latin typeface="Calibri"/>
              <a:ea typeface="Calibri"/>
              <a:cs typeface="Calibri"/>
              <a:sym typeface="Calibri"/>
            </a:endParaRPr>
          </a:p>
        </p:txBody>
      </p:sp>
      <p:sp>
        <p:nvSpPr>
          <p:cNvPr id="214" name="Google Shape;214;p8"/>
          <p:cNvSpPr/>
          <p:nvPr/>
        </p:nvSpPr>
        <p:spPr>
          <a:xfrm>
            <a:off x="1057700" y="3308287"/>
            <a:ext cx="225189" cy="17059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8"/>
          <p:cNvSpPr txBox="1"/>
          <p:nvPr/>
        </p:nvSpPr>
        <p:spPr>
          <a:xfrm>
            <a:off x="1380359" y="3196113"/>
            <a:ext cx="1419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Offline sites</a:t>
            </a:r>
            <a:endParaRPr sz="1800">
              <a:solidFill>
                <a:schemeClr val="dk1"/>
              </a:solidFill>
              <a:latin typeface="Calibri"/>
              <a:ea typeface="Calibri"/>
              <a:cs typeface="Calibri"/>
              <a:sym typeface="Calibri"/>
            </a:endParaRPr>
          </a:p>
        </p:txBody>
      </p:sp>
      <p:sp>
        <p:nvSpPr>
          <p:cNvPr id="216" name="Google Shape;216;p8"/>
          <p:cNvSpPr/>
          <p:nvPr/>
        </p:nvSpPr>
        <p:spPr>
          <a:xfrm>
            <a:off x="8365591" y="1265005"/>
            <a:ext cx="1594021" cy="1556951"/>
          </a:xfrm>
          <a:prstGeom prst="pie">
            <a:avLst>
              <a:gd fmla="val 0" name="adj1"/>
              <a:gd fmla="val 18380846" name="adj2"/>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8"/>
          <p:cNvSpPr/>
          <p:nvPr/>
        </p:nvSpPr>
        <p:spPr>
          <a:xfrm>
            <a:off x="8426176" y="1265005"/>
            <a:ext cx="1533436" cy="1556951"/>
          </a:xfrm>
          <a:prstGeom prst="pie">
            <a:avLst>
              <a:gd fmla="val 18254712" name="adj1"/>
              <a:gd fmla="val 31552"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8"/>
          <p:cNvSpPr/>
          <p:nvPr/>
        </p:nvSpPr>
        <p:spPr>
          <a:xfrm>
            <a:off x="7333248" y="3025256"/>
            <a:ext cx="225189" cy="170597"/>
          </a:xfrm>
          <a:prstGeom prst="rect">
            <a:avLst/>
          </a:prstGeom>
          <a:solidFill>
            <a:srgbClr val="FF0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8"/>
          <p:cNvSpPr txBox="1"/>
          <p:nvPr/>
        </p:nvSpPr>
        <p:spPr>
          <a:xfrm>
            <a:off x="7655907" y="2925888"/>
            <a:ext cx="1419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AVS Site</a:t>
            </a:r>
            <a:endParaRPr sz="1800">
              <a:solidFill>
                <a:schemeClr val="dk1"/>
              </a:solidFill>
              <a:latin typeface="Calibri"/>
              <a:ea typeface="Calibri"/>
              <a:cs typeface="Calibri"/>
              <a:sym typeface="Calibri"/>
            </a:endParaRPr>
          </a:p>
        </p:txBody>
      </p:sp>
      <p:sp>
        <p:nvSpPr>
          <p:cNvPr id="220" name="Google Shape;220;p8"/>
          <p:cNvSpPr/>
          <p:nvPr/>
        </p:nvSpPr>
        <p:spPr>
          <a:xfrm>
            <a:off x="7333247" y="3295220"/>
            <a:ext cx="225189" cy="17059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8"/>
          <p:cNvSpPr txBox="1"/>
          <p:nvPr/>
        </p:nvSpPr>
        <p:spPr>
          <a:xfrm>
            <a:off x="7655906" y="3183046"/>
            <a:ext cx="1419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s1</a:t>
            </a:r>
            <a:endParaRPr sz="1800">
              <a:solidFill>
                <a:schemeClr val="dk1"/>
              </a:solidFill>
              <a:latin typeface="Calibri"/>
              <a:ea typeface="Calibri"/>
              <a:cs typeface="Calibri"/>
              <a:sym typeface="Calibri"/>
            </a:endParaRPr>
          </a:p>
        </p:txBody>
      </p:sp>
      <p:sp>
        <p:nvSpPr>
          <p:cNvPr id="222" name="Google Shape;222;p8"/>
          <p:cNvSpPr txBox="1"/>
          <p:nvPr/>
        </p:nvSpPr>
        <p:spPr>
          <a:xfrm>
            <a:off x="702860" y="689209"/>
            <a:ext cx="2096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sites</a:t>
            </a:r>
            <a:endParaRPr sz="1800">
              <a:solidFill>
                <a:schemeClr val="dk1"/>
              </a:solidFill>
              <a:latin typeface="Calibri"/>
              <a:ea typeface="Calibri"/>
              <a:cs typeface="Calibri"/>
              <a:sym typeface="Calibri"/>
            </a:endParaRPr>
          </a:p>
        </p:txBody>
      </p:sp>
      <p:sp>
        <p:nvSpPr>
          <p:cNvPr id="223" name="Google Shape;223;p8"/>
          <p:cNvSpPr txBox="1"/>
          <p:nvPr/>
        </p:nvSpPr>
        <p:spPr>
          <a:xfrm>
            <a:off x="6978407" y="994202"/>
            <a:ext cx="2096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Storage used</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nvSpPr>
        <p:spPr>
          <a:xfrm>
            <a:off x="234778" y="123568"/>
            <a:ext cx="75252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Dashboard</a:t>
            </a:r>
            <a:endParaRPr sz="1800">
              <a:solidFill>
                <a:schemeClr val="dk1"/>
              </a:solidFill>
              <a:latin typeface="Calibri"/>
              <a:ea typeface="Calibri"/>
              <a:cs typeface="Calibri"/>
              <a:sym typeface="Calibri"/>
            </a:endParaRPr>
          </a:p>
        </p:txBody>
      </p:sp>
      <p:sp>
        <p:nvSpPr>
          <p:cNvPr id="229" name="Google Shape;229;p9"/>
          <p:cNvSpPr/>
          <p:nvPr/>
        </p:nvSpPr>
        <p:spPr>
          <a:xfrm>
            <a:off x="234778" y="492900"/>
            <a:ext cx="11677136" cy="6067167"/>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9"/>
          <p:cNvSpPr txBox="1"/>
          <p:nvPr/>
        </p:nvSpPr>
        <p:spPr>
          <a:xfrm>
            <a:off x="376517" y="543850"/>
            <a:ext cx="106702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Calibri"/>
                <a:ea typeface="Calibri"/>
                <a:cs typeface="Calibri"/>
                <a:sym typeface="Calibri"/>
              </a:rPr>
              <a:t>Your sites:</a:t>
            </a:r>
            <a:endParaRPr b="1" i="1" sz="1800">
              <a:solidFill>
                <a:schemeClr val="dk1"/>
              </a:solidFill>
              <a:latin typeface="Calibri"/>
              <a:ea typeface="Calibri"/>
              <a:cs typeface="Calibri"/>
              <a:sym typeface="Calibri"/>
            </a:endParaRPr>
          </a:p>
        </p:txBody>
      </p:sp>
      <p:graphicFrame>
        <p:nvGraphicFramePr>
          <p:cNvPr id="231" name="Google Shape;231;p9"/>
          <p:cNvGraphicFramePr/>
          <p:nvPr/>
        </p:nvGraphicFramePr>
        <p:xfrm>
          <a:off x="376517" y="964133"/>
          <a:ext cx="3000000" cy="3000000"/>
        </p:xfrm>
        <a:graphic>
          <a:graphicData uri="http://schemas.openxmlformats.org/drawingml/2006/table">
            <a:tbl>
              <a:tblPr bandRow="1" firstRow="1">
                <a:noFill/>
                <a:tableStyleId>{2C87A946-3621-477E-ABE6-E8CDE87EA1FC}</a:tableStyleId>
              </a:tblPr>
              <a:tblGrid>
                <a:gridCol w="2263150"/>
                <a:gridCol w="2263150"/>
                <a:gridCol w="2580500"/>
                <a:gridCol w="1250575"/>
                <a:gridCol w="2958350"/>
              </a:tblGrid>
              <a:tr h="429425">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Description</a:t>
                      </a:r>
                      <a:endParaRPr sz="1800"/>
                    </a:p>
                  </a:txBody>
                  <a:tcPr marT="45725" marB="45725" marR="91450" marL="91450"/>
                </a:tc>
                <a:tc>
                  <a:txBody>
                    <a:bodyPr/>
                    <a:lstStyle/>
                    <a:p>
                      <a:pPr indent="0" lvl="0" marL="0" marR="0" rtl="0" algn="l">
                        <a:spcBef>
                          <a:spcPts val="0"/>
                        </a:spcBef>
                        <a:spcAft>
                          <a:spcPts val="0"/>
                        </a:spcAft>
                        <a:buNone/>
                      </a:pPr>
                      <a:r>
                        <a:rPr lang="en-US" sz="1800"/>
                        <a:t>Launched On</a:t>
                      </a:r>
                      <a:endParaRPr sz="1800"/>
                    </a:p>
                  </a:txBody>
                  <a:tcPr marT="45725" marB="45725" marR="91450" marL="91450"/>
                </a:tc>
                <a:tc>
                  <a:txBody>
                    <a:bodyPr/>
                    <a:lstStyle/>
                    <a:p>
                      <a:pPr indent="0" lvl="0" marL="0" marR="0" rtl="0" algn="l">
                        <a:spcBef>
                          <a:spcPts val="0"/>
                        </a:spcBef>
                        <a:spcAft>
                          <a:spcPts val="0"/>
                        </a:spcAft>
                        <a:buNone/>
                      </a:pPr>
                      <a:r>
                        <a:rPr lang="en-US" sz="1800"/>
                        <a:t>Is Active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29425">
                <a:tc>
                  <a:txBody>
                    <a:bodyPr/>
                    <a:lstStyle/>
                    <a:p>
                      <a:pPr indent="0" lvl="0" marL="0" marR="0" rtl="0" algn="l">
                        <a:spcBef>
                          <a:spcPts val="0"/>
                        </a:spcBef>
                        <a:spcAft>
                          <a:spcPts val="0"/>
                        </a:spcAft>
                        <a:buNone/>
                      </a:pPr>
                      <a:r>
                        <a:rPr lang="en-US" sz="1800"/>
                        <a:t>Alexs-blog</a:t>
                      </a:r>
                      <a:endParaRPr sz="1800"/>
                    </a:p>
                  </a:txBody>
                  <a:tcPr marT="45725" marB="45725" marR="91450" marL="91450"/>
                </a:tc>
                <a:tc>
                  <a:txBody>
                    <a:bodyPr/>
                    <a:lstStyle/>
                    <a:p>
                      <a:pPr indent="0" lvl="0" marL="0" marR="0" rtl="0" algn="l">
                        <a:spcBef>
                          <a:spcPts val="0"/>
                        </a:spcBef>
                        <a:spcAft>
                          <a:spcPts val="0"/>
                        </a:spcAft>
                        <a:buNone/>
                      </a:pPr>
                      <a:r>
                        <a:rPr lang="en-US" sz="1800"/>
                        <a:t>Alex’s simple blog</a:t>
                      </a:r>
                      <a:endParaRPr sz="1800"/>
                    </a:p>
                  </a:txBody>
                  <a:tcPr marT="45725" marB="45725" marR="91450" marL="91450"/>
                </a:tc>
                <a:tc>
                  <a:txBody>
                    <a:bodyPr/>
                    <a:lstStyle/>
                    <a:p>
                      <a:pPr indent="0" lvl="0" marL="0" marR="0" rtl="0" algn="l">
                        <a:spcBef>
                          <a:spcPts val="0"/>
                        </a:spcBef>
                        <a:spcAft>
                          <a:spcPts val="0"/>
                        </a:spcAft>
                        <a:buNone/>
                      </a:pPr>
                      <a:r>
                        <a:rPr lang="en-US" sz="1800"/>
                        <a:t>03/22/2020</a:t>
                      </a:r>
                      <a:r>
                        <a:rPr lang="en-US" sz="1800"/>
                        <a:t> 12:57 AM</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29425">
                <a:tc>
                  <a:txBody>
                    <a:bodyPr/>
                    <a:lstStyle/>
                    <a:p>
                      <a:pPr indent="0" lvl="0" marL="0" marR="0" rtl="0" algn="l">
                        <a:spcBef>
                          <a:spcPts val="0"/>
                        </a:spcBef>
                        <a:spcAft>
                          <a:spcPts val="0"/>
                        </a:spcAft>
                        <a:buNone/>
                      </a:pPr>
                      <a:r>
                        <a:rPr lang="en-US" sz="1800"/>
                        <a:t>Some-offline</a:t>
                      </a:r>
                      <a:endParaRPr sz="1800"/>
                    </a:p>
                  </a:txBody>
                  <a:tcPr marT="45725" marB="45725" marR="91450" marL="91450"/>
                </a:tc>
                <a:tc>
                  <a:txBody>
                    <a:bodyPr/>
                    <a:lstStyle/>
                    <a:p>
                      <a:pPr indent="0" lvl="0" marL="0" marR="0" rtl="0" algn="l">
                        <a:spcBef>
                          <a:spcPts val="0"/>
                        </a:spcBef>
                        <a:spcAft>
                          <a:spcPts val="0"/>
                        </a:spcAft>
                        <a:buNone/>
                      </a:pPr>
                      <a:r>
                        <a:rPr lang="en-US" sz="1800"/>
                        <a:t>This is test site</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03/20/2020</a:t>
                      </a:r>
                      <a:r>
                        <a:rPr lang="en-US" sz="1800"/>
                        <a:t> 3:21 PM</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32" name="Google Shape;232;p9"/>
          <p:cNvSpPr/>
          <p:nvPr/>
        </p:nvSpPr>
        <p:spPr>
          <a:xfrm>
            <a:off x="7879978" y="1467061"/>
            <a:ext cx="322729" cy="282389"/>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9"/>
          <p:cNvSpPr txBox="1"/>
          <p:nvPr/>
        </p:nvSpPr>
        <p:spPr>
          <a:xfrm>
            <a:off x="7879978" y="1423589"/>
            <a:ext cx="3966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a:t>
            </a:r>
            <a:endParaRPr sz="1800">
              <a:solidFill>
                <a:schemeClr val="dk1"/>
              </a:solidFill>
              <a:latin typeface="Calibri"/>
              <a:ea typeface="Calibri"/>
              <a:cs typeface="Calibri"/>
              <a:sym typeface="Calibri"/>
            </a:endParaRPr>
          </a:p>
        </p:txBody>
      </p:sp>
      <p:sp>
        <p:nvSpPr>
          <p:cNvPr id="234" name="Google Shape;234;p9"/>
          <p:cNvSpPr txBox="1"/>
          <p:nvPr/>
        </p:nvSpPr>
        <p:spPr>
          <a:xfrm>
            <a:off x="8868335" y="1423589"/>
            <a:ext cx="28238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Turn Off | Update | Delete</a:t>
            </a:r>
            <a:endParaRPr sz="1800">
              <a:solidFill>
                <a:srgbClr val="0070C0"/>
              </a:solidFill>
              <a:latin typeface="Calibri"/>
              <a:ea typeface="Calibri"/>
              <a:cs typeface="Calibri"/>
              <a:sym typeface="Calibri"/>
            </a:endParaRPr>
          </a:p>
        </p:txBody>
      </p:sp>
      <p:sp>
        <p:nvSpPr>
          <p:cNvPr id="235" name="Google Shape;235;p9"/>
          <p:cNvSpPr/>
          <p:nvPr/>
        </p:nvSpPr>
        <p:spPr>
          <a:xfrm>
            <a:off x="7879978" y="1909482"/>
            <a:ext cx="322729" cy="289112"/>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9"/>
          <p:cNvSpPr txBox="1"/>
          <p:nvPr/>
        </p:nvSpPr>
        <p:spPr>
          <a:xfrm>
            <a:off x="8868335" y="1837985"/>
            <a:ext cx="28238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Calibri"/>
                <a:ea typeface="Calibri"/>
                <a:cs typeface="Calibri"/>
                <a:sym typeface="Calibri"/>
              </a:rPr>
              <a:t>Turn On | Update | Delete</a:t>
            </a:r>
            <a:endParaRPr sz="1800">
              <a:solidFill>
                <a:srgbClr val="0070C0"/>
              </a:solidFill>
              <a:latin typeface="Calibri"/>
              <a:ea typeface="Calibri"/>
              <a:cs typeface="Calibri"/>
              <a:sym typeface="Calibri"/>
            </a:endParaRPr>
          </a:p>
        </p:txBody>
      </p:sp>
      <p:sp>
        <p:nvSpPr>
          <p:cNvPr id="237" name="Google Shape;237;p9"/>
          <p:cNvSpPr/>
          <p:nvPr/>
        </p:nvSpPr>
        <p:spPr>
          <a:xfrm>
            <a:off x="10582852" y="580600"/>
            <a:ext cx="349623" cy="308064"/>
          </a:xfrm>
          <a:custGeom>
            <a:rect b="b" l="l" r="r" t="t"/>
            <a:pathLst>
              <a:path extrusionOk="0" h="120000" w="120000">
                <a:moveTo>
                  <a:pt x="0" y="0"/>
                </a:moveTo>
                <a:lnTo>
                  <a:pt x="120000" y="0"/>
                </a:lnTo>
                <a:lnTo>
                  <a:pt x="120000" y="120000"/>
                </a:lnTo>
                <a:lnTo>
                  <a:pt x="0" y="120000"/>
                </a:lnTo>
                <a:close/>
                <a:moveTo>
                  <a:pt x="30262" y="15000"/>
                </a:moveTo>
                <a:lnTo>
                  <a:pt x="69913" y="15000"/>
                </a:lnTo>
                <a:lnTo>
                  <a:pt x="89738" y="37500"/>
                </a:lnTo>
                <a:lnTo>
                  <a:pt x="89738" y="105000"/>
                </a:lnTo>
                <a:lnTo>
                  <a:pt x="30262" y="105000"/>
                </a:lnTo>
                <a:close/>
              </a:path>
              <a:path extrusionOk="0" fill="darkenLess" h="120000" w="120000">
                <a:moveTo>
                  <a:pt x="30262" y="15000"/>
                </a:moveTo>
                <a:lnTo>
                  <a:pt x="69913" y="15000"/>
                </a:lnTo>
                <a:lnTo>
                  <a:pt x="69913" y="37500"/>
                </a:lnTo>
                <a:lnTo>
                  <a:pt x="89738" y="37500"/>
                </a:lnTo>
                <a:lnTo>
                  <a:pt x="89738" y="105000"/>
                </a:lnTo>
                <a:lnTo>
                  <a:pt x="30262" y="105000"/>
                </a:lnTo>
                <a:close/>
              </a:path>
              <a:path extrusionOk="0" fill="darken" h="120000" w="120000">
                <a:moveTo>
                  <a:pt x="69913" y="15000"/>
                </a:moveTo>
                <a:lnTo>
                  <a:pt x="69913" y="37500"/>
                </a:lnTo>
                <a:lnTo>
                  <a:pt x="89738" y="37500"/>
                </a:lnTo>
                <a:close/>
              </a:path>
              <a:path extrusionOk="0" fill="none" h="120000" w="120000">
                <a:moveTo>
                  <a:pt x="30262" y="15000"/>
                </a:moveTo>
                <a:lnTo>
                  <a:pt x="69913" y="15000"/>
                </a:lnTo>
                <a:lnTo>
                  <a:pt x="89738" y="37500"/>
                </a:lnTo>
                <a:lnTo>
                  <a:pt x="89738" y="105000"/>
                </a:lnTo>
                <a:lnTo>
                  <a:pt x="30262" y="105000"/>
                </a:lnTo>
                <a:close/>
                <a:moveTo>
                  <a:pt x="89738" y="37500"/>
                </a:moveTo>
                <a:lnTo>
                  <a:pt x="69913" y="37500"/>
                </a:lnTo>
                <a:lnTo>
                  <a:pt x="69913" y="15000"/>
                </a:lnTo>
              </a:path>
              <a:path extrusionOk="0" fill="none" h="120000" w="120000">
                <a:moveTo>
                  <a:pt x="0" y="0"/>
                </a:moveTo>
                <a:lnTo>
                  <a:pt x="120000" y="0"/>
                </a:lnTo>
                <a:lnTo>
                  <a:pt x="120000" y="120000"/>
                </a:lnTo>
                <a:lnTo>
                  <a:pt x="0" y="120000"/>
                </a:lnTo>
                <a:close/>
              </a:path>
            </a:pathLst>
          </a:cu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9"/>
          <p:cNvSpPr txBox="1"/>
          <p:nvPr/>
        </p:nvSpPr>
        <p:spPr>
          <a:xfrm>
            <a:off x="10932475" y="543850"/>
            <a:ext cx="813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New…</a:t>
            </a:r>
            <a:endParaRPr sz="1800">
              <a:solidFill>
                <a:schemeClr val="dk1"/>
              </a:solidFill>
              <a:latin typeface="Calibri"/>
              <a:ea typeface="Calibri"/>
              <a:cs typeface="Calibri"/>
              <a:sym typeface="Calibri"/>
            </a:endParaRPr>
          </a:p>
        </p:txBody>
      </p:sp>
      <p:sp>
        <p:nvSpPr>
          <p:cNvPr id="239" name="Google Shape;239;p9"/>
          <p:cNvSpPr txBox="1"/>
          <p:nvPr/>
        </p:nvSpPr>
        <p:spPr>
          <a:xfrm>
            <a:off x="295836" y="2386853"/>
            <a:ext cx="2272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installations found</a:t>
            </a:r>
            <a:endParaRPr sz="1800">
              <a:solidFill>
                <a:schemeClr val="dk1"/>
              </a:solidFill>
              <a:latin typeface="Calibri"/>
              <a:ea typeface="Calibri"/>
              <a:cs typeface="Calibri"/>
              <a:sym typeface="Calibri"/>
            </a:endParaRPr>
          </a:p>
        </p:txBody>
      </p:sp>
      <p:sp>
        <p:nvSpPr>
          <p:cNvPr id="240" name="Google Shape;240;p9"/>
          <p:cNvSpPr txBox="1"/>
          <p:nvPr/>
        </p:nvSpPr>
        <p:spPr>
          <a:xfrm>
            <a:off x="9574322" y="2348766"/>
            <a:ext cx="10892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&lt;&lt; |1| &gt;&gt;</a:t>
            </a:r>
            <a:endParaRPr sz="1800">
              <a:solidFill>
                <a:schemeClr val="dk1"/>
              </a:solidFill>
              <a:latin typeface="Calibri"/>
              <a:ea typeface="Calibri"/>
              <a:cs typeface="Calibri"/>
              <a:sym typeface="Calibri"/>
            </a:endParaRPr>
          </a:p>
        </p:txBody>
      </p:sp>
      <p:sp>
        <p:nvSpPr>
          <p:cNvPr id="241" name="Google Shape;241;p9"/>
          <p:cNvSpPr/>
          <p:nvPr/>
        </p:nvSpPr>
        <p:spPr>
          <a:xfrm>
            <a:off x="10663534" y="2386853"/>
            <a:ext cx="1028683" cy="3312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9"/>
          <p:cNvSpPr/>
          <p:nvPr/>
        </p:nvSpPr>
        <p:spPr>
          <a:xfrm>
            <a:off x="11436724" y="2386853"/>
            <a:ext cx="255493" cy="331245"/>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9"/>
          <p:cNvSpPr/>
          <p:nvPr/>
        </p:nvSpPr>
        <p:spPr>
          <a:xfrm>
            <a:off x="11490509" y="2454088"/>
            <a:ext cx="156913" cy="209875"/>
          </a:xfrm>
          <a:prstGeom prst="flowChartMerg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9"/>
          <p:cNvSpPr txBox="1"/>
          <p:nvPr/>
        </p:nvSpPr>
        <p:spPr>
          <a:xfrm>
            <a:off x="10646709" y="2348766"/>
            <a:ext cx="490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2020-03-21T15:02:37Z</dcterms:created>
  <dc:creator>Oleksandr Flanchyk</dc:creator>
</cp:coreProperties>
</file>