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4" r:id="rId6"/>
    <p:sldId id="265" r:id="rId7"/>
    <p:sldId id="277" r:id="rId8"/>
    <p:sldId id="280" r:id="rId9"/>
    <p:sldId id="260" r:id="rId10"/>
    <p:sldId id="278" r:id="rId11"/>
    <p:sldId id="279" r:id="rId12"/>
    <p:sldId id="261" r:id="rId13"/>
    <p:sldId id="262" r:id="rId14"/>
    <p:sldId id="263" r:id="rId15"/>
    <p:sldId id="270" r:id="rId16"/>
    <p:sldId id="266" r:id="rId17"/>
    <p:sldId id="267" r:id="rId18"/>
    <p:sldId id="268" r:id="rId19"/>
    <p:sldId id="269" r:id="rId20"/>
    <p:sldId id="273" r:id="rId21"/>
    <p:sldId id="271" r:id="rId22"/>
    <p:sldId id="275" r:id="rId23"/>
    <p:sldId id="276" r:id="rId24"/>
    <p:sldId id="274" r:id="rId25"/>
    <p:sldId id="272"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leksandr Flanchyk" initials="OF" lastIdx="2" clrIdx="0">
    <p:extLst>
      <p:ext uri="{19B8F6BF-5375-455C-9EA6-DF929625EA0E}">
        <p15:presenceInfo xmlns:p15="http://schemas.microsoft.com/office/powerpoint/2012/main" userId="55540a49de11f7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8" autoAdjust="0"/>
    <p:restoredTop sz="94660"/>
  </p:normalViewPr>
  <p:slideViewPr>
    <p:cSldViewPr snapToGrid="0">
      <p:cViewPr varScale="1">
        <p:scale>
          <a:sx n="112" d="100"/>
          <a:sy n="112" d="100"/>
        </p:scale>
        <p:origin x="110"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11.05.2021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11.05.2021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11.05.2021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11.05.2021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11.05.2021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11.05.2021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11.05.2021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11.05.2021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11.05.2021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11.05.2021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279" y="174458"/>
            <a:ext cx="4271210" cy="369332"/>
          </a:xfrm>
          <a:prstGeom prst="rect">
            <a:avLst/>
          </a:prstGeom>
          <a:noFill/>
        </p:spPr>
        <p:txBody>
          <a:bodyPr wrap="square" rtlCol="0">
            <a:spAutoFit/>
          </a:bodyPr>
          <a:lstStyle/>
          <a:p>
            <a:r>
              <a:rPr lang="en-US" dirty="0" smtClean="0"/>
              <a:t>Site Events</a:t>
            </a:r>
            <a:endParaRPr lang="ru-RU" dirty="0"/>
          </a:p>
        </p:txBody>
      </p:sp>
      <p:sp>
        <p:nvSpPr>
          <p:cNvPr id="5" name="TextBox 4"/>
          <p:cNvSpPr txBox="1"/>
          <p:nvPr/>
        </p:nvSpPr>
        <p:spPr>
          <a:xfrm>
            <a:off x="487279" y="625642"/>
            <a:ext cx="7850605"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Site created (Information)</a:t>
            </a:r>
          </a:p>
          <a:p>
            <a:pPr marL="285750" indent="-285750">
              <a:buFont typeface="Arial" panose="020B0604020202020204" pitchFamily="34" charset="0"/>
              <a:buChar char="•"/>
            </a:pPr>
            <a:r>
              <a:rPr lang="en-US" dirty="0" smtClean="0"/>
              <a:t>Site started (Information)</a:t>
            </a:r>
          </a:p>
          <a:p>
            <a:pPr marL="285750" indent="-285750">
              <a:buFont typeface="Arial" panose="020B0604020202020204" pitchFamily="34" charset="0"/>
              <a:buChar char="•"/>
            </a:pPr>
            <a:r>
              <a:rPr lang="en-US" dirty="0" smtClean="0"/>
              <a:t>Site stopped (Information)</a:t>
            </a:r>
          </a:p>
          <a:p>
            <a:pPr marL="285750" indent="-285750">
              <a:buFont typeface="Arial" panose="020B0604020202020204" pitchFamily="34" charset="0"/>
              <a:buChar char="•"/>
            </a:pPr>
            <a:r>
              <a:rPr lang="en-US" dirty="0" smtClean="0"/>
              <a:t>Content changed (Information)</a:t>
            </a:r>
          </a:p>
          <a:p>
            <a:pPr marL="285750" indent="-285750">
              <a:buFont typeface="Arial" panose="020B0604020202020204" pitchFamily="34" charset="0"/>
              <a:buChar char="•"/>
            </a:pPr>
            <a:r>
              <a:rPr lang="en-US" dirty="0" smtClean="0"/>
              <a:t>Content delivery error (Error, some content not found).</a:t>
            </a:r>
            <a:endParaRPr lang="ru-RU" dirty="0"/>
          </a:p>
        </p:txBody>
      </p:sp>
      <p:sp>
        <p:nvSpPr>
          <p:cNvPr id="6" name="TextBox 5"/>
          <p:cNvSpPr txBox="1"/>
          <p:nvPr/>
        </p:nvSpPr>
        <p:spPr>
          <a:xfrm>
            <a:off x="487279" y="2335216"/>
            <a:ext cx="6208295" cy="2031325"/>
          </a:xfrm>
          <a:prstGeom prst="rect">
            <a:avLst/>
          </a:prstGeom>
          <a:noFill/>
        </p:spPr>
        <p:txBody>
          <a:bodyPr wrap="square" rtlCol="0">
            <a:spAutoFit/>
          </a:bodyPr>
          <a:lstStyle/>
          <a:p>
            <a:r>
              <a:rPr lang="en-US" dirty="0" err="1" smtClean="0"/>
              <a:t>SiteEvent</a:t>
            </a:r>
            <a:r>
              <a:rPr lang="en-US" dirty="0" smtClean="0"/>
              <a:t> Entity</a:t>
            </a:r>
          </a:p>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err="1" smtClean="0"/>
              <a:t>SiteId</a:t>
            </a:r>
            <a:endParaRPr lang="en-US" dirty="0" smtClean="0"/>
          </a:p>
          <a:p>
            <a:pPr marL="285750" indent="-285750">
              <a:buFont typeface="Arial" panose="020B0604020202020204" pitchFamily="34" charset="0"/>
              <a:buChar char="•"/>
            </a:pPr>
            <a:r>
              <a:rPr lang="en-US" dirty="0" smtClean="0"/>
              <a:t>Type (</a:t>
            </a:r>
            <a:r>
              <a:rPr lang="en-US" dirty="0" err="1" smtClean="0"/>
              <a:t>enum</a:t>
            </a:r>
            <a:r>
              <a:rPr lang="en-US" dirty="0" smtClean="0"/>
              <a:t>)</a:t>
            </a:r>
          </a:p>
          <a:p>
            <a:pPr marL="285750" indent="-285750">
              <a:buFont typeface="Arial" panose="020B0604020202020204" pitchFamily="34" charset="0"/>
              <a:buChar char="•"/>
            </a:pPr>
            <a:r>
              <a:rPr lang="en-US" dirty="0" smtClean="0"/>
              <a:t>Name (string)</a:t>
            </a:r>
          </a:p>
          <a:p>
            <a:pPr marL="285750" indent="-285750">
              <a:buFont typeface="Arial" panose="020B0604020202020204" pitchFamily="34" charset="0"/>
              <a:buChar char="•"/>
            </a:pPr>
            <a:r>
              <a:rPr lang="en-US" dirty="0" smtClean="0"/>
              <a:t>Timestamp</a:t>
            </a:r>
          </a:p>
          <a:p>
            <a:pPr marL="285750" indent="-285750">
              <a:buFont typeface="Arial" panose="020B0604020202020204" pitchFamily="34" charset="0"/>
              <a:buChar char="•"/>
            </a:pPr>
            <a:r>
              <a:rPr lang="en-US" dirty="0" smtClean="0"/>
              <a:t>Details (string)</a:t>
            </a:r>
            <a:endParaRPr lang="ru-RU" dirty="0"/>
          </a:p>
        </p:txBody>
      </p:sp>
      <p:pic>
        <p:nvPicPr>
          <p:cNvPr id="8" name="Picture 7"/>
          <p:cNvPicPr>
            <a:picLocks noChangeAspect="1"/>
          </p:cNvPicPr>
          <p:nvPr/>
        </p:nvPicPr>
        <p:blipFill>
          <a:blip r:embed="rId2"/>
          <a:stretch>
            <a:fillRect/>
          </a:stretch>
        </p:blipFill>
        <p:spPr>
          <a:xfrm>
            <a:off x="8241682" y="2460362"/>
            <a:ext cx="2867425" cy="1371791"/>
          </a:xfrm>
          <a:prstGeom prst="rect">
            <a:avLst/>
          </a:prstGeom>
        </p:spPr>
      </p:pic>
    </p:spTree>
    <p:extLst>
      <p:ext uri="{BB962C8B-B14F-4D97-AF65-F5344CB8AC3E}">
        <p14:creationId xmlns:p14="http://schemas.microsoft.com/office/powerpoint/2010/main" val="1373804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4774" y="132348"/>
            <a:ext cx="4632158" cy="369332"/>
          </a:xfrm>
          <a:prstGeom prst="rect">
            <a:avLst/>
          </a:prstGeom>
          <a:noFill/>
        </p:spPr>
        <p:txBody>
          <a:bodyPr wrap="square" rtlCol="0">
            <a:spAutoFit/>
          </a:bodyPr>
          <a:lstStyle/>
          <a:p>
            <a:r>
              <a:rPr lang="en-US" dirty="0" smtClean="0"/>
              <a:t>Event Log page</a:t>
            </a:r>
            <a:endParaRPr lang="ru-RU" dirty="0"/>
          </a:p>
        </p:txBody>
      </p:sp>
      <p:sp>
        <p:nvSpPr>
          <p:cNvPr id="6"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5"/>
          <p:cNvSpPr/>
          <p:nvPr/>
        </p:nvSpPr>
        <p:spPr>
          <a:xfrm>
            <a:off x="1576314"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10"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Event Log | Help</a:t>
            </a:r>
            <a:endParaRPr lang="ru-RU" dirty="0">
              <a:solidFill>
                <a:schemeClr val="bg1"/>
              </a:solidFill>
            </a:endParaRPr>
          </a:p>
        </p:txBody>
      </p:sp>
      <p:sp>
        <p:nvSpPr>
          <p:cNvPr id="12" name="TextBox 11"/>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73352472"/>
              </p:ext>
            </p:extLst>
          </p:nvPr>
        </p:nvGraphicFramePr>
        <p:xfrm>
          <a:off x="1783347" y="2695358"/>
          <a:ext cx="8617952" cy="1483360"/>
        </p:xfrm>
        <a:graphic>
          <a:graphicData uri="http://schemas.openxmlformats.org/drawingml/2006/table">
            <a:tbl>
              <a:tblPr firstRow="1" bandRow="1">
                <a:tableStyleId>{5C22544A-7EE6-4342-B048-85BDC9FD1C3A}</a:tableStyleId>
              </a:tblPr>
              <a:tblGrid>
                <a:gridCol w="2154488">
                  <a:extLst>
                    <a:ext uri="{9D8B030D-6E8A-4147-A177-3AD203B41FA5}">
                      <a16:colId xmlns:a16="http://schemas.microsoft.com/office/drawing/2014/main" val="594066983"/>
                    </a:ext>
                  </a:extLst>
                </a:gridCol>
                <a:gridCol w="2154488">
                  <a:extLst>
                    <a:ext uri="{9D8B030D-6E8A-4147-A177-3AD203B41FA5}">
                      <a16:colId xmlns:a16="http://schemas.microsoft.com/office/drawing/2014/main" val="1328614768"/>
                    </a:ext>
                  </a:extLst>
                </a:gridCol>
                <a:gridCol w="2154488">
                  <a:extLst>
                    <a:ext uri="{9D8B030D-6E8A-4147-A177-3AD203B41FA5}">
                      <a16:colId xmlns:a16="http://schemas.microsoft.com/office/drawing/2014/main" val="2173006834"/>
                    </a:ext>
                  </a:extLst>
                </a:gridCol>
                <a:gridCol w="2154488">
                  <a:extLst>
                    <a:ext uri="{9D8B030D-6E8A-4147-A177-3AD203B41FA5}">
                      <a16:colId xmlns:a16="http://schemas.microsoft.com/office/drawing/2014/main" val="219012819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bg1"/>
                          </a:solidFill>
                        </a:rPr>
                        <a:t>Site Name</a:t>
                      </a:r>
                      <a:endParaRPr lang="ru-RU" dirty="0" smtClean="0">
                        <a:solidFill>
                          <a:schemeClr val="bg1"/>
                        </a:solidFill>
                      </a:endParaRPr>
                    </a:p>
                  </a:txBody>
                  <a:tcPr/>
                </a:tc>
                <a:tc>
                  <a:txBody>
                    <a:bodyPr/>
                    <a:lstStyle/>
                    <a:p>
                      <a:r>
                        <a:rPr lang="en-US" dirty="0" smtClean="0"/>
                        <a:t>Timestamp</a:t>
                      </a:r>
                      <a:endParaRPr lang="ru-RU" dirty="0"/>
                    </a:p>
                  </a:txBody>
                  <a:tcPr/>
                </a:tc>
                <a:tc>
                  <a:txBody>
                    <a:bodyPr/>
                    <a:lstStyle/>
                    <a:p>
                      <a:r>
                        <a:rPr lang="en-US" dirty="0" smtClean="0"/>
                        <a:t>Event</a:t>
                      </a:r>
                      <a:r>
                        <a:rPr lang="en-US" baseline="0" dirty="0" smtClean="0"/>
                        <a:t> Type</a:t>
                      </a:r>
                      <a:endParaRPr lang="ru-RU" dirty="0"/>
                    </a:p>
                  </a:txBody>
                  <a:tcPr/>
                </a:tc>
                <a:tc>
                  <a:txBody>
                    <a:bodyPr/>
                    <a:lstStyle/>
                    <a:p>
                      <a:endParaRPr lang="ru-RU" dirty="0"/>
                    </a:p>
                  </a:txBody>
                  <a:tcPr/>
                </a:tc>
                <a:extLst>
                  <a:ext uri="{0D108BD9-81ED-4DB2-BD59-A6C34878D82A}">
                    <a16:rowId xmlns:a16="http://schemas.microsoft.com/office/drawing/2014/main" val="151715180"/>
                  </a:ext>
                </a:extLst>
              </a:tr>
              <a:tr h="370840">
                <a:tc>
                  <a:txBody>
                    <a:bodyPr/>
                    <a:lstStyle/>
                    <a:p>
                      <a:r>
                        <a:rPr lang="en-US" dirty="0" smtClean="0"/>
                        <a:t>AVS Site #1</a:t>
                      </a:r>
                      <a:endParaRPr lang="ru-RU" dirty="0"/>
                    </a:p>
                  </a:txBody>
                  <a:tcPr/>
                </a:tc>
                <a:tc>
                  <a:txBody>
                    <a:bodyPr/>
                    <a:lstStyle/>
                    <a:p>
                      <a:r>
                        <a:rPr lang="en-US" dirty="0" smtClean="0"/>
                        <a:t>4/21/2021 4:31PM</a:t>
                      </a:r>
                      <a:endParaRPr lang="ru-RU" dirty="0"/>
                    </a:p>
                  </a:txBody>
                  <a:tcPr/>
                </a:tc>
                <a:tc>
                  <a:txBody>
                    <a:bodyPr/>
                    <a:lstStyle/>
                    <a:p>
                      <a:r>
                        <a:rPr lang="en-US" dirty="0" smtClean="0"/>
                        <a:t>Error</a:t>
                      </a:r>
                      <a:endParaRPr lang="ru-RU" dirty="0"/>
                    </a:p>
                  </a:txBody>
                  <a:tcPr/>
                </a:tc>
                <a:tc>
                  <a:txBody>
                    <a:bodyPr/>
                    <a:lstStyle/>
                    <a:p>
                      <a:r>
                        <a:rPr lang="en-US" dirty="0" smtClean="0"/>
                        <a:t>View details</a:t>
                      </a:r>
                      <a:endParaRPr lang="ru-RU" dirty="0"/>
                    </a:p>
                  </a:txBody>
                  <a:tcPr/>
                </a:tc>
                <a:extLst>
                  <a:ext uri="{0D108BD9-81ED-4DB2-BD59-A6C34878D82A}">
                    <a16:rowId xmlns:a16="http://schemas.microsoft.com/office/drawing/2014/main" val="506079162"/>
                  </a:ext>
                </a:extLst>
              </a:tr>
              <a:tr h="370840">
                <a:tc>
                  <a:txBody>
                    <a:bodyPr/>
                    <a:lstStyle/>
                    <a:p>
                      <a:r>
                        <a:rPr lang="en-US" dirty="0" smtClean="0"/>
                        <a:t>AVS Site #1</a:t>
                      </a:r>
                      <a:endParaRPr lang="ru-RU" dirty="0"/>
                    </a:p>
                  </a:txBody>
                  <a:tcPr/>
                </a:tc>
                <a:tc>
                  <a:txBody>
                    <a:bodyPr/>
                    <a:lstStyle/>
                    <a:p>
                      <a:r>
                        <a:rPr lang="en-US" dirty="0" smtClean="0"/>
                        <a:t>4/18/2021</a:t>
                      </a:r>
                      <a:r>
                        <a:rPr lang="en-US" baseline="0" dirty="0" smtClean="0"/>
                        <a:t> 10:01AM</a:t>
                      </a:r>
                      <a:endParaRPr lang="ru-RU" dirty="0"/>
                    </a:p>
                  </a:txBody>
                  <a:tcPr/>
                </a:tc>
                <a:tc>
                  <a:txBody>
                    <a:bodyPr/>
                    <a:lstStyle/>
                    <a:p>
                      <a:r>
                        <a:rPr lang="en-US" dirty="0" smtClean="0"/>
                        <a:t>Information</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View details</a:t>
                      </a:r>
                      <a:endParaRPr lang="ru-RU" dirty="0" smtClean="0"/>
                    </a:p>
                  </a:txBody>
                  <a:tcPr/>
                </a:tc>
                <a:extLst>
                  <a:ext uri="{0D108BD9-81ED-4DB2-BD59-A6C34878D82A}">
                    <a16:rowId xmlns:a16="http://schemas.microsoft.com/office/drawing/2014/main" val="776379968"/>
                  </a:ext>
                </a:extLst>
              </a:tr>
              <a:tr h="370840">
                <a:tc>
                  <a:txBody>
                    <a:bodyPr/>
                    <a:lstStyle/>
                    <a:p>
                      <a:r>
                        <a:rPr lang="en-US" dirty="0" smtClean="0"/>
                        <a:t>AVS Site #1</a:t>
                      </a:r>
                      <a:endParaRPr lang="ru-RU" dirty="0"/>
                    </a:p>
                  </a:txBody>
                  <a:tcPr/>
                </a:tc>
                <a:tc>
                  <a:txBody>
                    <a:bodyPr/>
                    <a:lstStyle/>
                    <a:p>
                      <a:r>
                        <a:rPr lang="en-US" dirty="0" smtClean="0"/>
                        <a:t>4/11/2021</a:t>
                      </a:r>
                      <a:r>
                        <a:rPr lang="en-US" baseline="0" dirty="0" smtClean="0"/>
                        <a:t> 12:07AM</a:t>
                      </a:r>
                      <a:endParaRPr lang="ru-RU" dirty="0"/>
                    </a:p>
                  </a:txBody>
                  <a:tcPr/>
                </a:tc>
                <a:tc>
                  <a:txBody>
                    <a:bodyPr/>
                    <a:lstStyle/>
                    <a:p>
                      <a:r>
                        <a:rPr lang="en-US" dirty="0" smtClean="0"/>
                        <a:t>Information</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View details</a:t>
                      </a:r>
                      <a:endParaRPr lang="ru-RU" dirty="0" smtClean="0"/>
                    </a:p>
                  </a:txBody>
                  <a:tcPr/>
                </a:tc>
                <a:extLst>
                  <a:ext uri="{0D108BD9-81ED-4DB2-BD59-A6C34878D82A}">
                    <a16:rowId xmlns:a16="http://schemas.microsoft.com/office/drawing/2014/main" val="2595715188"/>
                  </a:ext>
                </a:extLst>
              </a:tr>
            </a:tbl>
          </a:graphicData>
        </a:graphic>
      </p:graphicFrame>
      <p:sp>
        <p:nvSpPr>
          <p:cNvPr id="16" name="TextBox 15"/>
          <p:cNvSpPr txBox="1"/>
          <p:nvPr/>
        </p:nvSpPr>
        <p:spPr>
          <a:xfrm>
            <a:off x="7676146" y="4442261"/>
            <a:ext cx="1696469" cy="369332"/>
          </a:xfrm>
          <a:prstGeom prst="rect">
            <a:avLst/>
          </a:prstGeom>
          <a:noFill/>
        </p:spPr>
        <p:txBody>
          <a:bodyPr wrap="square" rtlCol="0">
            <a:spAutoFit/>
          </a:bodyPr>
          <a:lstStyle/>
          <a:p>
            <a:r>
              <a:rPr lang="en-US" dirty="0" smtClean="0"/>
              <a:t>&lt;&lt;1 2 3...121 &gt;&gt;</a:t>
            </a:r>
            <a:endParaRPr lang="ru-RU" dirty="0"/>
          </a:p>
        </p:txBody>
      </p:sp>
      <p:sp>
        <p:nvSpPr>
          <p:cNvPr id="17" name="Прямоугольник 25"/>
          <p:cNvSpPr/>
          <p:nvPr/>
        </p:nvSpPr>
        <p:spPr>
          <a:xfrm>
            <a:off x="9372616" y="4480348"/>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рямоугольник 26"/>
          <p:cNvSpPr/>
          <p:nvPr/>
        </p:nvSpPr>
        <p:spPr>
          <a:xfrm>
            <a:off x="10145806" y="4480348"/>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Блок-схема: объединение 27"/>
          <p:cNvSpPr/>
          <p:nvPr/>
        </p:nvSpPr>
        <p:spPr>
          <a:xfrm>
            <a:off x="10199591" y="4547583"/>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p:nvSpPr>
        <p:spPr>
          <a:xfrm>
            <a:off x="9355791" y="4442261"/>
            <a:ext cx="490818" cy="369332"/>
          </a:xfrm>
          <a:prstGeom prst="rect">
            <a:avLst/>
          </a:prstGeom>
          <a:noFill/>
        </p:spPr>
        <p:txBody>
          <a:bodyPr wrap="square" rtlCol="0">
            <a:spAutoFit/>
          </a:bodyPr>
          <a:lstStyle/>
          <a:p>
            <a:r>
              <a:rPr lang="en-US" dirty="0" smtClean="0"/>
              <a:t>10</a:t>
            </a:r>
            <a:endParaRPr lang="ru-RU" dirty="0"/>
          </a:p>
        </p:txBody>
      </p:sp>
      <p:sp>
        <p:nvSpPr>
          <p:cNvPr id="22" name="TextBox 21"/>
          <p:cNvSpPr txBox="1"/>
          <p:nvPr/>
        </p:nvSpPr>
        <p:spPr>
          <a:xfrm>
            <a:off x="1786690" y="1835791"/>
            <a:ext cx="1648326" cy="369332"/>
          </a:xfrm>
          <a:prstGeom prst="rect">
            <a:avLst/>
          </a:prstGeom>
          <a:noFill/>
        </p:spPr>
        <p:txBody>
          <a:bodyPr wrap="square" rtlCol="0">
            <a:spAutoFit/>
          </a:bodyPr>
          <a:lstStyle/>
          <a:p>
            <a:r>
              <a:rPr lang="en-US" dirty="0" smtClean="0"/>
              <a:t>Date from</a:t>
            </a:r>
            <a:endParaRPr lang="ru-RU" dirty="0"/>
          </a:p>
        </p:txBody>
      </p:sp>
      <p:sp>
        <p:nvSpPr>
          <p:cNvPr id="23" name="Rectangle 22"/>
          <p:cNvSpPr/>
          <p:nvPr/>
        </p:nvSpPr>
        <p:spPr>
          <a:xfrm>
            <a:off x="3007895" y="1895083"/>
            <a:ext cx="1642311" cy="25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TextBox 23"/>
          <p:cNvSpPr txBox="1"/>
          <p:nvPr/>
        </p:nvSpPr>
        <p:spPr>
          <a:xfrm>
            <a:off x="5047248" y="1820817"/>
            <a:ext cx="1648326" cy="369332"/>
          </a:xfrm>
          <a:prstGeom prst="rect">
            <a:avLst/>
          </a:prstGeom>
          <a:noFill/>
        </p:spPr>
        <p:txBody>
          <a:bodyPr wrap="square" rtlCol="0">
            <a:spAutoFit/>
          </a:bodyPr>
          <a:lstStyle/>
          <a:p>
            <a:r>
              <a:rPr lang="en-US" dirty="0" smtClean="0"/>
              <a:t>Date to</a:t>
            </a:r>
            <a:endParaRPr lang="ru-RU" dirty="0"/>
          </a:p>
        </p:txBody>
      </p:sp>
      <p:sp>
        <p:nvSpPr>
          <p:cNvPr id="25" name="Rectangle 24"/>
          <p:cNvSpPr/>
          <p:nvPr/>
        </p:nvSpPr>
        <p:spPr>
          <a:xfrm>
            <a:off x="5912487" y="1895083"/>
            <a:ext cx="1642311" cy="25600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TextBox 25"/>
          <p:cNvSpPr txBox="1"/>
          <p:nvPr/>
        </p:nvSpPr>
        <p:spPr>
          <a:xfrm>
            <a:off x="3007895" y="1812977"/>
            <a:ext cx="758304" cy="369332"/>
          </a:xfrm>
          <a:prstGeom prst="rect">
            <a:avLst/>
          </a:prstGeom>
          <a:noFill/>
        </p:spPr>
        <p:txBody>
          <a:bodyPr wrap="square" rtlCol="0">
            <a:spAutoFit/>
          </a:bodyPr>
          <a:lstStyle/>
          <a:p>
            <a:r>
              <a:rPr lang="en-US" dirty="0" smtClean="0"/>
              <a:t>--</a:t>
            </a:r>
            <a:endParaRPr lang="ru-RU" dirty="0"/>
          </a:p>
        </p:txBody>
      </p:sp>
      <p:sp>
        <p:nvSpPr>
          <p:cNvPr id="27" name="TextBox 26"/>
          <p:cNvSpPr txBox="1"/>
          <p:nvPr/>
        </p:nvSpPr>
        <p:spPr>
          <a:xfrm>
            <a:off x="5911749" y="1808774"/>
            <a:ext cx="758304" cy="369332"/>
          </a:xfrm>
          <a:prstGeom prst="rect">
            <a:avLst/>
          </a:prstGeom>
          <a:noFill/>
        </p:spPr>
        <p:txBody>
          <a:bodyPr wrap="square" rtlCol="0">
            <a:spAutoFit/>
          </a:bodyPr>
          <a:lstStyle/>
          <a:p>
            <a:r>
              <a:rPr lang="en-US" dirty="0" smtClean="0"/>
              <a:t>--</a:t>
            </a:r>
            <a:endParaRPr lang="ru-RU" dirty="0"/>
          </a:p>
        </p:txBody>
      </p:sp>
      <p:sp>
        <p:nvSpPr>
          <p:cNvPr id="28" name="TextBox 27"/>
          <p:cNvSpPr txBox="1"/>
          <p:nvPr/>
        </p:nvSpPr>
        <p:spPr>
          <a:xfrm>
            <a:off x="8047610" y="1728484"/>
            <a:ext cx="2538233" cy="954107"/>
          </a:xfrm>
          <a:prstGeom prst="rect">
            <a:avLst/>
          </a:prstGeom>
          <a:noFill/>
        </p:spPr>
        <p:txBody>
          <a:bodyPr wrap="square" rtlCol="0">
            <a:spAutoFit/>
          </a:bodyPr>
          <a:lstStyle/>
          <a:p>
            <a:r>
              <a:rPr lang="en-US" sz="1400" dirty="0" smtClean="0"/>
              <a:t>“Date to” is optional and is shown only when “Date from” set. If “Date from” is “—” “Date to” is hidden.</a:t>
            </a:r>
            <a:endParaRPr lang="ru-RU" sz="1400" dirty="0"/>
          </a:p>
        </p:txBody>
      </p:sp>
      <p:sp>
        <p:nvSpPr>
          <p:cNvPr id="29" name="TextBox 28"/>
          <p:cNvSpPr txBox="1"/>
          <p:nvPr/>
        </p:nvSpPr>
        <p:spPr>
          <a:xfrm>
            <a:off x="1842448" y="2313296"/>
            <a:ext cx="4913194" cy="307777"/>
          </a:xfrm>
          <a:prstGeom prst="rect">
            <a:avLst/>
          </a:prstGeom>
          <a:noFill/>
        </p:spPr>
        <p:txBody>
          <a:bodyPr wrap="square" rtlCol="0">
            <a:spAutoFit/>
          </a:bodyPr>
          <a:lstStyle/>
          <a:p>
            <a:r>
              <a:rPr lang="en-US" sz="1400" dirty="0" smtClean="0"/>
              <a:t>When a user click input, a </a:t>
            </a:r>
            <a:r>
              <a:rPr lang="en-US" sz="1400" dirty="0" err="1" smtClean="0"/>
              <a:t>datepicker</a:t>
            </a:r>
            <a:r>
              <a:rPr lang="en-US" sz="1400" dirty="0" smtClean="0"/>
              <a:t> opens</a:t>
            </a:r>
            <a:endParaRPr lang="ru-RU" sz="1400" dirty="0"/>
          </a:p>
        </p:txBody>
      </p:sp>
    </p:spTree>
    <p:extLst>
      <p:ext uri="{BB962C8B-B14F-4D97-AF65-F5344CB8AC3E}">
        <p14:creationId xmlns:p14="http://schemas.microsoft.com/office/powerpoint/2010/main" val="228434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6" name="Table 35"/>
          <p:cNvGraphicFramePr>
            <a:graphicFrameLocks noGrp="1"/>
          </p:cNvGraphicFramePr>
          <p:nvPr>
            <p:extLst>
              <p:ext uri="{D42A27DB-BD31-4B8C-83A1-F6EECF244321}">
                <p14:modId xmlns:p14="http://schemas.microsoft.com/office/powerpoint/2010/main" val="4216403534"/>
              </p:ext>
            </p:extLst>
          </p:nvPr>
        </p:nvGraphicFramePr>
        <p:xfrm>
          <a:off x="7459575" y="2994095"/>
          <a:ext cx="4366209" cy="1445724"/>
        </p:xfrm>
        <a:graphic>
          <a:graphicData uri="http://schemas.openxmlformats.org/drawingml/2006/table">
            <a:tbl>
              <a:tblPr firstRow="1" bandRow="1">
                <a:tableStyleId>{5C22544A-7EE6-4342-B048-85BDC9FD1C3A}</a:tableStyleId>
              </a:tblPr>
              <a:tblGrid>
                <a:gridCol w="1084414">
                  <a:extLst>
                    <a:ext uri="{9D8B030D-6E8A-4147-A177-3AD203B41FA5}">
                      <a16:colId xmlns:a16="http://schemas.microsoft.com/office/drawing/2014/main" val="252522295"/>
                    </a:ext>
                  </a:extLst>
                </a:gridCol>
                <a:gridCol w="546313">
                  <a:extLst>
                    <a:ext uri="{9D8B030D-6E8A-4147-A177-3AD203B41FA5}">
                      <a16:colId xmlns:a16="http://schemas.microsoft.com/office/drawing/2014/main" val="4229825248"/>
                    </a:ext>
                  </a:extLst>
                </a:gridCol>
                <a:gridCol w="936537">
                  <a:extLst>
                    <a:ext uri="{9D8B030D-6E8A-4147-A177-3AD203B41FA5}">
                      <a16:colId xmlns:a16="http://schemas.microsoft.com/office/drawing/2014/main" val="158349433"/>
                    </a:ext>
                  </a:extLst>
                </a:gridCol>
                <a:gridCol w="1798945">
                  <a:extLst>
                    <a:ext uri="{9D8B030D-6E8A-4147-A177-3AD203B41FA5}">
                      <a16:colId xmlns:a16="http://schemas.microsoft.com/office/drawing/2014/main" val="3294192685"/>
                    </a:ext>
                  </a:extLst>
                </a:gridCol>
              </a:tblGrid>
              <a:tr h="329508">
                <a:tc>
                  <a:txBody>
                    <a:bodyPr/>
                    <a:lstStyle/>
                    <a:p>
                      <a:r>
                        <a:rPr lang="en-US" sz="1200" dirty="0" smtClean="0"/>
                        <a:t>Name</a:t>
                      </a:r>
                      <a:endParaRPr lang="ru-RU" sz="1200" dirty="0"/>
                    </a:p>
                  </a:txBody>
                  <a:tcPr/>
                </a:tc>
                <a:tc>
                  <a:txBody>
                    <a:bodyPr/>
                    <a:lstStyle/>
                    <a:p>
                      <a:r>
                        <a:rPr lang="en-US" sz="1200" dirty="0" smtClean="0"/>
                        <a:t>Size, kB</a:t>
                      </a:r>
                      <a:endParaRPr lang="ru-RU" sz="1200" dirty="0"/>
                    </a:p>
                  </a:txBody>
                  <a:tcPr/>
                </a:tc>
                <a:tc>
                  <a:txBody>
                    <a:bodyPr/>
                    <a:lstStyle/>
                    <a:p>
                      <a:r>
                        <a:rPr lang="en-US" sz="1200" dirty="0" smtClean="0"/>
                        <a:t>Uploaded Date</a:t>
                      </a:r>
                      <a:endParaRPr lang="ru-RU" sz="1200" dirty="0"/>
                    </a:p>
                  </a:txBody>
                  <a:tcPr/>
                </a:tc>
                <a:tc>
                  <a:txBody>
                    <a:bodyPr/>
                    <a:lstStyle/>
                    <a:p>
                      <a:endParaRPr lang="ru-RU" sz="1200" dirty="0"/>
                    </a:p>
                  </a:txBody>
                  <a:tcPr/>
                </a:tc>
                <a:extLst>
                  <a:ext uri="{0D108BD9-81ED-4DB2-BD59-A6C34878D82A}">
                    <a16:rowId xmlns:a16="http://schemas.microsoft.com/office/drawing/2014/main" val="882773260"/>
                  </a:ext>
                </a:extLst>
              </a:tr>
              <a:tr h="329508">
                <a:tc>
                  <a:txBody>
                    <a:bodyPr/>
                    <a:lstStyle/>
                    <a:p>
                      <a:r>
                        <a:rPr lang="en-US" sz="1200" dirty="0" smtClean="0"/>
                        <a:t>Index.html</a:t>
                      </a:r>
                      <a:endParaRPr lang="ru-RU" sz="1200" dirty="0"/>
                    </a:p>
                  </a:txBody>
                  <a:tcPr/>
                </a:tc>
                <a:tc>
                  <a:txBody>
                    <a:bodyPr/>
                    <a:lstStyle/>
                    <a:p>
                      <a:r>
                        <a:rPr lang="en-US" sz="1200" dirty="0" smtClean="0"/>
                        <a:t>23.2</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3520922758"/>
                  </a:ext>
                </a:extLst>
              </a:tr>
              <a:tr h="329508">
                <a:tc>
                  <a:txBody>
                    <a:bodyPr/>
                    <a:lstStyle/>
                    <a:p>
                      <a:r>
                        <a:rPr lang="en-US" sz="1200" dirty="0" smtClean="0"/>
                        <a:t>Myimage.png</a:t>
                      </a:r>
                      <a:endParaRPr lang="ru-RU" sz="1200" dirty="0"/>
                    </a:p>
                  </a:txBody>
                  <a:tcPr/>
                </a:tc>
                <a:tc>
                  <a:txBody>
                    <a:bodyPr/>
                    <a:lstStyle/>
                    <a:p>
                      <a:r>
                        <a:rPr lang="en-US" sz="1200" dirty="0" smtClean="0"/>
                        <a:t>14</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Download|View|Remove</a:t>
                      </a:r>
                      <a:endParaRPr lang="ru-RU" sz="1200" dirty="0"/>
                    </a:p>
                  </a:txBody>
                  <a:tcPr/>
                </a:tc>
                <a:extLst>
                  <a:ext uri="{0D108BD9-81ED-4DB2-BD59-A6C34878D82A}">
                    <a16:rowId xmlns:a16="http://schemas.microsoft.com/office/drawing/2014/main" val="3707490074"/>
                  </a:ext>
                </a:extLst>
              </a:tr>
              <a:tr h="329508">
                <a:tc>
                  <a:txBody>
                    <a:bodyPr/>
                    <a:lstStyle/>
                    <a:p>
                      <a:r>
                        <a:rPr lang="en-US" sz="1200" dirty="0" smtClean="0"/>
                        <a:t>Site.css</a:t>
                      </a:r>
                      <a:endParaRPr lang="ru-RU" sz="1200" dirty="0"/>
                    </a:p>
                  </a:txBody>
                  <a:tcPr/>
                </a:tc>
                <a:tc>
                  <a:txBody>
                    <a:bodyPr/>
                    <a:lstStyle/>
                    <a:p>
                      <a:r>
                        <a:rPr lang="en-US" sz="1200" dirty="0" smtClean="0"/>
                        <a:t>5.2</a:t>
                      </a:r>
                      <a:endParaRPr lang="ru-RU" sz="1200" dirty="0"/>
                    </a:p>
                  </a:txBody>
                  <a:tcPr/>
                </a:tc>
                <a:tc>
                  <a:txBody>
                    <a:bodyPr/>
                    <a:lstStyle/>
                    <a:p>
                      <a:r>
                        <a:rPr lang="en-US" sz="1200" dirty="0" smtClean="0"/>
                        <a:t>10/16/2020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1655202766"/>
                  </a:ext>
                </a:extLst>
              </a:tr>
            </a:tbl>
          </a:graphicData>
        </a:graphic>
      </p:graphicFrame>
    </p:spTree>
    <p:extLst>
      <p:ext uri="{BB962C8B-B14F-4D97-AF65-F5344CB8AC3E}">
        <p14:creationId xmlns:p14="http://schemas.microsoft.com/office/powerpoint/2010/main" val="83699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84221"/>
            <a:ext cx="10750216" cy="369332"/>
          </a:xfrm>
          <a:prstGeom prst="rect">
            <a:avLst/>
          </a:prstGeom>
          <a:noFill/>
        </p:spPr>
        <p:txBody>
          <a:bodyPr wrap="square" rtlCol="0">
            <a:spAutoFit/>
          </a:bodyPr>
          <a:lstStyle/>
          <a:p>
            <a:r>
              <a:rPr lang="en-US" dirty="0" smtClean="0"/>
              <a:t>My Profile page</a:t>
            </a:r>
            <a:endParaRPr lang="ru-RU" dirty="0"/>
          </a:p>
        </p:txBody>
      </p:sp>
      <p:pic>
        <p:nvPicPr>
          <p:cNvPr id="5" name="Picture 4"/>
          <p:cNvPicPr>
            <a:picLocks noChangeAspect="1"/>
          </p:cNvPicPr>
          <p:nvPr/>
        </p:nvPicPr>
        <p:blipFill>
          <a:blip r:embed="rId2"/>
          <a:stretch>
            <a:fillRect/>
          </a:stretch>
        </p:blipFill>
        <p:spPr>
          <a:xfrm>
            <a:off x="174458" y="375347"/>
            <a:ext cx="10961638" cy="6344290"/>
          </a:xfrm>
          <a:prstGeom prst="rect">
            <a:avLst/>
          </a:prstGeom>
        </p:spPr>
      </p:pic>
      <p:sp>
        <p:nvSpPr>
          <p:cNvPr id="2" name="Rectangle 1"/>
          <p:cNvSpPr/>
          <p:nvPr/>
        </p:nvSpPr>
        <p:spPr>
          <a:xfrm>
            <a:off x="7271951" y="3398108"/>
            <a:ext cx="753763" cy="21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7386251" y="3355887"/>
            <a:ext cx="525162" cy="276999"/>
          </a:xfrm>
          <a:prstGeom prst="rect">
            <a:avLst/>
          </a:prstGeom>
          <a:noFill/>
        </p:spPr>
        <p:txBody>
          <a:bodyPr wrap="square" rtlCol="0">
            <a:spAutoFit/>
          </a:bodyPr>
          <a:lstStyle/>
          <a:p>
            <a:r>
              <a:rPr lang="en-US" sz="1200" dirty="0" smtClean="0">
                <a:solidFill>
                  <a:schemeClr val="bg1"/>
                </a:solidFill>
              </a:rPr>
              <a:t>Send</a:t>
            </a:r>
            <a:endParaRPr lang="ru-RU" sz="1200" dirty="0">
              <a:solidFill>
                <a:schemeClr val="bg1"/>
              </a:solidFill>
            </a:endParaRPr>
          </a:p>
        </p:txBody>
      </p:sp>
    </p:spTree>
    <p:extLst>
      <p:ext uri="{BB962C8B-B14F-4D97-AF65-F5344CB8AC3E}">
        <p14:creationId xmlns:p14="http://schemas.microsoft.com/office/powerpoint/2010/main" val="196864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Dashboard</a:t>
            </a:r>
            <a:endParaRPr lang="ru-RU" dirty="0"/>
          </a:p>
        </p:txBody>
      </p:sp>
    </p:spTree>
    <p:extLst>
      <p:ext uri="{BB962C8B-B14F-4D97-AF65-F5344CB8AC3E}">
        <p14:creationId xmlns:p14="http://schemas.microsoft.com/office/powerpoint/2010/main" val="1654730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279380"/>
            <a:ext cx="4614111" cy="369332"/>
          </a:xfrm>
          <a:prstGeom prst="rect">
            <a:avLst/>
          </a:prstGeom>
          <a:noFill/>
        </p:spPr>
        <p:txBody>
          <a:bodyPr wrap="square" rtlCol="0">
            <a:spAutoFit/>
          </a:bodyPr>
          <a:lstStyle/>
          <a:p>
            <a:r>
              <a:rPr lang="en-US" dirty="0" smtClean="0"/>
              <a:t>Conversation Message entity</a:t>
            </a:r>
            <a:endParaRPr lang="ru-RU" dirty="0"/>
          </a:p>
        </p:txBody>
      </p:sp>
      <p:sp>
        <p:nvSpPr>
          <p:cNvPr id="5" name="Rounded Rectangle 4"/>
          <p:cNvSpPr/>
          <p:nvPr/>
        </p:nvSpPr>
        <p:spPr>
          <a:xfrm>
            <a:off x="427121" y="794085"/>
            <a:ext cx="3653560" cy="20514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716507" y="942659"/>
            <a:ext cx="2777319" cy="1754326"/>
          </a:xfrm>
          <a:prstGeom prst="rect">
            <a:avLst/>
          </a:prstGeom>
          <a:noFill/>
        </p:spPr>
        <p:txBody>
          <a:bodyPr wrap="square" rtlCol="0">
            <a:spAutoFit/>
          </a:bodyPr>
          <a:lstStyle/>
          <a:p>
            <a:r>
              <a:rPr lang="en-US" dirty="0" smtClean="0"/>
              <a:t>Id (String)</a:t>
            </a:r>
          </a:p>
          <a:p>
            <a:r>
              <a:rPr lang="en-US" dirty="0" err="1" smtClean="0"/>
              <a:t>ConversationID</a:t>
            </a:r>
            <a:endParaRPr lang="en-US" dirty="0"/>
          </a:p>
          <a:p>
            <a:r>
              <a:rPr lang="en-US" dirty="0" err="1" smtClean="0"/>
              <a:t>UserID</a:t>
            </a:r>
            <a:r>
              <a:rPr lang="en-US" dirty="0" smtClean="0"/>
              <a:t> (String)</a:t>
            </a:r>
          </a:p>
          <a:p>
            <a:r>
              <a:rPr lang="en-US" dirty="0" err="1" smtClean="0"/>
              <a:t>DateAdded</a:t>
            </a:r>
            <a:r>
              <a:rPr lang="en-US" dirty="0" smtClean="0"/>
              <a:t> (</a:t>
            </a:r>
            <a:r>
              <a:rPr lang="en-US" dirty="0" err="1" smtClean="0"/>
              <a:t>DateTime</a:t>
            </a:r>
            <a:r>
              <a:rPr lang="en-US" dirty="0" smtClean="0"/>
              <a:t>)</a:t>
            </a:r>
          </a:p>
          <a:p>
            <a:r>
              <a:rPr lang="en-US" dirty="0" smtClean="0"/>
              <a:t>Viewed (Boolean)</a:t>
            </a:r>
          </a:p>
          <a:p>
            <a:r>
              <a:rPr lang="en-US" dirty="0" smtClean="0"/>
              <a:t>Content (String)</a:t>
            </a:r>
            <a:endParaRPr lang="ru-RU" dirty="0"/>
          </a:p>
        </p:txBody>
      </p:sp>
      <p:sp>
        <p:nvSpPr>
          <p:cNvPr id="7" name="Rounded Rectangle 6"/>
          <p:cNvSpPr/>
          <p:nvPr/>
        </p:nvSpPr>
        <p:spPr>
          <a:xfrm>
            <a:off x="4981433" y="700200"/>
            <a:ext cx="2437979" cy="1169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4902374" y="260039"/>
            <a:ext cx="4614111" cy="369332"/>
          </a:xfrm>
          <a:prstGeom prst="rect">
            <a:avLst/>
          </a:prstGeom>
          <a:noFill/>
        </p:spPr>
        <p:txBody>
          <a:bodyPr wrap="square" rtlCol="0">
            <a:spAutoFit/>
          </a:bodyPr>
          <a:lstStyle/>
          <a:p>
            <a:r>
              <a:rPr lang="en-US" dirty="0" smtClean="0"/>
              <a:t>Conversation entity</a:t>
            </a:r>
            <a:endParaRPr lang="ru-RU" dirty="0"/>
          </a:p>
        </p:txBody>
      </p:sp>
      <p:sp>
        <p:nvSpPr>
          <p:cNvPr id="9" name="Rectangle 8"/>
          <p:cNvSpPr/>
          <p:nvPr/>
        </p:nvSpPr>
        <p:spPr>
          <a:xfrm>
            <a:off x="5181940" y="794085"/>
            <a:ext cx="2237472" cy="923330"/>
          </a:xfrm>
          <a:prstGeom prst="rect">
            <a:avLst/>
          </a:prstGeom>
        </p:spPr>
        <p:txBody>
          <a:bodyPr wrap="none">
            <a:spAutoFit/>
          </a:bodyPr>
          <a:lstStyle/>
          <a:p>
            <a:r>
              <a:rPr lang="en-US" dirty="0"/>
              <a:t>Id (String</a:t>
            </a:r>
            <a:r>
              <a:rPr lang="en-US" dirty="0" smtClean="0"/>
              <a:t>)	 </a:t>
            </a:r>
          </a:p>
          <a:p>
            <a:r>
              <a:rPr lang="en-US" dirty="0" smtClean="0"/>
              <a:t>Name (String)</a:t>
            </a:r>
            <a:endParaRPr lang="en-US" dirty="0"/>
          </a:p>
          <a:p>
            <a:r>
              <a:rPr lang="en-US" dirty="0" err="1" smtClean="0"/>
              <a:t>UnreadMessages</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2347573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3754" y="116879"/>
            <a:ext cx="5972725" cy="369332"/>
          </a:xfrm>
          <a:prstGeom prst="rect">
            <a:avLst/>
          </a:prstGeom>
          <a:noFill/>
        </p:spPr>
        <p:txBody>
          <a:bodyPr wrap="none" rtlCol="0">
            <a:spAutoFit/>
          </a:bodyPr>
          <a:lstStyle/>
          <a:p>
            <a:r>
              <a:rPr lang="en-US" dirty="0" smtClean="0"/>
              <a:t>Admin notifications about new message in user conversations</a:t>
            </a:r>
            <a:endParaRPr lang="ru-RU" dirty="0"/>
          </a:p>
        </p:txBody>
      </p:sp>
      <p:sp>
        <p:nvSpPr>
          <p:cNvPr id="7"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5"/>
          <p:cNvSpPr/>
          <p:nvPr/>
        </p:nvSpPr>
        <p:spPr>
          <a:xfrm>
            <a:off x="1602971" y="535677"/>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Прямоугольник 6"/>
          <p:cNvSpPr/>
          <p:nvPr/>
        </p:nvSpPr>
        <p:spPr>
          <a:xfrm>
            <a:off x="1594752"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11" name="Прямоугольник 8"/>
          <p:cNvSpPr/>
          <p:nvPr/>
        </p:nvSpPr>
        <p:spPr>
          <a:xfrm>
            <a:off x="1600377"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1563755" y="1276549"/>
            <a:ext cx="6578224" cy="369332"/>
          </a:xfrm>
          <a:prstGeom prst="rect">
            <a:avLst/>
          </a:prstGeom>
          <a:noFill/>
        </p:spPr>
        <p:txBody>
          <a:bodyPr wrap="square" rtlCol="0">
            <a:spAutoFit/>
          </a:bodyPr>
          <a:lstStyle/>
          <a:p>
            <a:r>
              <a:rPr lang="en-US" dirty="0" smtClean="0">
                <a:solidFill>
                  <a:schemeClr val="bg1"/>
                </a:solidFill>
              </a:rPr>
              <a:t>Dashboard | My Profile | Conversations </a:t>
            </a:r>
            <a:r>
              <a:rPr lang="en-US" baseline="30000" dirty="0" smtClean="0">
                <a:solidFill>
                  <a:srgbClr val="FF0000"/>
                </a:solidFill>
              </a:rPr>
              <a:t>(New)</a:t>
            </a:r>
            <a:r>
              <a:rPr lang="en-US" dirty="0" smtClean="0">
                <a:solidFill>
                  <a:schemeClr val="bg1"/>
                </a:solidFill>
              </a:rPr>
              <a:t> | Help</a:t>
            </a:r>
            <a:endParaRPr lang="ru-RU" dirty="0">
              <a:solidFill>
                <a:schemeClr val="bg1"/>
              </a:solidFill>
            </a:endParaRPr>
          </a:p>
        </p:txBody>
      </p:sp>
      <p:sp>
        <p:nvSpPr>
          <p:cNvPr id="13" name="TextBox 12"/>
          <p:cNvSpPr txBox="1"/>
          <p:nvPr/>
        </p:nvSpPr>
        <p:spPr>
          <a:xfrm>
            <a:off x="8423978" y="975354"/>
            <a:ext cx="2376943"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14" name="TextBox 13"/>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cxnSp>
        <p:nvCxnSpPr>
          <p:cNvPr id="16" name="Straight Arrow Connector 15"/>
          <p:cNvCxnSpPr/>
          <p:nvPr/>
        </p:nvCxnSpPr>
        <p:spPr>
          <a:xfrm flipH="1" flipV="1">
            <a:off x="5637654" y="1519417"/>
            <a:ext cx="577516" cy="9281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23811" y="2447567"/>
            <a:ext cx="3922294" cy="923330"/>
          </a:xfrm>
          <a:prstGeom prst="rect">
            <a:avLst/>
          </a:prstGeom>
          <a:noFill/>
        </p:spPr>
        <p:txBody>
          <a:bodyPr wrap="square" rtlCol="0">
            <a:spAutoFit/>
          </a:bodyPr>
          <a:lstStyle/>
          <a:p>
            <a:r>
              <a:rPr lang="en-US" dirty="0" smtClean="0"/>
              <a:t>Shown for all client routes except Conversations</a:t>
            </a:r>
          </a:p>
          <a:p>
            <a:r>
              <a:rPr lang="en-US" dirty="0" smtClean="0"/>
              <a:t>This is </a:t>
            </a:r>
            <a:r>
              <a:rPr lang="en-US" dirty="0" err="1" smtClean="0"/>
              <a:t>realtime</a:t>
            </a:r>
            <a:endParaRPr lang="ru-RU" dirty="0"/>
          </a:p>
        </p:txBody>
      </p:sp>
    </p:spTree>
    <p:extLst>
      <p:ext uri="{BB962C8B-B14F-4D97-AF65-F5344CB8AC3E}">
        <p14:creationId xmlns:p14="http://schemas.microsoft.com/office/powerpoint/2010/main" val="9730980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197988" y="6220623"/>
            <a:ext cx="7096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10324531" y="6220623"/>
            <a:ext cx="7506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08284" y="132347"/>
            <a:ext cx="1502976" cy="369332"/>
          </a:xfrm>
          <a:prstGeom prst="rect">
            <a:avLst/>
          </a:prstGeom>
          <a:noFill/>
        </p:spPr>
        <p:txBody>
          <a:bodyPr wrap="none" rtlCol="0">
            <a:spAutoFit/>
          </a:bodyPr>
          <a:lstStyle/>
          <a:p>
            <a:r>
              <a:rPr lang="en-US" dirty="0" smtClean="0"/>
              <a:t>Conversations</a:t>
            </a:r>
            <a:endParaRPr lang="ru-RU" dirty="0"/>
          </a:p>
        </p:txBody>
      </p:sp>
      <p:sp>
        <p:nvSpPr>
          <p:cNvPr id="5" name="Rectangle 4"/>
          <p:cNvSpPr/>
          <p:nvPr/>
        </p:nvSpPr>
        <p:spPr>
          <a:xfrm>
            <a:off x="121529" y="501679"/>
            <a:ext cx="2737185" cy="6187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258679" y="613611"/>
            <a:ext cx="2273968" cy="1200329"/>
          </a:xfrm>
          <a:prstGeom prst="rect">
            <a:avLst/>
          </a:prstGeom>
          <a:noFill/>
        </p:spPr>
        <p:txBody>
          <a:bodyPr wrap="square" rtlCol="0">
            <a:spAutoFit/>
          </a:bodyPr>
          <a:lstStyle/>
          <a:p>
            <a:r>
              <a:rPr lang="en-US" dirty="0" smtClean="0">
                <a:solidFill>
                  <a:srgbClr val="FF0000"/>
                </a:solidFill>
              </a:rPr>
              <a:t>Alex</a:t>
            </a:r>
            <a:r>
              <a:rPr lang="en-US" baseline="30000" dirty="0" smtClean="0">
                <a:solidFill>
                  <a:srgbClr val="FF0000"/>
                </a:solidFill>
              </a:rPr>
              <a:t>(1)</a:t>
            </a:r>
          </a:p>
          <a:p>
            <a:r>
              <a:rPr lang="en-US" dirty="0" smtClean="0">
                <a:solidFill>
                  <a:schemeClr val="bg1"/>
                </a:solidFill>
              </a:rPr>
              <a:t>User1</a:t>
            </a:r>
          </a:p>
          <a:p>
            <a:r>
              <a:rPr lang="en-US" dirty="0" smtClean="0">
                <a:solidFill>
                  <a:schemeClr val="bg1"/>
                </a:solidFill>
              </a:rPr>
              <a:t>User2</a:t>
            </a:r>
          </a:p>
          <a:p>
            <a:r>
              <a:rPr lang="en-US" dirty="0" smtClean="0">
                <a:solidFill>
                  <a:schemeClr val="bg1"/>
                </a:solidFill>
              </a:rPr>
              <a:t>User3</a:t>
            </a:r>
            <a:endParaRPr lang="ru-RU" dirty="0">
              <a:solidFill>
                <a:schemeClr val="bg1"/>
              </a:solidFill>
            </a:endParaRPr>
          </a:p>
        </p:txBody>
      </p:sp>
      <p:sp>
        <p:nvSpPr>
          <p:cNvPr id="7" name="Rectangle 6"/>
          <p:cNvSpPr/>
          <p:nvPr/>
        </p:nvSpPr>
        <p:spPr>
          <a:xfrm>
            <a:off x="2983832" y="501679"/>
            <a:ext cx="9005636" cy="6187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159457" y="613611"/>
            <a:ext cx="8652680" cy="646331"/>
          </a:xfrm>
          <a:prstGeom prst="rect">
            <a:avLst/>
          </a:prstGeom>
          <a:noFill/>
        </p:spPr>
        <p:txBody>
          <a:bodyPr wrap="square" rtlCol="0">
            <a:spAutoFit/>
          </a:bodyPr>
          <a:lstStyle/>
          <a:p>
            <a:r>
              <a:rPr lang="en-US" dirty="0" smtClean="0"/>
              <a:t>1/16/2021</a:t>
            </a:r>
          </a:p>
          <a:p>
            <a:r>
              <a:rPr lang="en-US" dirty="0" smtClean="0"/>
              <a:t>Message content</a:t>
            </a:r>
            <a:endParaRPr lang="ru-RU" dirty="0"/>
          </a:p>
        </p:txBody>
      </p:sp>
      <p:sp>
        <p:nvSpPr>
          <p:cNvPr id="9" name="TextBox 8"/>
          <p:cNvSpPr txBox="1"/>
          <p:nvPr/>
        </p:nvSpPr>
        <p:spPr>
          <a:xfrm>
            <a:off x="3159457" y="1490774"/>
            <a:ext cx="8652680" cy="646331"/>
          </a:xfrm>
          <a:prstGeom prst="rect">
            <a:avLst/>
          </a:prstGeom>
          <a:noFill/>
        </p:spPr>
        <p:txBody>
          <a:bodyPr wrap="square" rtlCol="0">
            <a:spAutoFit/>
          </a:bodyPr>
          <a:lstStyle/>
          <a:p>
            <a:r>
              <a:rPr lang="en-US" dirty="0" smtClean="0"/>
              <a:t>1/15/2021</a:t>
            </a:r>
          </a:p>
          <a:p>
            <a:r>
              <a:rPr lang="en-US" dirty="0" smtClean="0"/>
              <a:t>Message content</a:t>
            </a:r>
            <a:endParaRPr lang="ru-RU" dirty="0"/>
          </a:p>
        </p:txBody>
      </p:sp>
      <p:sp>
        <p:nvSpPr>
          <p:cNvPr id="10" name="TextBox 9"/>
          <p:cNvSpPr txBox="1"/>
          <p:nvPr/>
        </p:nvSpPr>
        <p:spPr>
          <a:xfrm>
            <a:off x="3159457" y="2327268"/>
            <a:ext cx="8652680" cy="646331"/>
          </a:xfrm>
          <a:prstGeom prst="rect">
            <a:avLst/>
          </a:prstGeom>
          <a:noFill/>
        </p:spPr>
        <p:txBody>
          <a:bodyPr wrap="square" rtlCol="0">
            <a:spAutoFit/>
          </a:bodyPr>
          <a:lstStyle/>
          <a:p>
            <a:r>
              <a:rPr lang="en-US" dirty="0" smtClean="0"/>
              <a:t>1/14/2021</a:t>
            </a:r>
          </a:p>
          <a:p>
            <a:r>
              <a:rPr lang="en-US" dirty="0" smtClean="0"/>
              <a:t>Message content</a:t>
            </a:r>
            <a:endParaRPr lang="ru-RU" dirty="0"/>
          </a:p>
        </p:txBody>
      </p:sp>
      <p:sp>
        <p:nvSpPr>
          <p:cNvPr id="11" name="Rectangle 10"/>
          <p:cNvSpPr/>
          <p:nvPr/>
        </p:nvSpPr>
        <p:spPr>
          <a:xfrm>
            <a:off x="3057099" y="4892722"/>
            <a:ext cx="8850573" cy="122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159457" y="4956651"/>
            <a:ext cx="7096835" cy="369332"/>
          </a:xfrm>
          <a:prstGeom prst="rect">
            <a:avLst/>
          </a:prstGeom>
          <a:noFill/>
        </p:spPr>
        <p:txBody>
          <a:bodyPr wrap="square" rtlCol="0">
            <a:spAutoFit/>
          </a:bodyPr>
          <a:lstStyle/>
          <a:p>
            <a:r>
              <a:rPr lang="en-US" dirty="0" smtClean="0"/>
              <a:t>This is a response from administrator</a:t>
            </a:r>
            <a:endParaRPr lang="ru-RU" dirty="0"/>
          </a:p>
        </p:txBody>
      </p:sp>
      <p:sp>
        <p:nvSpPr>
          <p:cNvPr id="13" name="TextBox 12"/>
          <p:cNvSpPr txBox="1"/>
          <p:nvPr/>
        </p:nvSpPr>
        <p:spPr>
          <a:xfrm>
            <a:off x="10406419" y="6220623"/>
            <a:ext cx="668740" cy="369332"/>
          </a:xfrm>
          <a:prstGeom prst="rect">
            <a:avLst/>
          </a:prstGeom>
          <a:noFill/>
        </p:spPr>
        <p:txBody>
          <a:bodyPr wrap="square" rtlCol="0">
            <a:spAutoFit/>
          </a:bodyPr>
          <a:lstStyle/>
          <a:p>
            <a:r>
              <a:rPr lang="en-US" dirty="0" smtClean="0">
                <a:solidFill>
                  <a:schemeClr val="bg1"/>
                </a:solidFill>
              </a:rPr>
              <a:t>Send</a:t>
            </a:r>
            <a:endParaRPr lang="ru-RU" dirty="0">
              <a:solidFill>
                <a:schemeClr val="bg1"/>
              </a:solidFill>
            </a:endParaRPr>
          </a:p>
        </p:txBody>
      </p:sp>
      <p:sp>
        <p:nvSpPr>
          <p:cNvPr id="14" name="TextBox 13"/>
          <p:cNvSpPr txBox="1"/>
          <p:nvPr/>
        </p:nvSpPr>
        <p:spPr>
          <a:xfrm>
            <a:off x="11279740" y="6220623"/>
            <a:ext cx="787933" cy="369332"/>
          </a:xfrm>
          <a:prstGeom prst="rect">
            <a:avLst/>
          </a:prstGeom>
          <a:noFill/>
        </p:spPr>
        <p:txBody>
          <a:bodyPr wrap="square" rtlCol="0">
            <a:spAutoFit/>
          </a:bodyPr>
          <a:lstStyle/>
          <a:p>
            <a:r>
              <a:rPr lang="en-US" dirty="0" smtClean="0">
                <a:solidFill>
                  <a:schemeClr val="bg1"/>
                </a:solidFill>
              </a:rPr>
              <a:t>Clear</a:t>
            </a:r>
            <a:endParaRPr lang="ru-RU" dirty="0">
              <a:solidFill>
                <a:schemeClr val="bg1"/>
              </a:solidFill>
            </a:endParaRPr>
          </a:p>
        </p:txBody>
      </p:sp>
      <p:cxnSp>
        <p:nvCxnSpPr>
          <p:cNvPr id="18" name="Straight Arrow Connector 17"/>
          <p:cNvCxnSpPr/>
          <p:nvPr/>
        </p:nvCxnSpPr>
        <p:spPr>
          <a:xfrm flipH="1">
            <a:off x="970547" y="132347"/>
            <a:ext cx="1459832" cy="6055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73523" y="-32867"/>
            <a:ext cx="6611353" cy="369332"/>
          </a:xfrm>
          <a:prstGeom prst="rect">
            <a:avLst/>
          </a:prstGeom>
          <a:noFill/>
        </p:spPr>
        <p:txBody>
          <a:bodyPr wrap="square" rtlCol="0">
            <a:spAutoFit/>
          </a:bodyPr>
          <a:lstStyle/>
          <a:p>
            <a:r>
              <a:rPr lang="en-US" dirty="0" smtClean="0"/>
              <a:t>The number of unread messages is updated in real-time</a:t>
            </a:r>
            <a:endParaRPr lang="ru-RU" dirty="0"/>
          </a:p>
        </p:txBody>
      </p:sp>
    </p:spTree>
    <p:extLst>
      <p:ext uri="{BB962C8B-B14F-4D97-AF65-F5344CB8AC3E}">
        <p14:creationId xmlns:p14="http://schemas.microsoft.com/office/powerpoint/2010/main" val="107874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95" y="222584"/>
            <a:ext cx="7321216" cy="369332"/>
          </a:xfrm>
          <a:prstGeom prst="rect">
            <a:avLst/>
          </a:prstGeom>
          <a:noFill/>
        </p:spPr>
        <p:txBody>
          <a:bodyPr wrap="square" rtlCol="0">
            <a:spAutoFit/>
          </a:bodyPr>
          <a:lstStyle/>
          <a:p>
            <a:r>
              <a:rPr lang="en-US" dirty="0" smtClean="0"/>
              <a:t>User Profile</a:t>
            </a:r>
            <a:endParaRPr lang="ru-RU" dirty="0"/>
          </a:p>
        </p:txBody>
      </p:sp>
      <p:sp>
        <p:nvSpPr>
          <p:cNvPr id="5" name="TextBox 4"/>
          <p:cNvSpPr txBox="1"/>
          <p:nvPr/>
        </p:nvSpPr>
        <p:spPr>
          <a:xfrm>
            <a:off x="9581587" y="591916"/>
            <a:ext cx="2449992"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6" name="Rectangle 5"/>
          <p:cNvSpPr/>
          <p:nvPr/>
        </p:nvSpPr>
        <p:spPr>
          <a:xfrm>
            <a:off x="264696" y="899692"/>
            <a:ext cx="11833058" cy="589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525439" y="1153236"/>
            <a:ext cx="3671248" cy="369332"/>
          </a:xfrm>
          <a:prstGeom prst="rect">
            <a:avLst/>
          </a:prstGeom>
          <a:noFill/>
        </p:spPr>
        <p:txBody>
          <a:bodyPr wrap="square" rtlCol="0">
            <a:spAutoFit/>
          </a:bodyPr>
          <a:lstStyle/>
          <a:p>
            <a:r>
              <a:rPr lang="en-US" dirty="0" smtClean="0"/>
              <a:t>Name:</a:t>
            </a:r>
            <a:endParaRPr lang="ru-RU" dirty="0"/>
          </a:p>
        </p:txBody>
      </p:sp>
      <p:sp>
        <p:nvSpPr>
          <p:cNvPr id="9" name="TextBox 8"/>
          <p:cNvSpPr txBox="1"/>
          <p:nvPr/>
        </p:nvSpPr>
        <p:spPr>
          <a:xfrm>
            <a:off x="525439" y="1621340"/>
            <a:ext cx="7206018" cy="369332"/>
          </a:xfrm>
          <a:prstGeom prst="rect">
            <a:avLst/>
          </a:prstGeom>
          <a:noFill/>
        </p:spPr>
        <p:txBody>
          <a:bodyPr wrap="square" rtlCol="0">
            <a:spAutoFit/>
          </a:bodyPr>
          <a:lstStyle/>
          <a:p>
            <a:r>
              <a:rPr lang="en-US" dirty="0" smtClean="0"/>
              <a:t>Email:    alex.svs.fl@gmail.com</a:t>
            </a:r>
            <a:endParaRPr lang="ru-RU" dirty="0"/>
          </a:p>
        </p:txBody>
      </p:sp>
      <p:sp>
        <p:nvSpPr>
          <p:cNvPr id="12" name="TextBox 11"/>
          <p:cNvSpPr txBox="1"/>
          <p:nvPr/>
        </p:nvSpPr>
        <p:spPr>
          <a:xfrm>
            <a:off x="525439" y="2090852"/>
            <a:ext cx="2019869" cy="369332"/>
          </a:xfrm>
          <a:prstGeom prst="rect">
            <a:avLst/>
          </a:prstGeom>
          <a:noFill/>
        </p:spPr>
        <p:txBody>
          <a:bodyPr wrap="square" rtlCol="0">
            <a:spAutoFit/>
          </a:bodyPr>
          <a:lstStyle/>
          <a:p>
            <a:r>
              <a:rPr lang="en-US" dirty="0" smtClean="0"/>
              <a:t>Status:</a:t>
            </a:r>
            <a:endParaRPr lang="ru-RU" dirty="0"/>
          </a:p>
        </p:txBody>
      </p:sp>
      <p:sp>
        <p:nvSpPr>
          <p:cNvPr id="13" name="TextBox 12"/>
          <p:cNvSpPr txBox="1"/>
          <p:nvPr/>
        </p:nvSpPr>
        <p:spPr>
          <a:xfrm>
            <a:off x="1308345" y="2090852"/>
            <a:ext cx="2616958" cy="369332"/>
          </a:xfrm>
          <a:prstGeom prst="rect">
            <a:avLst/>
          </a:prstGeom>
          <a:noFill/>
        </p:spPr>
        <p:txBody>
          <a:bodyPr wrap="square" rtlCol="0">
            <a:spAutoFit/>
          </a:bodyPr>
          <a:lstStyle/>
          <a:p>
            <a:r>
              <a:rPr lang="en-US" dirty="0" smtClean="0"/>
              <a:t>Active</a:t>
            </a:r>
            <a:endParaRPr lang="ru-RU" dirty="0"/>
          </a:p>
        </p:txBody>
      </p:sp>
      <p:sp>
        <p:nvSpPr>
          <p:cNvPr id="14" name="Rectangle 13"/>
          <p:cNvSpPr/>
          <p:nvPr/>
        </p:nvSpPr>
        <p:spPr>
          <a:xfrm>
            <a:off x="1361364" y="2090852"/>
            <a:ext cx="94510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26"/>
          <p:cNvSpPr/>
          <p:nvPr/>
        </p:nvSpPr>
        <p:spPr>
          <a:xfrm>
            <a:off x="2042651" y="2088107"/>
            <a:ext cx="255493" cy="3655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объединение 27"/>
          <p:cNvSpPr/>
          <p:nvPr/>
        </p:nvSpPr>
        <p:spPr>
          <a:xfrm>
            <a:off x="2096436" y="2189624"/>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627797" y="3074187"/>
            <a:ext cx="9287302" cy="2050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525439" y="2644169"/>
            <a:ext cx="2579427" cy="369332"/>
          </a:xfrm>
          <a:prstGeom prst="rect">
            <a:avLst/>
          </a:prstGeom>
          <a:noFill/>
        </p:spPr>
        <p:txBody>
          <a:bodyPr wrap="square" rtlCol="0">
            <a:spAutoFit/>
          </a:bodyPr>
          <a:lstStyle/>
          <a:p>
            <a:r>
              <a:rPr lang="en-US" dirty="0" smtClean="0"/>
              <a:t>Comment:</a:t>
            </a:r>
            <a:endParaRPr lang="ru-RU" dirty="0"/>
          </a:p>
        </p:txBody>
      </p:sp>
      <p:sp>
        <p:nvSpPr>
          <p:cNvPr id="19" name="TextBox 18"/>
          <p:cNvSpPr txBox="1"/>
          <p:nvPr/>
        </p:nvSpPr>
        <p:spPr>
          <a:xfrm>
            <a:off x="1308345" y="1153236"/>
            <a:ext cx="4455994" cy="369332"/>
          </a:xfrm>
          <a:prstGeom prst="rect">
            <a:avLst/>
          </a:prstGeom>
          <a:noFill/>
        </p:spPr>
        <p:txBody>
          <a:bodyPr wrap="square" rtlCol="0">
            <a:spAutoFit/>
          </a:bodyPr>
          <a:lstStyle/>
          <a:p>
            <a:r>
              <a:rPr lang="en-US" dirty="0" smtClean="0"/>
              <a:t>Alex</a:t>
            </a:r>
            <a:endParaRPr lang="ru-RU" dirty="0"/>
          </a:p>
        </p:txBody>
      </p:sp>
      <p:sp>
        <p:nvSpPr>
          <p:cNvPr id="20" name="Прямоугольник 31"/>
          <p:cNvSpPr/>
          <p:nvPr/>
        </p:nvSpPr>
        <p:spPr>
          <a:xfrm>
            <a:off x="9117022" y="5298577"/>
            <a:ext cx="832194"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9204430" y="5303622"/>
            <a:ext cx="676548" cy="369332"/>
          </a:xfrm>
          <a:prstGeom prst="rect">
            <a:avLst/>
          </a:prstGeom>
          <a:noFill/>
        </p:spPr>
        <p:txBody>
          <a:bodyPr wrap="square" rtlCol="0">
            <a:spAutoFit/>
          </a:bodyPr>
          <a:lstStyle/>
          <a:p>
            <a:r>
              <a:rPr lang="en-US" dirty="0" smtClean="0">
                <a:solidFill>
                  <a:schemeClr val="bg1"/>
                </a:solidFill>
              </a:rPr>
              <a:t>Save</a:t>
            </a:r>
            <a:endParaRPr lang="ru-RU" dirty="0">
              <a:solidFill>
                <a:schemeClr val="bg1"/>
              </a:solidFill>
            </a:endParaRPr>
          </a:p>
        </p:txBody>
      </p:sp>
      <p:sp>
        <p:nvSpPr>
          <p:cNvPr id="22" name="TextBox 21"/>
          <p:cNvSpPr txBox="1"/>
          <p:nvPr/>
        </p:nvSpPr>
        <p:spPr>
          <a:xfrm>
            <a:off x="4844954" y="1105469"/>
            <a:ext cx="4981433" cy="923330"/>
          </a:xfrm>
          <a:prstGeom prst="rect">
            <a:avLst/>
          </a:prstGeom>
          <a:noFill/>
        </p:spPr>
        <p:txBody>
          <a:bodyPr wrap="square" rtlCol="0">
            <a:spAutoFit/>
          </a:bodyPr>
          <a:lstStyle/>
          <a:p>
            <a:r>
              <a:rPr lang="en-US" dirty="0" smtClean="0"/>
              <a:t>Date joined:  05/21/2020</a:t>
            </a:r>
          </a:p>
          <a:p>
            <a:endParaRPr lang="en-US" dirty="0"/>
          </a:p>
          <a:p>
            <a:r>
              <a:rPr lang="en-US" dirty="0" smtClean="0"/>
              <a:t>Last locked</a:t>
            </a:r>
            <a:r>
              <a:rPr lang="en-US" smtClean="0"/>
              <a:t>:   -</a:t>
            </a:r>
            <a:endParaRPr lang="en-US" dirty="0"/>
          </a:p>
        </p:txBody>
      </p:sp>
    </p:spTree>
    <p:extLst>
      <p:ext uri="{BB962C8B-B14F-4D97-AF65-F5344CB8AC3E}">
        <p14:creationId xmlns:p14="http://schemas.microsoft.com/office/powerpoint/2010/main" val="585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14300"/>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6"/>
          <p:cNvSpPr/>
          <p:nvPr/>
        </p:nvSpPr>
        <p:spPr>
          <a:xfrm>
            <a:off x="1185679"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1185677"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6" name="Прямоугольник 8"/>
          <p:cNvSpPr/>
          <p:nvPr/>
        </p:nvSpPr>
        <p:spPr>
          <a:xfrm>
            <a:off x="1199325"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1170724" y="1276549"/>
            <a:ext cx="6578224" cy="369332"/>
          </a:xfrm>
          <a:prstGeom prst="rect">
            <a:avLst/>
          </a:prstGeom>
          <a:noFill/>
        </p:spPr>
        <p:txBody>
          <a:bodyPr wrap="square" rtlCol="0">
            <a:spAutoFit/>
          </a:bodyPr>
          <a:lstStyle/>
          <a:p>
            <a:r>
              <a:rPr lang="en-US" dirty="0" smtClean="0">
                <a:solidFill>
                  <a:schemeClr val="bg1"/>
                </a:solidFill>
              </a:rPr>
              <a:t>Dashboard | My Profile</a:t>
            </a:r>
            <a:r>
              <a:rPr lang="en-US" b="1" baseline="30000" dirty="0" smtClean="0">
                <a:solidFill>
                  <a:srgbClr val="FF0000"/>
                </a:solidFill>
              </a:rPr>
              <a:t>(!)</a:t>
            </a:r>
            <a:r>
              <a:rPr lang="en-US" dirty="0" smtClean="0">
                <a:solidFill>
                  <a:schemeClr val="bg1"/>
                </a:solidFill>
              </a:rPr>
              <a:t> | Help</a:t>
            </a:r>
            <a:endParaRPr lang="ru-RU" dirty="0">
              <a:solidFill>
                <a:schemeClr val="bg1"/>
              </a:solidFill>
            </a:endParaRPr>
          </a:p>
        </p:txBody>
      </p:sp>
      <p:sp>
        <p:nvSpPr>
          <p:cNvPr id="8" name="TextBox 7"/>
          <p:cNvSpPr txBox="1"/>
          <p:nvPr/>
        </p:nvSpPr>
        <p:spPr>
          <a:xfrm>
            <a:off x="7778856"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a:t>
            </a:r>
            <a:r>
              <a:rPr lang="ru-RU" sz="1400" b="1" baseline="30000" dirty="0" smtClean="0">
                <a:solidFill>
                  <a:srgbClr val="FF0000"/>
                </a:solidFill>
              </a:rPr>
              <a:t>(1)</a:t>
            </a:r>
            <a:r>
              <a:rPr lang="en-US" sz="1400" dirty="0" smtClean="0">
                <a:solidFill>
                  <a:schemeClr val="accent5"/>
                </a:solidFill>
              </a:rPr>
              <a:t>| Sign out…</a:t>
            </a:r>
            <a:endParaRPr lang="ru-RU" sz="1400" dirty="0">
              <a:solidFill>
                <a:schemeClr val="accent5"/>
              </a:solidFill>
            </a:endParaRPr>
          </a:p>
        </p:txBody>
      </p:sp>
      <p:sp>
        <p:nvSpPr>
          <p:cNvPr id="9" name="TextBox 8"/>
          <p:cNvSpPr txBox="1"/>
          <p:nvPr/>
        </p:nvSpPr>
        <p:spPr>
          <a:xfrm>
            <a:off x="224589" y="88232"/>
            <a:ext cx="8879306" cy="369332"/>
          </a:xfrm>
          <a:prstGeom prst="rect">
            <a:avLst/>
          </a:prstGeom>
          <a:noFill/>
        </p:spPr>
        <p:txBody>
          <a:bodyPr wrap="square" rtlCol="0">
            <a:spAutoFit/>
          </a:bodyPr>
          <a:lstStyle/>
          <a:p>
            <a:r>
              <a:rPr lang="en-US" dirty="0" smtClean="0"/>
              <a:t>User notifications about new messages from admin</a:t>
            </a:r>
            <a:endParaRPr lang="ru-RU" dirty="0"/>
          </a:p>
        </p:txBody>
      </p:sp>
      <p:cxnSp>
        <p:nvCxnSpPr>
          <p:cNvPr id="13" name="Straight Arrow Connector 12"/>
          <p:cNvCxnSpPr/>
          <p:nvPr/>
        </p:nvCxnSpPr>
        <p:spPr>
          <a:xfrm flipH="1" flipV="1">
            <a:off x="9496926" y="1179095"/>
            <a:ext cx="561474" cy="12031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9074149" y="2434760"/>
            <a:ext cx="2538354" cy="1200329"/>
          </a:xfrm>
          <a:prstGeom prst="rect">
            <a:avLst/>
          </a:prstGeom>
          <a:noFill/>
        </p:spPr>
        <p:txBody>
          <a:bodyPr wrap="square" rtlCol="0">
            <a:spAutoFit/>
          </a:bodyPr>
          <a:lstStyle/>
          <a:p>
            <a:r>
              <a:rPr lang="en-US" dirty="0" smtClean="0"/>
              <a:t>Shows amount of unread messages (maybe it is a good idea to show </a:t>
            </a:r>
            <a:r>
              <a:rPr lang="en-US" smtClean="0"/>
              <a:t>message icon here).</a:t>
            </a:r>
            <a:endParaRPr lang="ru-RU" dirty="0"/>
          </a:p>
        </p:txBody>
      </p:sp>
      <p:sp>
        <p:nvSpPr>
          <p:cNvPr id="15" name="TextBox 14"/>
          <p:cNvSpPr txBox="1"/>
          <p:nvPr/>
        </p:nvSpPr>
        <p:spPr>
          <a:xfrm>
            <a:off x="3675802" y="2359011"/>
            <a:ext cx="2538354" cy="1200329"/>
          </a:xfrm>
          <a:prstGeom prst="rect">
            <a:avLst/>
          </a:prstGeom>
          <a:noFill/>
        </p:spPr>
        <p:txBody>
          <a:bodyPr wrap="square" rtlCol="0">
            <a:spAutoFit/>
          </a:bodyPr>
          <a:lstStyle/>
          <a:p>
            <a:r>
              <a:rPr lang="en-US" dirty="0" smtClean="0"/>
              <a:t>Shows notification icon if there is a change in profile (comment </a:t>
            </a:r>
            <a:r>
              <a:rPr lang="en-US" smtClean="0"/>
              <a:t>from Admin, etc.)</a:t>
            </a:r>
            <a:endParaRPr lang="ru-RU" dirty="0"/>
          </a:p>
        </p:txBody>
      </p:sp>
      <p:cxnSp>
        <p:nvCxnSpPr>
          <p:cNvPr id="17" name="Straight Arrow Connector 16"/>
          <p:cNvCxnSpPr/>
          <p:nvPr/>
        </p:nvCxnSpPr>
        <p:spPr>
          <a:xfrm flipH="1" flipV="1">
            <a:off x="3521242" y="1473958"/>
            <a:ext cx="200526" cy="9082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72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4932" y="252663"/>
            <a:ext cx="10208794" cy="461665"/>
          </a:xfrm>
          <a:prstGeom prst="rect">
            <a:avLst/>
          </a:prstGeom>
          <a:noFill/>
        </p:spPr>
        <p:txBody>
          <a:bodyPr wrap="square" rtlCol="0">
            <a:spAutoFit/>
          </a:bodyPr>
          <a:lstStyle/>
          <a:p>
            <a:r>
              <a:rPr lang="en-US" sz="2400" dirty="0" smtClean="0"/>
              <a:t>Home page</a:t>
            </a:r>
            <a:endParaRPr lang="ru-RU" sz="2400" dirty="0"/>
          </a:p>
        </p:txBody>
      </p:sp>
      <p:sp>
        <p:nvSpPr>
          <p:cNvPr id="5" name="TextBox 4"/>
          <p:cNvSpPr txBox="1"/>
          <p:nvPr/>
        </p:nvSpPr>
        <p:spPr>
          <a:xfrm>
            <a:off x="1997242" y="308901"/>
            <a:ext cx="5336005" cy="369332"/>
          </a:xfrm>
          <a:prstGeom prst="rect">
            <a:avLst/>
          </a:prstGeom>
          <a:noFill/>
        </p:spPr>
        <p:txBody>
          <a:bodyPr wrap="square" rtlCol="0">
            <a:spAutoFit/>
          </a:bodyPr>
          <a:lstStyle/>
          <a:p>
            <a:r>
              <a:rPr lang="en-US" dirty="0" smtClean="0"/>
              <a:t>(available only for usual users, not admin)</a:t>
            </a:r>
            <a:endParaRPr lang="ru-RU" dirty="0"/>
          </a:p>
        </p:txBody>
      </p:sp>
      <p:graphicFrame>
        <p:nvGraphicFramePr>
          <p:cNvPr id="2" name="Table 1"/>
          <p:cNvGraphicFramePr>
            <a:graphicFrameLocks noGrp="1"/>
          </p:cNvGraphicFramePr>
          <p:nvPr>
            <p:extLst>
              <p:ext uri="{D42A27DB-BD31-4B8C-83A1-F6EECF244321}">
                <p14:modId xmlns:p14="http://schemas.microsoft.com/office/powerpoint/2010/main" val="4047450764"/>
              </p:ext>
            </p:extLst>
          </p:nvPr>
        </p:nvGraphicFramePr>
        <p:xfrm>
          <a:off x="849202" y="678233"/>
          <a:ext cx="10484690" cy="5994758"/>
        </p:xfrm>
        <a:graphic>
          <a:graphicData uri="http://schemas.openxmlformats.org/drawingml/2006/table">
            <a:tbl>
              <a:tblPr firstRow="1" bandRow="1">
                <a:tableStyleId>{5C22544A-7EE6-4342-B048-85BDC9FD1C3A}</a:tableStyleId>
              </a:tblPr>
              <a:tblGrid>
                <a:gridCol w="5242345">
                  <a:extLst>
                    <a:ext uri="{9D8B030D-6E8A-4147-A177-3AD203B41FA5}">
                      <a16:colId xmlns:a16="http://schemas.microsoft.com/office/drawing/2014/main" val="4205799885"/>
                    </a:ext>
                  </a:extLst>
                </a:gridCol>
                <a:gridCol w="5242345">
                  <a:extLst>
                    <a:ext uri="{9D8B030D-6E8A-4147-A177-3AD203B41FA5}">
                      <a16:colId xmlns:a16="http://schemas.microsoft.com/office/drawing/2014/main" val="2419000476"/>
                    </a:ext>
                  </a:extLst>
                </a:gridCol>
              </a:tblGrid>
              <a:tr h="2997379">
                <a:tc>
                  <a:txBody>
                    <a:bodyPr/>
                    <a:lstStyle/>
                    <a:p>
                      <a:endParaRPr lang="ru-RU" dirty="0"/>
                    </a:p>
                  </a:txBody>
                  <a:tcPr>
                    <a:noFill/>
                  </a:tcPr>
                </a:tc>
                <a:tc>
                  <a:txBody>
                    <a:bodyPr/>
                    <a:lstStyle/>
                    <a:p>
                      <a:endParaRPr lang="ru-RU" dirty="0"/>
                    </a:p>
                  </a:txBody>
                  <a:tcPr>
                    <a:noFill/>
                  </a:tcPr>
                </a:tc>
                <a:extLst>
                  <a:ext uri="{0D108BD9-81ED-4DB2-BD59-A6C34878D82A}">
                    <a16:rowId xmlns:a16="http://schemas.microsoft.com/office/drawing/2014/main" val="428330720"/>
                  </a:ext>
                </a:extLst>
              </a:tr>
              <a:tr h="2997379">
                <a:tc>
                  <a:txBody>
                    <a:bodyPr/>
                    <a:lstStyle/>
                    <a:p>
                      <a:endParaRPr lang="ru-RU" dirty="0"/>
                    </a:p>
                  </a:txBody>
                  <a:tcPr>
                    <a:noFill/>
                  </a:tcPr>
                </a:tc>
                <a:tc>
                  <a:txBody>
                    <a:bodyPr/>
                    <a:lstStyle/>
                    <a:p>
                      <a:endParaRPr lang="ru-RU" dirty="0"/>
                    </a:p>
                  </a:txBody>
                  <a:tcPr>
                    <a:noFill/>
                  </a:tcPr>
                </a:tc>
                <a:extLst>
                  <a:ext uri="{0D108BD9-81ED-4DB2-BD59-A6C34878D82A}">
                    <a16:rowId xmlns:a16="http://schemas.microsoft.com/office/drawing/2014/main" val="1139207075"/>
                  </a:ext>
                </a:extLst>
              </a:tr>
            </a:tbl>
          </a:graphicData>
        </a:graphic>
      </p:graphicFrame>
      <p:sp>
        <p:nvSpPr>
          <p:cNvPr id="6" name="Pie 5"/>
          <p:cNvSpPr/>
          <p:nvPr/>
        </p:nvSpPr>
        <p:spPr>
          <a:xfrm>
            <a:off x="2090044" y="1278072"/>
            <a:ext cx="1594021" cy="1556951"/>
          </a:xfrm>
          <a:prstGeom prst="pie">
            <a:avLst>
              <a:gd name="adj1" fmla="val 0"/>
              <a:gd name="adj2" fmla="val 1838084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7" name="Pie 6"/>
          <p:cNvSpPr/>
          <p:nvPr/>
        </p:nvSpPr>
        <p:spPr>
          <a:xfrm>
            <a:off x="2150629" y="1278072"/>
            <a:ext cx="1533436" cy="1556951"/>
          </a:xfrm>
          <a:prstGeom prst="pie">
            <a:avLst>
              <a:gd name="adj1" fmla="val 18254712"/>
              <a:gd name="adj2" fmla="val 31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8" name="Rectangle 7"/>
          <p:cNvSpPr/>
          <p:nvPr/>
        </p:nvSpPr>
        <p:spPr>
          <a:xfrm>
            <a:off x="1057701" y="3038323"/>
            <a:ext cx="225189" cy="17059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1380360" y="2938955"/>
            <a:ext cx="1419367" cy="369332"/>
          </a:xfrm>
          <a:prstGeom prst="rect">
            <a:avLst/>
          </a:prstGeom>
          <a:noFill/>
        </p:spPr>
        <p:txBody>
          <a:bodyPr wrap="square" rtlCol="0">
            <a:spAutoFit/>
          </a:bodyPr>
          <a:lstStyle/>
          <a:p>
            <a:r>
              <a:rPr lang="en-US" dirty="0" smtClean="0"/>
              <a:t>Active sites</a:t>
            </a:r>
            <a:endParaRPr lang="ru-RU" dirty="0"/>
          </a:p>
        </p:txBody>
      </p:sp>
      <p:sp>
        <p:nvSpPr>
          <p:cNvPr id="10" name="Rectangle 9"/>
          <p:cNvSpPr/>
          <p:nvPr/>
        </p:nvSpPr>
        <p:spPr>
          <a:xfrm>
            <a:off x="1057700" y="3308287"/>
            <a:ext cx="225189" cy="1705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p:cNvSpPr txBox="1"/>
          <p:nvPr/>
        </p:nvSpPr>
        <p:spPr>
          <a:xfrm>
            <a:off x="1380359" y="3196113"/>
            <a:ext cx="1419367" cy="369332"/>
          </a:xfrm>
          <a:prstGeom prst="rect">
            <a:avLst/>
          </a:prstGeom>
          <a:noFill/>
        </p:spPr>
        <p:txBody>
          <a:bodyPr wrap="square" rtlCol="0">
            <a:spAutoFit/>
          </a:bodyPr>
          <a:lstStyle/>
          <a:p>
            <a:r>
              <a:rPr lang="en-US" dirty="0" smtClean="0"/>
              <a:t>Offline sites</a:t>
            </a:r>
            <a:endParaRPr lang="ru-RU" dirty="0"/>
          </a:p>
        </p:txBody>
      </p:sp>
      <p:sp>
        <p:nvSpPr>
          <p:cNvPr id="12" name="Pie 11"/>
          <p:cNvSpPr/>
          <p:nvPr/>
        </p:nvSpPr>
        <p:spPr>
          <a:xfrm>
            <a:off x="8365591" y="1265005"/>
            <a:ext cx="1594021" cy="1556951"/>
          </a:xfrm>
          <a:prstGeom prst="pie">
            <a:avLst>
              <a:gd name="adj1" fmla="val 0"/>
              <a:gd name="adj2" fmla="val 1838084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3" name="Pie 12"/>
          <p:cNvSpPr/>
          <p:nvPr/>
        </p:nvSpPr>
        <p:spPr>
          <a:xfrm>
            <a:off x="8426176" y="1265005"/>
            <a:ext cx="1533436" cy="1556951"/>
          </a:xfrm>
          <a:prstGeom prst="pie">
            <a:avLst>
              <a:gd name="adj1" fmla="val 18254712"/>
              <a:gd name="adj2" fmla="val 315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solidFill>
                <a:schemeClr val="tx1"/>
              </a:solidFill>
            </a:endParaRPr>
          </a:p>
        </p:txBody>
      </p:sp>
      <p:sp>
        <p:nvSpPr>
          <p:cNvPr id="14" name="Rectangle 13"/>
          <p:cNvSpPr/>
          <p:nvPr/>
        </p:nvSpPr>
        <p:spPr>
          <a:xfrm>
            <a:off x="7333248" y="3025256"/>
            <a:ext cx="225189" cy="17059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7655907" y="2925888"/>
            <a:ext cx="1419367" cy="369332"/>
          </a:xfrm>
          <a:prstGeom prst="rect">
            <a:avLst/>
          </a:prstGeom>
          <a:noFill/>
        </p:spPr>
        <p:txBody>
          <a:bodyPr wrap="square" rtlCol="0">
            <a:spAutoFit/>
          </a:bodyPr>
          <a:lstStyle/>
          <a:p>
            <a:r>
              <a:rPr lang="en-US" dirty="0" smtClean="0"/>
              <a:t>AVS Site</a:t>
            </a:r>
            <a:endParaRPr lang="ru-RU" dirty="0"/>
          </a:p>
        </p:txBody>
      </p:sp>
      <p:sp>
        <p:nvSpPr>
          <p:cNvPr id="16" name="Rectangle 15"/>
          <p:cNvSpPr/>
          <p:nvPr/>
        </p:nvSpPr>
        <p:spPr>
          <a:xfrm>
            <a:off x="7333247" y="3295220"/>
            <a:ext cx="225189" cy="1705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655906" y="3183046"/>
            <a:ext cx="1419367" cy="369332"/>
          </a:xfrm>
          <a:prstGeom prst="rect">
            <a:avLst/>
          </a:prstGeom>
          <a:noFill/>
        </p:spPr>
        <p:txBody>
          <a:bodyPr wrap="square" rtlCol="0">
            <a:spAutoFit/>
          </a:bodyPr>
          <a:lstStyle/>
          <a:p>
            <a:r>
              <a:rPr lang="en-US" dirty="0" smtClean="0"/>
              <a:t>s1</a:t>
            </a:r>
            <a:endParaRPr lang="ru-RU" dirty="0"/>
          </a:p>
        </p:txBody>
      </p:sp>
      <p:sp>
        <p:nvSpPr>
          <p:cNvPr id="18" name="TextBox 17"/>
          <p:cNvSpPr txBox="1"/>
          <p:nvPr/>
        </p:nvSpPr>
        <p:spPr>
          <a:xfrm>
            <a:off x="702860" y="689209"/>
            <a:ext cx="2096866" cy="369332"/>
          </a:xfrm>
          <a:prstGeom prst="rect">
            <a:avLst/>
          </a:prstGeom>
          <a:noFill/>
        </p:spPr>
        <p:txBody>
          <a:bodyPr wrap="square" rtlCol="0">
            <a:spAutoFit/>
          </a:bodyPr>
          <a:lstStyle/>
          <a:p>
            <a:r>
              <a:rPr lang="en-US" dirty="0" smtClean="0"/>
              <a:t>Your sites</a:t>
            </a:r>
            <a:endParaRPr lang="ru-RU" dirty="0"/>
          </a:p>
        </p:txBody>
      </p:sp>
      <p:sp>
        <p:nvSpPr>
          <p:cNvPr id="19" name="TextBox 18"/>
          <p:cNvSpPr txBox="1"/>
          <p:nvPr/>
        </p:nvSpPr>
        <p:spPr>
          <a:xfrm>
            <a:off x="6978407" y="994202"/>
            <a:ext cx="2096866" cy="369332"/>
          </a:xfrm>
          <a:prstGeom prst="rect">
            <a:avLst/>
          </a:prstGeom>
          <a:noFill/>
        </p:spPr>
        <p:txBody>
          <a:bodyPr wrap="square" rtlCol="0">
            <a:spAutoFit/>
          </a:bodyPr>
          <a:lstStyle/>
          <a:p>
            <a:r>
              <a:rPr lang="en-US" dirty="0" smtClean="0"/>
              <a:t>Storage used</a:t>
            </a:r>
            <a:endParaRPr lang="ru-RU" dirty="0"/>
          </a:p>
        </p:txBody>
      </p:sp>
    </p:spTree>
    <p:extLst>
      <p:ext uri="{BB962C8B-B14F-4D97-AF65-F5344CB8AC3E}">
        <p14:creationId xmlns:p14="http://schemas.microsoft.com/office/powerpoint/2010/main" val="3778543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5150</TotalTime>
  <Words>1749</Words>
  <Application>Microsoft Office PowerPoint</Application>
  <PresentationFormat>Widescreen</PresentationFormat>
  <Paragraphs>330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lpstr>PowerPoint Presentation</vt:lpstr>
      <vt:lpstr>Admin Dashboard</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289</cp:revision>
  <dcterms:created xsi:type="dcterms:W3CDTF">2020-03-21T15:02:37Z</dcterms:created>
  <dcterms:modified xsi:type="dcterms:W3CDTF">2021-05-11T20:00:38Z</dcterms:modified>
</cp:coreProperties>
</file>