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9"/>
  </p:notesMasterIdLst>
  <p:sldIdLst>
    <p:sldId id="256" r:id="rId2"/>
    <p:sldId id="269" r:id="rId3"/>
    <p:sldId id="258" r:id="rId4"/>
    <p:sldId id="264" r:id="rId5"/>
    <p:sldId id="263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72959" autoAdjust="0"/>
  </p:normalViewPr>
  <p:slideViewPr>
    <p:cSldViewPr snapToGrid="0">
      <p:cViewPr varScale="1">
        <p:scale>
          <a:sx n="90" d="100"/>
          <a:sy n="90" d="100"/>
        </p:scale>
        <p:origin x="6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8AC3D-4DAB-4D3F-8B1B-E5C3FCA7C47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9E9F-FFF6-4868-B1CF-C1681A8AB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84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39E9F-FFF6-4868-B1CF-C1681A8AB2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39E9F-FFF6-4868-B1CF-C1681A8AB2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8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39E9F-FFF6-4868-B1CF-C1681A8AB2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1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39E9F-FFF6-4868-B1CF-C1681A8AB2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5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39E9F-FFF6-4868-B1CF-C1681A8AB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50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Optimization includes: data indexing, data partitioning.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Iterative testing, optimization, documentation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loading method: connect to BigQuery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39E9F-FFF6-4868-B1CF-C1681A8AB2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37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I am still trying to answer:</a:t>
            </a:r>
          </a:p>
          <a:p>
            <a:r>
              <a:rPr lang="en-US" dirty="0"/>
              <a:t>What is the temperature unit, or why is it so high? Fahrenheit</a:t>
            </a:r>
          </a:p>
          <a:p>
            <a:r>
              <a:rPr lang="en-US" dirty="0"/>
              <a:t>What is the unit for Price? Dollars per unit megawatt hour (energy to fuel 1000 homes for 1 hour)</a:t>
            </a:r>
          </a:p>
          <a:p>
            <a:r>
              <a:rPr lang="en-US" dirty="0"/>
              <a:t>How should I name dashboards?</a:t>
            </a:r>
          </a:p>
          <a:p>
            <a:r>
              <a:rPr lang="en-US" dirty="0"/>
              <a:t>Color theme for </a:t>
            </a:r>
            <a:r>
              <a:rPr lang="en-US" dirty="0" err="1"/>
              <a:t>energyhub</a:t>
            </a:r>
            <a:r>
              <a:rPr lang="en-US" dirty="0"/>
              <a:t>? Orange and Blue</a:t>
            </a:r>
          </a:p>
          <a:p>
            <a:endParaRPr lang="en-US" dirty="0"/>
          </a:p>
          <a:p>
            <a:r>
              <a:rPr lang="en-US" dirty="0"/>
              <a:t>Practicing presenting is more important than a perfect presentation </a:t>
            </a:r>
            <a:r>
              <a:rPr lang="en-US" dirty="0" err="1"/>
              <a:t>slideset</a:t>
            </a:r>
            <a:r>
              <a:rPr lang="en-US" dirty="0"/>
              <a:t>.</a:t>
            </a:r>
          </a:p>
          <a:p>
            <a:r>
              <a:rPr lang="en-US" dirty="0"/>
              <a:t>Think about audience, and adjust presentation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Answer specific questions with each visual: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Trend Analysis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Seasonality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Outliers and Anomalies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Correlations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Forecasting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Seasonal Decomposition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0" dirty="0">
                <a:solidFill>
                  <a:srgbClr val="D81B60"/>
                </a:solidFill>
                <a:effectLst/>
                <a:latin typeface="Roboto Mono" panose="020F0502020204030204" pitchFamily="49" charset="0"/>
              </a:rPr>
              <a:t>-- there are gaps in the hourly demand on 7/13, 8/23, 8/24</a:t>
            </a:r>
            <a:endParaRPr lang="en-US" b="0" dirty="0">
              <a:solidFill>
                <a:srgbClr val="3A474E"/>
              </a:solidFill>
              <a:effectLst/>
              <a:latin typeface="Roboto Mono" panose="020F0502020204030204" pitchFamily="49" charset="0"/>
            </a:endParaRPr>
          </a:p>
          <a:p>
            <a:r>
              <a:rPr lang="en-US" b="0" dirty="0">
                <a:solidFill>
                  <a:srgbClr val="D81B60"/>
                </a:solidFill>
                <a:effectLst/>
                <a:latin typeface="Roboto Mono" panose="020F0502020204030204" pitchFamily="49" charset="0"/>
              </a:rPr>
              <a:t>-- (I know this from doing full outer join on demand and price tables)</a:t>
            </a:r>
            <a:endParaRPr lang="en-US" b="0" dirty="0">
              <a:solidFill>
                <a:srgbClr val="3A474E"/>
              </a:solidFill>
              <a:effectLst/>
              <a:latin typeface="Roboto Mono" panose="020F0502020204030204" pitchFamily="49" charset="0"/>
            </a:endParaRPr>
          </a:p>
          <a:p>
            <a:r>
              <a:rPr lang="en-US" b="0" dirty="0">
                <a:solidFill>
                  <a:srgbClr val="D81B60"/>
                </a:solidFill>
                <a:effectLst/>
                <a:latin typeface="Roboto Mono" panose="020F0502020204030204" pitchFamily="49" charset="0"/>
              </a:rPr>
              <a:t>-- there is a gap in temperature 2021-11-24 22:54:00-05:00 to 2021-11-29 21:54:00-05:00</a:t>
            </a:r>
            <a:endParaRPr lang="en-US" b="0" dirty="0">
              <a:solidFill>
                <a:srgbClr val="3A474E"/>
              </a:solidFill>
              <a:effectLst/>
              <a:latin typeface="Roboto Mono" panose="020F05020202040302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b="0" dirty="0">
                <a:solidFill>
                  <a:srgbClr val="D81B60"/>
                </a:solidFill>
                <a:effectLst/>
                <a:latin typeface="Roboto Mono" panose="020F0502020204030204" pitchFamily="49" charset="0"/>
              </a:rPr>
              <a:t>there are rows missing price data, but not for joining on hourly granularity</a:t>
            </a:r>
            <a:endParaRPr lang="en-US" b="0" dirty="0">
              <a:solidFill>
                <a:srgbClr val="3A474E"/>
              </a:solidFill>
              <a:effectLst/>
              <a:latin typeface="Roboto Mono" panose="020F05020202040302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endParaRPr lang="en-US" b="0" dirty="0">
              <a:solidFill>
                <a:srgbClr val="3A474E"/>
              </a:solidFill>
              <a:effectLst/>
              <a:latin typeface="Roboto Mono" panose="020F0502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0" dirty="0">
                <a:solidFill>
                  <a:srgbClr val="3A474E"/>
                </a:solidFill>
                <a:effectLst/>
                <a:latin typeface="Roboto Mono" panose="020F0502020204030204" pitchFamily="49" charset="0"/>
              </a:rPr>
              <a:t>What else to note?</a:t>
            </a:r>
          </a:p>
          <a:p>
            <a:r>
              <a:rPr lang="en-US" dirty="0"/>
              <a:t>Demand is highest during the Summer and Winter, at the temperature extremes.</a:t>
            </a:r>
          </a:p>
          <a:p>
            <a:r>
              <a:rPr lang="en-US" dirty="0"/>
              <a:t>Demand is lowest during the Fall and Spring, during moderate temperature periods.</a:t>
            </a:r>
          </a:p>
          <a:p>
            <a:endParaRPr lang="en-US" dirty="0"/>
          </a:p>
          <a:p>
            <a:r>
              <a:rPr lang="en-US" dirty="0"/>
              <a:t>Price has the semblance of a negative relationship with temperature.</a:t>
            </a:r>
          </a:p>
          <a:p>
            <a:r>
              <a:rPr lang="en-US" dirty="0"/>
              <a:t>Total cost is lowest in the spring, and highest in winter.</a:t>
            </a:r>
          </a:p>
          <a:p>
            <a:r>
              <a:rPr lang="en-US" dirty="0"/>
              <a:t>Annual total cost is 1,343,230,249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39E9F-FFF6-4868-B1CF-C1681A8AB2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3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0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6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2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9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2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0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4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9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6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EnergyAnalyticsDashboard/EnergyAnalyticsDashboard?:language=en-US&amp;publish=yes&amp;:sid=&amp;:display_count=n&amp;:origin=viz_share_lin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6811A6C-040C-4C5A-8FF3-63EC6CC40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BCAE7-3D1B-7E33-8EE2-BBE086360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r>
              <a:rPr lang="en-US" dirty="0"/>
              <a:t>Data Analytics Interview – EnergyHub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31692-6F72-C335-6ED4-B50887EF0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r>
              <a:rPr lang="en-US" dirty="0"/>
              <a:t>Alexander Friedrichsen</a:t>
            </a:r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6AC6AC62-41D1-A099-62C2-1C5D44B58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9" r="35275"/>
          <a:stretch/>
        </p:blipFill>
        <p:spPr>
          <a:xfrm>
            <a:off x="6095999" y="10"/>
            <a:ext cx="60960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9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C4507-18FB-31CB-C9FE-9DC64C75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100F-555B-AC8F-4149-51E9F23AF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870613"/>
            <a:ext cx="5022630" cy="230634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Data Science Master’s @ UVM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Loves to optimize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Climber, Runner, Squash Player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Jazz Pianist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Lover of all types of games!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Pro MTG player</a:t>
            </a:r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3655A79F-9EA2-6FF3-0588-47D115F49F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" r="9761"/>
          <a:stretch/>
        </p:blipFill>
        <p:spPr>
          <a:xfrm>
            <a:off x="6083644" y="-1"/>
            <a:ext cx="3054183" cy="3429001"/>
          </a:xfrm>
          <a:prstGeom prst="rect">
            <a:avLst/>
          </a:prstGeom>
        </p:spPr>
      </p:pic>
      <p:pic>
        <p:nvPicPr>
          <p:cNvPr id="7" name="Picture 6" descr="A person sitting at a table with his fist raised&#10;&#10;Description automatically generated">
            <a:extLst>
              <a:ext uri="{FF2B5EF4-FFF2-40B4-BE49-F238E27FC236}">
                <a16:creationId xmlns:a16="http://schemas.microsoft.com/office/drawing/2014/main" id="{FD36B3EE-C25E-15C1-0D83-4134E38D8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827" y="3429000"/>
            <a:ext cx="3051121" cy="305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2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7D2C-495D-D8AC-BE5B-5EE9C88F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the 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1BE2-BD0B-CF96-C5E9-EC6F6C20D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information do we want?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What relationships exist between energy price, demand, total cost, and temperature over time?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Who are these results for? Why do they care?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Utility program manager: impact of seasonal trends, see policy changes, data collection, etc.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Town board member: Broad trends in price and demand, cost savings of investment.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(Interviewers: Demonstrate my prowess as a data analyst)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much time is available?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3 business days!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7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CC59F-A740-6DD1-A710-371D72EC0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5EF4-7265-ED00-65EC-5BFEF978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8477-07B0-AC26-7CCD-8F9B8239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data source(s)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Database connection (three .csv files)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Type(s) of data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Tabular, time-series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Volume of data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45.0 MB, ~100k rows magnitude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Extraction method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Connect to server (load files)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Security protocols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Role-based access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0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FD19-FB1E-9708-B672-26EAD6C2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A3E9-84BD-99BB-021F-3CB442085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5611448" cy="3600450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format do we want the data?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Standardize column names and units (date format)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Unnest location JSON into separate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validation: Missing data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Identify missing data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Identify types of missing data (completely random, random, not random) 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Decide whether to impute values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Match granularity of timestamp data (impute/left join)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validation: Erroneous data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Detect outliers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Check data types within columns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Error handling and logging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3A0BDD-19DD-7352-60CE-A864676FDC9F}"/>
              </a:ext>
            </a:extLst>
          </p:cNvPr>
          <p:cNvSpPr txBox="1">
            <a:spLocks/>
          </p:cNvSpPr>
          <p:nvPr/>
        </p:nvSpPr>
        <p:spPr>
          <a:xfrm>
            <a:off x="5919176" y="2576513"/>
            <a:ext cx="56114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enrichment and augmentation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Engineer new columns: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Total Energy Cost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Season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Day/Month/Year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Others I think of in Tableau…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Reusability, integrity, consistency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Ensure SQL and cleaning code saved, run on a separate batch of data if possible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3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5F8F5-9D7D-64BD-390A-F340706DA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0236-5F21-67C4-2544-96F008DE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B0E7F-249C-1DAB-04B5-A04103F5F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destination for the data?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Tableau, for dashboarding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model and schema design: tables, relationships, keys, indexes, and constraints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Merge observations on date and area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No keys/constraints typical in BigQuery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3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FED8-6F20-20D9-F4D9-DBC6868B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2A70-AA55-0FC2-0A3E-E6E1E49A4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>
                <a:hlinkClick r:id="rId3"/>
              </a:rPr>
              <a:t>https://public.tableau.com/views/EnergyAnalyticsDashboard/EnergyAnalyticsDashboard?:language=en-US&amp;publish=yes&amp;:sid=&amp;:display_count=n&amp;:origin=viz_share_link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7599333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4546</TotalTime>
  <Words>618</Words>
  <Application>Microsoft Office PowerPoint</Application>
  <PresentationFormat>Widescreen</PresentationFormat>
  <Paragraphs>100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Avenir Next LT Pro</vt:lpstr>
      <vt:lpstr>Bahnschrift</vt:lpstr>
      <vt:lpstr>Roboto Mono</vt:lpstr>
      <vt:lpstr>Wingdings</vt:lpstr>
      <vt:lpstr>MatrixVTI</vt:lpstr>
      <vt:lpstr>Data Analytics Interview – EnergyHub</vt:lpstr>
      <vt:lpstr>About Me</vt:lpstr>
      <vt:lpstr>Know the Stakes</vt:lpstr>
      <vt:lpstr>Extract</vt:lpstr>
      <vt:lpstr>Transform</vt:lpstr>
      <vt:lpstr>Load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Interview – EnergyHub</dc:title>
  <dc:creator>Alex P Friedrichsen</dc:creator>
  <cp:lastModifiedBy>Alex Friedrichsen</cp:lastModifiedBy>
  <cp:revision>10</cp:revision>
  <dcterms:created xsi:type="dcterms:W3CDTF">2024-03-11T01:27:23Z</dcterms:created>
  <dcterms:modified xsi:type="dcterms:W3CDTF">2024-03-14T06:14:21Z</dcterms:modified>
</cp:coreProperties>
</file>