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014440" y="5029200"/>
            <a:ext cx="9291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fld id="{75467723-FE4B-47C6-AF15-5BCADC4102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732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014800" y="5029560"/>
            <a:ext cx="9291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fld id="{6B7033AC-EE5C-4379-A854-411FDF7832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03640" y="225720"/>
            <a:ext cx="9067320" cy="43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Построение табулатуры для гитары на основе обработки аудиозаписи</a:t>
            </a:r>
            <a:endParaRPr b="0" lang="en-US" sz="4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Андреев А.А.</a:t>
            </a:r>
            <a:endParaRPr b="0" lang="en-US" sz="2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Научный руководитель: Ступников А.А.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 txBox="1"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Times New Roman"/>
              </a:rPr>
              <a:t>Метод определения высоты звучания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503640" y="1326240"/>
            <a:ext cx="47541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400" spc="-1" strike="noStrike">
                <a:latin typeface="Times New Roman"/>
              </a:rPr>
              <a:t>Мгновенная частота (IF)</a:t>
            </a:r>
            <a:endParaRPr b="0" lang="en-US" sz="24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400" spc="-1" strike="noStrike">
                <a:latin typeface="Times New Roman"/>
              </a:rPr>
              <a:t>Оконное преобразование Фурье (STFT) vs Constant-Q – преобразование (CQT)</a:t>
            </a:r>
            <a:endParaRPr b="0" lang="en-US" sz="24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400" spc="-1" strike="noStrike">
                <a:latin typeface="Times New Roman"/>
              </a:rPr>
              <a:t>Понижающая дискретизация</a:t>
            </a:r>
            <a:endParaRPr b="0" lang="en-US" sz="24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OpenSymbol" charset="2"/>
              <a:buAutoNum type="arabicParenR"/>
            </a:pPr>
            <a:r>
              <a:rPr b="0" lang="en-US" sz="2400" spc="-1" strike="noStrike">
                <a:latin typeface="Times New Roman"/>
              </a:rPr>
              <a:t>Нахождение выброса</a:t>
            </a:r>
            <a:endParaRPr b="0" lang="en-US" sz="240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6" name=""/>
              <p:cNvSpPr txBox="1"/>
              <p:nvPr/>
            </p:nvSpPr>
            <p:spPr>
              <a:xfrm>
                <a:off x="6726240" y="2979360"/>
                <a:ext cx="2646360" cy="432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m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r>
                          <m:t xml:space="preserve">f</m:t>
                        </m:r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hn</m:t>
                        </m:r>
                        <m:r>
                          <m:t xml:space="preserve">+</m:t>
                        </m:r>
                        <m:r>
                          <m:t xml:space="preserve">m</m:t>
                        </m:r>
                      </m:e>
                    </m:d>
                    <m:r>
                      <m:t xml:space="preserve">w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m</m:t>
                        </m:r>
                      </m:e>
                    </m:d>
                    <m:sSup>
                      <m:e>
                        <m:r>
                          <m:t xml:space="preserve">e</m:t>
                        </m:r>
                      </m:e>
                      <m:sup>
                        <m:f>
                          <m:num>
                            <m:r>
                              <m:t xml:space="preserve">−</m:t>
                            </m:r>
                            <m:r>
                              <m:t xml:space="preserve">2</m:t>
                            </m:r>
                            <m:r>
                              <m:t xml:space="preserve">jnmQπ</m:t>
                            </m:r>
                          </m:num>
                          <m:den>
                            <m:sSub>
                              <m:e>
                                <m:r>
                                  <m:t xml:space="preserve">N</m:t>
                                </m:r>
                              </m:e>
                              <m:sub>
                                <m:r>
                                  <m:t xml:space="preserve">k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7" name=""/>
              <p:cNvSpPr txBox="1"/>
              <p:nvPr/>
            </p:nvSpPr>
            <p:spPr>
              <a:xfrm>
                <a:off x="6726240" y="3481920"/>
                <a:ext cx="960480" cy="40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N</m:t>
                        </m:r>
                      </m:e>
                      <m:sub>
                        <m:r>
                          <m:t xml:space="preserve">k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</m:num>
                      <m:den>
                        <m:r>
                          <m:t xml:space="preserve">δ</m:t>
                        </m:r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den>
                    </m:f>
                    <m:r>
                      <m:t xml:space="preserve">Q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8" name=""/>
              <p:cNvSpPr txBox="1"/>
              <p:nvPr/>
            </p:nvSpPr>
            <p:spPr>
              <a:xfrm>
                <a:off x="6726240" y="3939120"/>
                <a:ext cx="495000" cy="40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Q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num>
                      <m:den>
                        <m:r>
                          <m:t xml:space="preserve">δ</m:t>
                        </m:r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9" name=""/>
              <p:cNvSpPr txBox="1"/>
              <p:nvPr/>
            </p:nvSpPr>
            <p:spPr>
              <a:xfrm>
                <a:off x="6757560" y="2141640"/>
                <a:ext cx="978840" cy="37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  <m:r>
                          <m:t xml:space="preserve">π</m:t>
                        </m:r>
                      </m:den>
                    </m:f>
                    <m:f>
                      <m:num>
                        <m:r>
                          <m:t xml:space="preserve">dφ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r>
                          <m:t xml:space="preserve">dt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0" name=""/>
              <p:cNvSpPr txBox="1"/>
              <p:nvPr/>
            </p:nvSpPr>
            <p:spPr>
              <a:xfrm>
                <a:off x="6755040" y="1527840"/>
                <a:ext cx="2160360" cy="19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φ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r>
                      <m:t xml:space="preserve">arg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  <m:r>
                      <m:t xml:space="preserve">=</m:t>
                    </m:r>
                    <m:r>
                      <m:t xml:space="preserve">arg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  <m:r>
                          <m:t xml:space="preserve">+</m:t>
                        </m:r>
                        <m:r>
                          <m:t xml:space="preserve">j</m:t>
                        </m:r>
                        <m:acc>
                          <m:accPr>
                            <m:chr m:val="^"/>
                          </m:accPr>
                          <m:e>
                            <m:r>
                              <m:t xml:space="preserve">s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1" name=""/>
              <p:cNvSpPr txBox="1"/>
              <p:nvPr/>
            </p:nvSpPr>
            <p:spPr>
              <a:xfrm>
                <a:off x="6758640" y="1768680"/>
                <a:ext cx="785160" cy="37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dφ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r>
                          <m:t xml:space="preserve">dt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52" name=""/>
          <p:cNvSpPr txBox="1"/>
          <p:nvPr/>
        </p:nvSpPr>
        <p:spPr>
          <a:xfrm>
            <a:off x="5715000" y="1143000"/>
            <a:ext cx="25146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Мгновенная частота: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5715360" y="2619000"/>
            <a:ext cx="2971440" cy="43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Constant-Q преобразование: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 txBox="1"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Times New Roman"/>
              </a:rPr>
              <a:t>Метод определения высоты звучания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55" name=""/>
          <p:cNvGraphicFramePr/>
          <p:nvPr/>
        </p:nvGraphicFramePr>
        <p:xfrm>
          <a:off x="2393640" y="2111760"/>
          <a:ext cx="5075280" cy="7970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Precision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Recall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F-метрика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 txBox="1"/>
          <p:nvPr/>
        </p:nvSpPr>
        <p:spPr>
          <a:xfrm>
            <a:off x="503640" y="81000"/>
            <a:ext cx="9067320" cy="12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Times New Roman"/>
              </a:rPr>
              <a:t>Алгоритм преобразования нотт в табулатуры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3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Ищем ключ композиции с помощью алгоритма Крумхансл-Шмуклера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Получаем список всех нот для ключа исходя из ладового звукоряда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Для первой ноты звукоряда получаем её расположения на струнах гитары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Для каждого расположения ноты проверяем количество нот звукоряда, которые можно сыграть в интервале 4 ладов, проходя по каждой ступени звукоряда и переходя на следующую струну при выходе из интервала, запоминая их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Из всех расположений первой ноты выбираем, то при котором можно сыграть больше нот, чем в других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Times New Roman"/>
              </a:rPr>
              <a:t> </a:t>
            </a:r>
            <a:r>
              <a:rPr b="0" lang="en-US" sz="3200" spc="-1" strike="noStrike">
                <a:latin typeface="Times New Roman"/>
              </a:rPr>
              <a:t>Далее для каждой ноты из исходной композиции ищем ближайшую для игры позицию проходя по каждой струне, следующим образом: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latin typeface="Times New Roman"/>
              </a:rPr>
              <a:t> </a:t>
            </a:r>
            <a:r>
              <a:rPr b="0" lang="en-US" sz="2800" spc="-1" strike="noStrike">
                <a:latin typeface="Times New Roman"/>
              </a:rPr>
              <a:t>Если ноту нельзя сыграть на данной струне, то пропускаем эту струну</a:t>
            </a:r>
            <a:endParaRPr b="0" lang="en-US" sz="2800" spc="-1" strike="noStrike">
              <a:latin typeface="Times New Roman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latin typeface="Times New Roman"/>
              </a:rPr>
              <a:t> </a:t>
            </a:r>
            <a:r>
              <a:rPr b="0" lang="en-US" sz="2800" spc="-1" strike="noStrike">
                <a:latin typeface="Times New Roman"/>
              </a:rPr>
              <a:t>Если данная позиция лежит в ранее рассчитанном расположении по ладовому звукоряду, то это будет искомая позиция.</a:t>
            </a:r>
            <a:endParaRPr b="0" lang="en-US" sz="2800" spc="-1" strike="noStrike">
              <a:latin typeface="Times New Roman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latin typeface="Times New Roman"/>
              </a:rPr>
              <a:t> </a:t>
            </a:r>
            <a:r>
              <a:rPr b="0" lang="en-US" sz="2800" spc="-1" strike="noStrike">
                <a:latin typeface="Times New Roman"/>
              </a:rPr>
              <a:t>Иначе ищем позицию, которая будет иметь наименьшую разницу в ладах с предыдущей нотой композиции, для первой итерации берётся лад тоники звукоряда</a:t>
            </a:r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 txBox="1"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71600" y="1828800"/>
            <a:ext cx="4572000" cy="236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0" lang="en-US" sz="1800" spc="-1" strike="noStrike">
                <a:latin typeface="Times New Roman"/>
              </a:rPr>
              <a:t>&lt;event id=“{{i}}“&gt;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&lt;onset value=“{{on}}“/&gt;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&lt;offset value=“{{off}}“/&gt;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&lt;string value=“{{str}}“/&gt;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latin typeface="Times New Roman"/>
              </a:rPr>
              <a:t>	</a:t>
            </a:r>
            <a:r>
              <a:rPr b="0" lang="en-US" sz="1800" spc="-1" strike="noStrike">
                <a:latin typeface="Times New Roman"/>
              </a:rPr>
              <a:t>&lt;fret value=“{{fret}}“/&gt;</a:t>
            </a:r>
            <a:endParaRPr b="0" lang="en-US" sz="1800" spc="-1" strike="noStrike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b="0" lang="en-US" sz="1800" spc="-1" strike="noStrike">
                <a:latin typeface="Times New Roman"/>
              </a:rPr>
              <a:t>&lt;/event&gt;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Архитектура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056320" y="1133280"/>
            <a:ext cx="6101280" cy="366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 txBox="1"/>
          <p:nvPr/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Times New Roman"/>
              </a:rPr>
              <a:t>Заключение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7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000" spc="-1" strike="noStrike">
                <a:latin typeface="Times New Roman"/>
              </a:rPr>
              <a:t>Сделано:</a:t>
            </a:r>
            <a:endParaRPr b="0" lang="en-US" sz="40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latin typeface="Times New Roman"/>
              </a:rPr>
              <a:t>Рассмотрены различные подходы к решению задачи построения гитарных табулатур из аудиозаписи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latin typeface="Times New Roman"/>
              </a:rPr>
              <a:t>Спроектирована архитектура конечного приложения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latin typeface="Times New Roman"/>
              </a:rPr>
              <a:t>Разработан алгоритм построения табулатур из аудио-сигнала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latin typeface="Times New Roman"/>
              </a:rPr>
              <a:t>Программно реализованы методы нахождения начал звучания нот, определения их высоты и преобразования нотного представления в табулатурное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latin typeface="Times New Roman"/>
              </a:rPr>
              <a:t>Проведена оценка работы методов нахождения начал звучания нот и определения высот звучания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000" spc="-1" strike="noStrike">
                <a:latin typeface="Times New Roman"/>
              </a:rPr>
              <a:t>Сделать:</a:t>
            </a:r>
            <a:endParaRPr b="0" lang="en-US" sz="40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latin typeface="Times New Roman"/>
              </a:rPr>
              <a:t>Доработать метод определения высот звучания, используя CQT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latin typeface="Times New Roman"/>
              </a:rPr>
              <a:t>Разработать пользовательский интерфейс</a:t>
            </a:r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Проблема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1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Необходимость музыканту вручную записывать табулатуру</a:t>
            </a:r>
            <a:r>
              <a:rPr b="0" lang="en-US" sz="21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на что требуется большое количество времени, для сочинённых композиций или приобретать дорогие звуковые карты с хорошим АЦП и перегруженные функционалом цифровые звуковые рабочие станции</a:t>
            </a:r>
            <a:endParaRPr b="0" lang="en-US" sz="211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Цель и задачи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Цель:</a:t>
            </a:r>
            <a:endParaRPr b="0" lang="en-US" sz="3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Построить модель, позволяющую построить гитарную табулатуру из аудио-сигнала</a:t>
            </a:r>
            <a:endParaRPr b="0" lang="en-US" sz="20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Задачи:</a:t>
            </a:r>
            <a:endParaRPr b="0" lang="en-US" sz="320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Изучить существующие подходы к решению задачи извлечения структуры композиции из аудио-сигнала</a:t>
            </a:r>
            <a:endParaRPr b="0" lang="en-US" sz="200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Спроектировать архитектуру приложения</a:t>
            </a:r>
            <a:endParaRPr b="0" lang="en-US" sz="200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Разработать алгоритм построения табулатур из аудио-сигнала</a:t>
            </a:r>
            <a:endParaRPr b="0" lang="en-US" sz="200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Программно реализовать алгоритм нахождения точек появления нот</a:t>
            </a:r>
            <a:endParaRPr b="0" lang="en-US" sz="200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Программно реализовать модель извлечения высоты ноты</a:t>
            </a:r>
            <a:endParaRPr b="0" lang="en-US" sz="200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Программно реализовать алгоритм переноса нотного представления в табулатуру</a:t>
            </a:r>
            <a:endParaRPr b="0" lang="en-US" sz="200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Провести оценку качества работы каждого шага алгоритма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Формальная постановка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1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Дано:</a:t>
            </a:r>
            <a:endParaRPr b="0" lang="en-US" sz="211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S(n) – дискретный аудио-сигнал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частота дискретизации сигнала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1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Найти:</a:t>
            </a:r>
            <a:endParaRPr b="0" lang="en-US" sz="211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[(t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, d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, str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1,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fret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), (t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, d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, str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2,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fret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), …, (t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, d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,  str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m,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fret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)], где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 – временная метка начала звучания, 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d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 – длительность звучания, 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str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 – номер струны на гитаре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Fret</a:t>
            </a:r>
            <a:r>
              <a:rPr b="0" lang="en-US" sz="1800" spc="-1" strike="noStrike" baseline="-8000">
                <a:solidFill>
                  <a:srgbClr val="000000"/>
                </a:solidFill>
                <a:latin typeface="Times New Roman"/>
                <a:ea typeface="WenQuanYi Zen He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WenQuanYi Zen Hei"/>
              </a:rPr>
              <a:t>– номер лада на гитаре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Набор данных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1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Fraunhofer IDMT-SMT-Guitars</a:t>
            </a:r>
            <a:r>
              <a:rPr b="0" lang="en-US" sz="21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 данные распространяемые Обществом Фраунгофера</a:t>
            </a:r>
            <a:endParaRPr b="0" lang="en-US" sz="2110" spc="-1" strike="noStrike">
              <a:latin typeface="Times New Roman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1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WAV-файлы с гитарными записями и аннотации к ним (временные метки, высоты нот, и тд.) в формате XML</a:t>
            </a:r>
            <a:endParaRPr b="0" lang="en-US" sz="211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Подход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Найти все точки начал звучания отдельных нот</a:t>
            </a:r>
            <a:endParaRPr b="0" lang="en-US" sz="212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Для каждой точки найти высоту звучания</a:t>
            </a:r>
            <a:endParaRPr b="0" lang="en-US" sz="212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Для каждой точки по найденной высоте звучания найти интервал звучания</a:t>
            </a:r>
            <a:endParaRPr b="0" lang="en-US" sz="212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Сопоставить высоты звучания обозначениям, используемым в MIDI</a:t>
            </a:r>
            <a:endParaRPr b="0" lang="en-US" sz="212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Сопоставить полученным результатам табулатурное представление</a:t>
            </a:r>
            <a:endParaRPr b="0" lang="en-US" sz="212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Метод обнаружения появлений нот</a:t>
            </a:r>
            <a:endParaRPr b="0" lang="en-US" sz="4000" spc="-1" strike="noStrike"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Опционально входной сигнал предобрабатывается.</a:t>
            </a:r>
            <a:endParaRPr b="0" lang="en-US" sz="212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Далее производится редукция сигнала, при которой выделяются необходимые признаки и уменьшается общая сложность сигнала.</a:t>
            </a:r>
            <a:endParaRPr b="0" lang="en-US" sz="212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1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Последним шагом является нахождение выбросов в полученном сигнале, эти выбросы и будут являться временной меткой начала звучания ноты.</a:t>
            </a:r>
            <a:endParaRPr b="0" lang="en-US" sz="212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Метод обнаружения появлений нот</a:t>
            </a:r>
            <a:endParaRPr b="0" lang="en-US" sz="400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0" name=""/>
              <p:cNvSpPr txBox="1"/>
              <p:nvPr/>
            </p:nvSpPr>
            <p:spPr>
              <a:xfrm>
                <a:off x="3886200" y="1371600"/>
                <a:ext cx="2059200" cy="409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ODF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r>
                      <m:t xml:space="preserve">g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</m:e>
                    </m:d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r>
                          <m:t xml:space="preserve">h</m:t>
                        </m:r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,</m:t>
                    </m:r>
                    <m:r>
                      <m:rPr>
                        <m:lit/>
                        <m:nor/>
                      </m:rPr>
                      <m:t xml:space="preserve"> где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1" name=""/>
              <p:cNvSpPr txBox="1"/>
              <p:nvPr/>
            </p:nvSpPr>
            <p:spPr>
              <a:xfrm>
                <a:off x="3024720" y="1756800"/>
                <a:ext cx="4057920" cy="183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</m:e>
                    </m:d>
                    <m:r>
                      <m:rPr>
                        <m:lit/>
                        <m:nor/>
                      </m:rPr>
                      <m:t xml:space="preserve"> — некоторая функция от размерности частотного спектра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2" name=""/>
              <p:cNvSpPr txBox="1"/>
              <p:nvPr/>
            </p:nvSpPr>
            <p:spPr>
              <a:xfrm>
                <a:off x="1828800" y="1983960"/>
                <a:ext cx="7036920" cy="194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k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rPr>
                        <m:lit/>
                        <m:nor/>
                      </m:rPr>
                      <m:t xml:space="preserve"> — некоторая функция от номера сегмента временного спектра и номера сегмента частотного спектра. 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33" name=""/>
          <p:cNvSpPr txBox="1"/>
          <p:nvPr/>
        </p:nvSpPr>
        <p:spPr>
          <a:xfrm>
            <a:off x="685800" y="2286000"/>
            <a:ext cx="2971800" cy="166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  <a:ea typeface="Times New Roman"/>
              </a:rPr>
              <a:t>Взвешенное отклонение фазы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  <a:ea typeface="Times New Roman"/>
              </a:rPr>
              <a:t>Выпрямленная комплексная разность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  <a:ea typeface="Times New Roman"/>
              </a:rPr>
              <a:t>Модифицированное расстояние Кульбэка-Лейблира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  <a:ea typeface="Times New Roman"/>
              </a:rPr>
              <a:t>Расстояние Гото</a:t>
            </a:r>
            <a:endParaRPr b="0" lang="en-U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4" name=""/>
              <p:cNvSpPr txBox="1"/>
              <p:nvPr/>
            </p:nvSpPr>
            <p:spPr>
              <a:xfrm>
                <a:off x="3680280" y="2514600"/>
                <a:ext cx="2263320" cy="30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ODF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≈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i</m:t>
                        </m:r>
                        <m:r>
                          <m:t xml:space="preserve">∈</m:t>
                        </m:r>
                        <m:r>
                          <m:t xml:space="preserve">I</m:t>
                        </m:r>
                      </m:sub>
                      <m:sup/>
                      <m:e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sSub>
                          <m:e>
                            <m:r>
                              <m:t xml:space="preserve">G</m:t>
                            </m:r>
                          </m:e>
                          <m:sub>
                            <m:r>
                              <m:t xml:space="preserve">σ</m:t>
                            </m:r>
                            <m:r>
                              <m:t xml:space="preserve">,</m:t>
                            </m:r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</m:e>
                        </m:d>
                        <m:r>
                          <m:t xml:space="preserve">+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135" name=""/>
          <p:cNvSpPr txBox="1"/>
          <p:nvPr/>
        </p:nvSpPr>
        <p:spPr>
          <a:xfrm>
            <a:off x="4114800" y="2789280"/>
            <a:ext cx="1371600" cy="28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Times New Roman"/>
              </a:rPr>
              <a:t>Найти набор I</a:t>
            </a:r>
            <a:endParaRPr b="0" lang="en-US" sz="140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6" name=""/>
              <p:cNvSpPr txBox="1"/>
              <p:nvPr/>
            </p:nvSpPr>
            <p:spPr>
              <a:xfrm>
                <a:off x="7004880" y="2514600"/>
                <a:ext cx="2139120" cy="19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min</m:t>
                    </m:r>
                    <m:sSub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bar>
                              <m:barPr>
                                <m:pos m:val="top"/>
                              </m:barPr>
                              <m:e>
                                <m:sSub>
                                  <m:e>
                                    <m:r>
                                      <m:t xml:space="preserve">E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ba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n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τi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1,2,3</m:t>
                        </m:r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r>
                          <m:t xml:space="preserve">I</m:t>
                        </m:r>
                      </m:sub>
                    </m:sSub>
                    <m:r>
                      <m:t xml:space="preserve">&lt;</m:t>
                    </m:r>
                    <m:bar>
                      <m:barPr>
                        <m:pos m:val="top"/>
                      </m:barPr>
                      <m:e>
                        <m:r>
                          <m:t xml:space="preserve">E</m:t>
                        </m:r>
                      </m:e>
                    </m:ba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+</m:t>
                        </m:r>
                        <m:r>
                          <m:t xml:space="preserve">τ</m:t>
                        </m:r>
                      </m:e>
                    </m:d>
                    <m:r>
                      <m:t xml:space="preserve">,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7" name=""/>
              <p:cNvSpPr txBox="1"/>
              <p:nvPr/>
            </p:nvSpPr>
            <p:spPr>
              <a:xfrm>
                <a:off x="7543800" y="2743200"/>
                <a:ext cx="1130400" cy="37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f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s</m:t>
                            </m:r>
                          </m:e>
                        </m:d>
                      </m:num>
                      <m:den>
                        <m:r>
                          <m:t xml:space="preserve">N</m:t>
                        </m:r>
                      </m:den>
                    </m:f>
                    <m:r>
                      <m:t xml:space="preserve">&lt;</m:t>
                    </m:r>
                    <m:sSub>
                      <m:e>
                        <m:r>
                          <m:t xml:space="preserve">k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r>
                      <m:t xml:space="preserve">⋅</m:t>
                    </m:r>
                    <m:bar>
                      <m:barPr>
                        <m:pos m:val="top"/>
                      </m:barPr>
                      <m:e>
                        <m:r>
                          <m:t xml:space="preserve">E</m:t>
                        </m:r>
                      </m:e>
                    </m:ba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+</m:t>
                        </m:r>
                        <m:r>
                          <m:t xml:space="preserve">τ</m:t>
                        </m:r>
                      </m:e>
                    </m:d>
                    <m:r>
                      <m:t xml:space="preserve">,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8" name=""/>
              <p:cNvSpPr txBox="1"/>
              <p:nvPr/>
            </p:nvSpPr>
            <p:spPr>
              <a:xfrm>
                <a:off x="7543800" y="3116160"/>
                <a:ext cx="1038600" cy="202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k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⋅</m:t>
                    </m:r>
                    <m:sSub>
                      <m:e>
                        <m:r>
                          <m:t xml:space="preserve">f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r>
                      <m:t xml:space="preserve">≤</m:t>
                    </m:r>
                    <m:r>
                      <m:t xml:space="preserve">n</m:t>
                    </m:r>
                    <m:r>
                      <m:t xml:space="preserve">−</m:t>
                    </m:r>
                    <m:sSub>
                      <m:e>
                        <m:r>
                          <m:t xml:space="preserve">n</m:t>
                        </m:r>
                      </m:e>
                      <m:sub>
                        <m:r>
                          <m:t xml:space="preserve">os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9" name=""/>
              <p:cNvSpPr txBox="1"/>
              <p:nvPr/>
            </p:nvSpPr>
            <p:spPr>
              <a:xfrm>
                <a:off x="7718400" y="3318480"/>
                <a:ext cx="739800" cy="372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 xml:space="preserve">E</m:t>
                        </m:r>
                      </m:e>
                    </m:ba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f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</m:e>
                        </m:d>
                      </m:num>
                      <m:den>
                        <m:r>
                          <m:t xml:space="preserve">τ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0" name=""/>
              <p:cNvSpPr txBox="1"/>
              <p:nvPr/>
            </p:nvSpPr>
            <p:spPr>
              <a:xfrm>
                <a:off x="3719880" y="3243240"/>
                <a:ext cx="2223720" cy="414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m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r>
                          <m:t xml:space="preserve">f</m:t>
                        </m:r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hn</m:t>
                        </m:r>
                        <m:r>
                          <m:t xml:space="preserve">+</m:t>
                        </m:r>
                        <m:r>
                          <m:t xml:space="preserve">m</m:t>
                        </m:r>
                      </m:e>
                    </m:d>
                    <m:r>
                      <m:t xml:space="preserve">w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m</m:t>
                        </m:r>
                      </m:e>
                    </m:d>
                    <m:sSup>
                      <m:e>
                        <m:r>
                          <m:t xml:space="preserve">e</m:t>
                        </m:r>
                      </m:e>
                      <m:sup>
                        <m:f>
                          <m:num>
                            <m:r>
                              <m:t xml:space="preserve">−</m:t>
                            </m:r>
                            <m:r>
                              <m:t xml:space="preserve">2</m:t>
                            </m:r>
                            <m:r>
                              <m:t xml:space="preserve">jnmkπ</m:t>
                            </m:r>
                          </m:num>
                          <m:den>
                            <m:r>
                              <m:t xml:space="preserve">N</m:t>
                            </m:r>
                          </m:den>
                        </m:f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41" name=""/>
          <p:cNvSpPr txBox="1"/>
          <p:nvPr/>
        </p:nvSpPr>
        <p:spPr>
          <a:xfrm>
            <a:off x="3506760" y="3655440"/>
            <a:ext cx="266544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Times New Roman"/>
              </a:rPr>
              <a:t>Оконное преобразование Фурье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 txBox="1"/>
          <p:nvPr/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Метод обнаружения появлений нот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3" name=""/>
          <p:cNvGraphicFramePr/>
          <p:nvPr/>
        </p:nvGraphicFramePr>
        <p:xfrm>
          <a:off x="2393280" y="2111400"/>
          <a:ext cx="5075280" cy="7970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Precision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Recall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F-метрика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0.98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0.93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Times New Roman"/>
                          <a:ea typeface="Times New Roman"/>
                        </a:rPr>
                        <a:t>0.95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2021-04-28T21:17:29Z</dcterms:created>
  <dc:creator>Alexander Andreeff</dc:creator>
  <dc:description/>
  <dc:language>en-US</dc:language>
  <cp:lastModifiedBy>Alexander Andreeff</cp:lastModifiedBy>
  <dcterms:modified xsi:type="dcterms:W3CDTF">2021-06-16T09:34:46Z</dcterms:modified>
  <cp:revision>65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