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78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504000" y="226080"/>
            <a:ext cx="9071280" cy="438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Open Sans"/>
              </a:rPr>
              <a:t>Построение табулатуры для гитары на основе обработки аудиозаписи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latin typeface="Open Sans"/>
              </a:rPr>
              <a:t>Андреев А.А.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Научный руководитель: Ступников А.А.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Open Sans"/>
              </a:rPr>
              <a:t>Проблема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110" spc="-1" strike="noStrike">
                <a:latin typeface="Open Sans"/>
              </a:rPr>
              <a:t>Необходимость музыканту вручную записывать табулатуру для сочинённых композиций или приобретать дорогие звуковые карты с хорошим АЦП и перегруженные функционалом цифровые звуковые рабочие станции</a:t>
            </a:r>
            <a:endParaRPr b="0" lang="en-US" sz="21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Open Sans"/>
              </a:rPr>
              <a:t>Цель и задачи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3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latin typeface="Open Sans"/>
              </a:rPr>
              <a:t>Цель: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Open Sans"/>
              </a:rPr>
              <a:t>Разработать приложение позволяющее преобразовать аудио сигнал в табулатуру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latin typeface="Open Sans"/>
              </a:rPr>
              <a:t>Задачи: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Open Sans"/>
              </a:rPr>
              <a:t>Проанализировать существующие решения задач преобразования аудио сигнала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Open Sans"/>
              </a:rPr>
              <a:t>Подготовить набор данных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Open Sans"/>
              </a:rPr>
              <a:t>Спроектировать архитектуру приложения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Open Sans"/>
              </a:rPr>
              <a:t>Построить модель для преобразования сигнала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Open Sans"/>
              </a:rPr>
              <a:t>Протестировать построенную модель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Open Sans"/>
              </a:rPr>
              <a:t>Разработать приложение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Open Sans"/>
              </a:rPr>
              <a:t>Формальная постановка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110" spc="-1" strike="noStrike">
                <a:latin typeface="Open Sans"/>
              </a:rPr>
              <a:t>Дано:</a:t>
            </a:r>
            <a:endParaRPr b="0" lang="en-US" sz="211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Open Sans"/>
              </a:rPr>
              <a:t>S(n) – стохастический дискретный сигнал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110" spc="-1" strike="noStrike">
                <a:latin typeface="Open Sans"/>
              </a:rPr>
              <a:t>Найти:</a:t>
            </a:r>
            <a:endParaRPr b="0" lang="en-US" sz="211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Open Sans"/>
                <a:ea typeface="WenQuanYi Zen Hei"/>
              </a:rPr>
              <a:t>[(t</a:t>
            </a:r>
            <a:r>
              <a:rPr b="0" lang="en-US" sz="1800" spc="-1" strike="noStrike" baseline="-8000">
                <a:latin typeface="Open Sans"/>
                <a:ea typeface="WenQuanYi Zen Hei"/>
              </a:rPr>
              <a:t>1</a:t>
            </a:r>
            <a:r>
              <a:rPr b="0" lang="en-US" sz="1800" spc="-1" strike="noStrike">
                <a:latin typeface="Open Sans"/>
                <a:ea typeface="WenQuanYi Zen Hei"/>
              </a:rPr>
              <a:t>, d</a:t>
            </a:r>
            <a:r>
              <a:rPr b="0" lang="en-US" sz="1800" spc="-1" strike="noStrike" baseline="-8000">
                <a:latin typeface="Open Sans"/>
                <a:ea typeface="WenQuanYi Zen Hei"/>
              </a:rPr>
              <a:t>1</a:t>
            </a:r>
            <a:r>
              <a:rPr b="0" lang="en-US" sz="1800" spc="-1" strike="noStrike">
                <a:latin typeface="Open Sans"/>
                <a:ea typeface="WenQuanYi Zen Hei"/>
              </a:rPr>
              <a:t>, f</a:t>
            </a:r>
            <a:r>
              <a:rPr b="0" lang="en-US" sz="1800" spc="-1" strike="noStrike" baseline="-8000">
                <a:latin typeface="Open Sans"/>
                <a:ea typeface="WenQuanYi Zen Hei"/>
              </a:rPr>
              <a:t>1</a:t>
            </a:r>
            <a:r>
              <a:rPr b="0" lang="en-US" sz="1800" spc="-1" strike="noStrike">
                <a:latin typeface="Open Sans"/>
                <a:ea typeface="WenQuanYi Zen Hei"/>
              </a:rPr>
              <a:t>), (t</a:t>
            </a:r>
            <a:r>
              <a:rPr b="0" lang="en-US" sz="1800" spc="-1" strike="noStrike" baseline="-8000">
                <a:latin typeface="Open Sans"/>
                <a:ea typeface="WenQuanYi Zen Hei"/>
              </a:rPr>
              <a:t>2</a:t>
            </a:r>
            <a:r>
              <a:rPr b="0" lang="en-US" sz="1800" spc="-1" strike="noStrike">
                <a:latin typeface="Open Sans"/>
                <a:ea typeface="WenQuanYi Zen Hei"/>
              </a:rPr>
              <a:t>, d</a:t>
            </a:r>
            <a:r>
              <a:rPr b="0" lang="en-US" sz="1800" spc="-1" strike="noStrike" baseline="-8000">
                <a:latin typeface="Open Sans"/>
                <a:ea typeface="WenQuanYi Zen Hei"/>
              </a:rPr>
              <a:t>2</a:t>
            </a:r>
            <a:r>
              <a:rPr b="0" lang="en-US" sz="1800" spc="-1" strike="noStrike">
                <a:latin typeface="Open Sans"/>
                <a:ea typeface="WenQuanYi Zen Hei"/>
              </a:rPr>
              <a:t>, f</a:t>
            </a:r>
            <a:r>
              <a:rPr b="0" lang="en-US" sz="1800" spc="-1" strike="noStrike" baseline="-8000">
                <a:latin typeface="Open Sans"/>
                <a:ea typeface="WenQuanYi Zen Hei"/>
              </a:rPr>
              <a:t>2</a:t>
            </a:r>
            <a:r>
              <a:rPr b="0" lang="en-US" sz="1800" spc="-1" strike="noStrike">
                <a:latin typeface="Open Sans"/>
                <a:ea typeface="WenQuanYi Zen Hei"/>
              </a:rPr>
              <a:t>), …, (t</a:t>
            </a:r>
            <a:r>
              <a:rPr b="0" lang="en-US" sz="1800" spc="-1" strike="noStrike" baseline="-8000">
                <a:latin typeface="Open Sans"/>
                <a:ea typeface="WenQuanYi Zen Hei"/>
              </a:rPr>
              <a:t>m</a:t>
            </a:r>
            <a:r>
              <a:rPr b="0" lang="en-US" sz="1800" spc="-1" strike="noStrike">
                <a:latin typeface="Open Sans"/>
                <a:ea typeface="WenQuanYi Zen Hei"/>
              </a:rPr>
              <a:t>, d</a:t>
            </a:r>
            <a:r>
              <a:rPr b="0" lang="en-US" sz="1800" spc="-1" strike="noStrike" baseline="-8000">
                <a:latin typeface="Open Sans"/>
                <a:ea typeface="WenQuanYi Zen Hei"/>
              </a:rPr>
              <a:t>m</a:t>
            </a:r>
            <a:r>
              <a:rPr b="0" lang="en-US" sz="1800" spc="-1" strike="noStrike">
                <a:latin typeface="Open Sans"/>
                <a:ea typeface="WenQuanYi Zen Hei"/>
              </a:rPr>
              <a:t>, f</a:t>
            </a:r>
            <a:r>
              <a:rPr b="0" lang="en-US" sz="1800" spc="-1" strike="noStrike" baseline="-8000">
                <a:latin typeface="Open Sans"/>
                <a:ea typeface="WenQuanYi Zen Hei"/>
              </a:rPr>
              <a:t>m</a:t>
            </a:r>
            <a:r>
              <a:rPr b="0" lang="en-US" sz="1800" spc="-1" strike="noStrike">
                <a:latin typeface="Open Sans"/>
                <a:ea typeface="WenQuanYi Zen Hei"/>
              </a:rPr>
              <a:t>)], где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Open Sans"/>
                <a:ea typeface="WenQuanYi Zen Hei"/>
              </a:rPr>
              <a:t>t</a:t>
            </a:r>
            <a:r>
              <a:rPr b="0" lang="en-US" sz="1800" spc="-1" strike="noStrike" baseline="-8000">
                <a:latin typeface="Open Sans"/>
                <a:ea typeface="WenQuanYi Zen Hei"/>
              </a:rPr>
              <a:t>i</a:t>
            </a:r>
            <a:r>
              <a:rPr b="0" lang="en-US" sz="1800" spc="-1" strike="noStrike">
                <a:latin typeface="Open Sans"/>
                <a:ea typeface="WenQuanYi Zen Hei"/>
              </a:rPr>
              <a:t> – временная метка начала звучания,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Open Sans"/>
                <a:ea typeface="WenQuanYi Zen Hei"/>
              </a:rPr>
              <a:t>d</a:t>
            </a:r>
            <a:r>
              <a:rPr b="0" lang="en-US" sz="1800" spc="-1" strike="noStrike" baseline="-8000">
                <a:latin typeface="Open Sans"/>
                <a:ea typeface="WenQuanYi Zen Hei"/>
              </a:rPr>
              <a:t>i</a:t>
            </a:r>
            <a:r>
              <a:rPr b="0" lang="en-US" sz="1800" spc="-1" strike="noStrike">
                <a:latin typeface="Open Sans"/>
                <a:ea typeface="WenQuanYi Zen Hei"/>
              </a:rPr>
              <a:t> – длительность звучания,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Open Sans"/>
                <a:ea typeface="WenQuanYi Zen Hei"/>
              </a:rPr>
              <a:t>f</a:t>
            </a:r>
            <a:r>
              <a:rPr b="0" lang="en-US" sz="1800" spc="-1" strike="noStrike" baseline="-8000">
                <a:latin typeface="Open Sans"/>
                <a:ea typeface="WenQuanYi Zen Hei"/>
              </a:rPr>
              <a:t>i</a:t>
            </a:r>
            <a:r>
              <a:rPr b="0" lang="en-US" sz="1800" spc="-1" strike="noStrike">
                <a:latin typeface="Open Sans"/>
                <a:ea typeface="WenQuanYi Zen Hei"/>
              </a:rPr>
              <a:t> – высота звучания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Open Sans"/>
              </a:rPr>
              <a:t>Набор данных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2110" spc="-1" strike="noStrike">
                <a:latin typeface="Open Sans"/>
              </a:rPr>
              <a:t>Fraunhofer IDMT-SMT-Guitars</a:t>
            </a:r>
            <a:r>
              <a:rPr b="0" lang="en-US" sz="2110" spc="-1" strike="noStrike">
                <a:latin typeface="Open Sans"/>
              </a:rPr>
              <a:t> – данные распространяемые Обществом Фраунгофера</a:t>
            </a:r>
            <a:endParaRPr b="0" lang="en-US" sz="211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110" spc="-1" strike="noStrike">
                <a:latin typeface="Open Sans"/>
              </a:rPr>
              <a:t>WAV-файлы с гитарными записями и аннотации к ним (временные метки, высоты нот, и тд.) в формате XML</a:t>
            </a:r>
            <a:endParaRPr b="0" lang="en-US" sz="21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Open Sans"/>
              </a:rPr>
              <a:t>Метод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110" spc="-1" strike="noStrike">
                <a:latin typeface="Open Sans"/>
              </a:rPr>
              <a:t>Дискретное преобразование Фурье</a:t>
            </a:r>
            <a:endParaRPr b="0" lang="en-US" sz="211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10" spc="-1" strike="noStrike">
                <a:latin typeface="Open Sans"/>
              </a:rPr>
              <a:t>Быстрое преобразование Фурье</a:t>
            </a:r>
            <a:endParaRPr b="0" lang="en-US" sz="211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110" spc="-1" strike="noStrike">
                <a:latin typeface="Open Sans"/>
              </a:rPr>
              <a:t>Спектральное разложение сигнала</a:t>
            </a:r>
            <a:endParaRPr b="0" lang="en-US" sz="21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Open Sans"/>
              </a:rPr>
              <a:t>Поток данных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607840" y="1110600"/>
            <a:ext cx="4863960" cy="437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Open Sans"/>
              </a:rPr>
              <a:t>Архитектура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497960" y="1163520"/>
            <a:ext cx="7084080" cy="432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Open Sans"/>
              </a:rPr>
              <a:t>Программная реализация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110" spc="-1" strike="noStrike">
                <a:latin typeface="Open Sans"/>
              </a:rPr>
              <a:t>Данные переведены в csv-формат</a:t>
            </a:r>
            <a:endParaRPr b="0" lang="en-US" sz="2110" spc="-1" strike="noStrike">
              <a:latin typeface="Open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110" spc="-1" strike="noStrike">
                <a:latin typeface="Open Sans"/>
              </a:rPr>
              <a:t>Написан компонент взаимодействия (Interaction на схеме)</a:t>
            </a:r>
            <a:endParaRPr b="0" lang="en-US" sz="2110" spc="-1" strike="noStrike">
              <a:latin typeface="Open Sans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5029200" y="2672280"/>
            <a:ext cx="2005920" cy="49140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5053320" y="3351240"/>
            <a:ext cx="2033280" cy="82368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7291080" y="2514600"/>
            <a:ext cx="2057400" cy="83664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4"/>
          <a:stretch/>
        </p:blipFill>
        <p:spPr>
          <a:xfrm>
            <a:off x="7291080" y="3351240"/>
            <a:ext cx="2057400" cy="82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LibreOffice/7.1.2.2$Linux_X86_64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2021-04-28T21:17:29Z</dcterms:created>
  <dc:creator>Alexander Andreeff</dc:creator>
  <dc:description/>
  <dc:language>en-US</dc:language>
  <cp:lastModifiedBy>Alexander Andreeff</cp:lastModifiedBy>
  <dcterms:modified xsi:type="dcterms:W3CDTF">2021-04-29T11:25:40Z</dcterms:modified>
  <cp:revision>24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