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2" r:id="rId4"/>
    <p:sldId id="263" r:id="rId5"/>
    <p:sldId id="264" r:id="rId6"/>
    <p:sldId id="274" r:id="rId7"/>
    <p:sldId id="273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Sensor integrated vacuum gripper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Alex Furman under supervision of prof. Rimon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0D5371-7DA4-454A-89CE-994DCA22B552}"/>
              </a:ext>
            </a:extLst>
          </p:cNvPr>
          <p:cNvSpPr/>
          <p:nvPr/>
        </p:nvSpPr>
        <p:spPr>
          <a:xfrm>
            <a:off x="6937131" y="2562958"/>
            <a:ext cx="4980842" cy="4154153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1: 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F51D-09B2-4690-A33F-021B7E65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914624"/>
          </a:xfrm>
        </p:spPr>
        <p:txBody>
          <a:bodyPr anchor="t"/>
          <a:lstStyle/>
          <a:p>
            <a:r>
              <a:rPr lang="en-ZA" dirty="0"/>
              <a:t>Create gripper with vacuum tech</a:t>
            </a:r>
          </a:p>
          <a:p>
            <a:r>
              <a:rPr lang="en-ZA" dirty="0"/>
              <a:t>Integrate with ROS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38A4DE-63E1-480D-A3DA-EE3755F4A9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3168" y="3715373"/>
            <a:ext cx="6072226" cy="30017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CD369-14A3-4686-A630-021C7AB3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82" y="4341916"/>
            <a:ext cx="2354383" cy="22118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916C42-A632-4F45-8295-7DA1BE20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820" y="2687000"/>
            <a:ext cx="3637938" cy="1654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A34FF4-BB4E-48D0-B8A2-2211AE224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6166" y="4321297"/>
            <a:ext cx="2104641" cy="2232472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C64784B-F291-4058-9906-8251AC84E05A}"/>
              </a:ext>
            </a:extLst>
          </p:cNvPr>
          <p:cNvSpPr txBox="1">
            <a:spLocks/>
          </p:cNvSpPr>
          <p:nvPr/>
        </p:nvSpPr>
        <p:spPr>
          <a:xfrm>
            <a:off x="8276492" y="2072466"/>
            <a:ext cx="2546838" cy="4284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Initial ideas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BBABD5A-8C73-449E-A4F6-4791083F3F07}"/>
              </a:ext>
            </a:extLst>
          </p:cNvPr>
          <p:cNvSpPr txBox="1">
            <a:spLocks/>
          </p:cNvSpPr>
          <p:nvPr/>
        </p:nvSpPr>
        <p:spPr>
          <a:xfrm>
            <a:off x="2217126" y="3286902"/>
            <a:ext cx="2546838" cy="42847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Final Product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1: System description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9EC03E-9E1F-482E-98DE-0D431FE0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385" y="1984505"/>
            <a:ext cx="6153230" cy="47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9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1: design strengths + weaknesses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F51D-09B2-4690-A33F-021B7E65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50330" cy="4115646"/>
          </a:xfrm>
        </p:spPr>
        <p:txBody>
          <a:bodyPr anchor="t">
            <a:normAutofit/>
          </a:bodyPr>
          <a:lstStyle/>
          <a:p>
            <a:r>
              <a:rPr lang="en-ZA" dirty="0"/>
              <a:t>Strengths:</a:t>
            </a:r>
          </a:p>
          <a:p>
            <a:pPr lvl="1"/>
            <a:r>
              <a:rPr lang="en-ZA" dirty="0"/>
              <a:t>Very compact</a:t>
            </a:r>
          </a:p>
          <a:p>
            <a:pPr lvl="1"/>
            <a:r>
              <a:rPr lang="en-ZA" dirty="0"/>
              <a:t>Strong suction</a:t>
            </a:r>
          </a:p>
          <a:p>
            <a:r>
              <a:rPr lang="en-ZA" dirty="0"/>
              <a:t>Weaknesses:</a:t>
            </a:r>
          </a:p>
          <a:p>
            <a:pPr lvl="1"/>
            <a:r>
              <a:rPr lang="en-ZA" dirty="0"/>
              <a:t>Only handles smooth surfaces well</a:t>
            </a:r>
          </a:p>
          <a:p>
            <a:pPr lvl="1"/>
            <a:r>
              <a:rPr lang="en-ZA" dirty="0"/>
              <a:t>Requires very accurate placement</a:t>
            </a:r>
          </a:p>
          <a:p>
            <a:pPr lvl="1"/>
            <a:r>
              <a:rPr lang="en-ZA" dirty="0"/>
              <a:t>Does not handle torques well at suction cup</a:t>
            </a:r>
          </a:p>
          <a:p>
            <a:pPr lvl="1"/>
            <a:endParaRPr lang="en-ZA" dirty="0"/>
          </a:p>
          <a:p>
            <a:pPr lvl="1"/>
            <a:endParaRPr lang="en-Z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FF80D5-BB1E-4213-A819-BD5165FB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993" y="1971719"/>
            <a:ext cx="3524133" cy="455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9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2: Project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F51D-09B2-4690-A33F-021B7E65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328" y="2012696"/>
            <a:ext cx="6316190" cy="888766"/>
          </a:xfrm>
        </p:spPr>
        <p:txBody>
          <a:bodyPr anchor="t">
            <a:normAutofit/>
          </a:bodyPr>
          <a:lstStyle/>
          <a:p>
            <a:pPr lvl="1"/>
            <a:r>
              <a:rPr lang="en-ZA" dirty="0"/>
              <a:t>Minimize design weaknesses</a:t>
            </a:r>
          </a:p>
          <a:p>
            <a:pPr lvl="1"/>
            <a:r>
              <a:rPr lang="en-ZA" dirty="0"/>
              <a:t>Improve gripper placement given inaccuracies in Computer Vision</a:t>
            </a:r>
          </a:p>
          <a:p>
            <a:pPr lvl="1"/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21747-A085-4B6C-AB3C-AE9457F3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450" y="2012696"/>
            <a:ext cx="3895175" cy="1312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AB372-6B58-46C7-9B51-61A077E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53" y="3620111"/>
            <a:ext cx="1951560" cy="25409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115A36-D107-4EB4-97A8-9D9110FE4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577" b="20833"/>
          <a:stretch/>
        </p:blipFill>
        <p:spPr>
          <a:xfrm>
            <a:off x="1339361" y="2774620"/>
            <a:ext cx="3610708" cy="3898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51158-5070-4014-BCC5-210D2D5C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0202" y="3495847"/>
            <a:ext cx="2899423" cy="21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B57-BF1E-4339-AB34-7C3F4452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Semester 2: Illustrations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7CD65-C2E0-4589-97CA-5534F70C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371" y="2530176"/>
            <a:ext cx="3655513" cy="2551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90AF5F-A68E-4326-9A36-6EC989DC4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97" y="3131486"/>
            <a:ext cx="3780278" cy="31010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5A0FAF-C27D-4FFD-A141-984401FF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93" y="2166803"/>
            <a:ext cx="2916793" cy="3788602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F18853F-D186-4BC4-A761-05ADA788C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328" y="2012696"/>
            <a:ext cx="2599890" cy="536540"/>
          </a:xfrm>
        </p:spPr>
        <p:txBody>
          <a:bodyPr anchor="t">
            <a:normAutofit/>
          </a:bodyPr>
          <a:lstStyle/>
          <a:p>
            <a:pPr lvl="1"/>
            <a:r>
              <a:rPr lang="en-ZA" dirty="0"/>
              <a:t>Finger Design</a:t>
            </a:r>
          </a:p>
          <a:p>
            <a:pPr lvl="1"/>
            <a:endParaRPr lang="en-ZA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048DC72-49BE-4318-A005-5E388C70887C}"/>
              </a:ext>
            </a:extLst>
          </p:cNvPr>
          <p:cNvSpPr txBox="1">
            <a:spLocks/>
          </p:cNvSpPr>
          <p:nvPr/>
        </p:nvSpPr>
        <p:spPr>
          <a:xfrm>
            <a:off x="6703128" y="1898533"/>
            <a:ext cx="4304308" cy="536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ZA" dirty="0"/>
              <a:t>Belt Driven vs Lead-screw Driven</a:t>
            </a:r>
          </a:p>
        </p:txBody>
      </p:sp>
    </p:spTree>
    <p:extLst>
      <p:ext uri="{BB962C8B-B14F-4D97-AF65-F5344CB8AC3E}">
        <p14:creationId xmlns:p14="http://schemas.microsoft.com/office/powerpoint/2010/main" val="290575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FEE183A-54FB-45EB-B7EE-4C3F19B7891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142013" y="3100577"/>
            <a:ext cx="588563" cy="431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49FC5A09-2805-426C-B2BF-DF3C8D710C51}"/>
              </a:ext>
            </a:extLst>
          </p:cNvPr>
          <p:cNvCxnSpPr>
            <a:cxnSpLocks/>
            <a:stCxn id="51" idx="2"/>
            <a:endCxn id="12" idx="3"/>
          </p:cNvCxnSpPr>
          <p:nvPr/>
        </p:nvCxnSpPr>
        <p:spPr>
          <a:xfrm flipH="1">
            <a:off x="6328129" y="3339961"/>
            <a:ext cx="1837850" cy="128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9216DFE-5084-4BC3-9669-9D0896474DDF}"/>
              </a:ext>
            </a:extLst>
          </p:cNvPr>
          <p:cNvCxnSpPr>
            <a:cxnSpLocks/>
            <a:stCxn id="51" idx="2"/>
            <a:endCxn id="69" idx="0"/>
          </p:cNvCxnSpPr>
          <p:nvPr/>
        </p:nvCxnSpPr>
        <p:spPr>
          <a:xfrm>
            <a:off x="8165979" y="3339961"/>
            <a:ext cx="2470437" cy="957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2: System description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B8EC3A-34D0-43E2-8E4D-6016D5163488}"/>
              </a:ext>
            </a:extLst>
          </p:cNvPr>
          <p:cNvSpPr/>
          <p:nvPr/>
        </p:nvSpPr>
        <p:spPr>
          <a:xfrm>
            <a:off x="2447545" y="2256474"/>
            <a:ext cx="1224501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C290-95FA-429F-B7F2-B66080E1E195}"/>
              </a:ext>
            </a:extLst>
          </p:cNvPr>
          <p:cNvSpPr txBox="1"/>
          <p:nvPr/>
        </p:nvSpPr>
        <p:spPr>
          <a:xfrm>
            <a:off x="2447545" y="2211104"/>
            <a:ext cx="13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Pressurized air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69F49B-61AC-4FF6-AA1B-0453AC7D676E}"/>
              </a:ext>
            </a:extLst>
          </p:cNvPr>
          <p:cNvSpPr/>
          <p:nvPr/>
        </p:nvSpPr>
        <p:spPr>
          <a:xfrm>
            <a:off x="3937564" y="2782525"/>
            <a:ext cx="1224501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302A7E-DF3E-47F9-9DE8-109EDB746EEA}"/>
              </a:ext>
            </a:extLst>
          </p:cNvPr>
          <p:cNvSpPr/>
          <p:nvPr/>
        </p:nvSpPr>
        <p:spPr>
          <a:xfrm>
            <a:off x="5103628" y="4303606"/>
            <a:ext cx="1224501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BB3D90-FBD3-47D2-9511-EDDEE39F5364}"/>
              </a:ext>
            </a:extLst>
          </p:cNvPr>
          <p:cNvSpPr txBox="1"/>
          <p:nvPr/>
        </p:nvSpPr>
        <p:spPr>
          <a:xfrm>
            <a:off x="3972523" y="2777412"/>
            <a:ext cx="134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Vacuum Generator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98A54-D13A-4EF0-BA8A-B8E224EA5300}"/>
              </a:ext>
            </a:extLst>
          </p:cNvPr>
          <p:cNvSpPr txBox="1"/>
          <p:nvPr/>
        </p:nvSpPr>
        <p:spPr>
          <a:xfrm>
            <a:off x="5272498" y="4295607"/>
            <a:ext cx="104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Plunger System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6576B5-6571-4574-A7E9-8061C15ED5C6}"/>
              </a:ext>
            </a:extLst>
          </p:cNvPr>
          <p:cNvSpPr/>
          <p:nvPr/>
        </p:nvSpPr>
        <p:spPr>
          <a:xfrm>
            <a:off x="5103628" y="5734894"/>
            <a:ext cx="1224501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FD951B-67F9-4186-AD7A-102E6B4DE610}"/>
              </a:ext>
            </a:extLst>
          </p:cNvPr>
          <p:cNvSpPr txBox="1"/>
          <p:nvPr/>
        </p:nvSpPr>
        <p:spPr>
          <a:xfrm>
            <a:off x="5042635" y="5862757"/>
            <a:ext cx="13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Suction Cup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32BD1E-0A47-4CA3-9061-378572E8581C}"/>
              </a:ext>
            </a:extLst>
          </p:cNvPr>
          <p:cNvSpPr/>
          <p:nvPr/>
        </p:nvSpPr>
        <p:spPr>
          <a:xfrm>
            <a:off x="5118325" y="3531639"/>
            <a:ext cx="1224501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9C3FA0-66AD-4A03-957B-D41642E6A700}"/>
              </a:ext>
            </a:extLst>
          </p:cNvPr>
          <p:cNvSpPr txBox="1"/>
          <p:nvPr/>
        </p:nvSpPr>
        <p:spPr>
          <a:xfrm>
            <a:off x="5213676" y="3686917"/>
            <a:ext cx="84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Valve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6212C4-DE46-4D73-8A4A-21C2408FC987}"/>
              </a:ext>
            </a:extLst>
          </p:cNvPr>
          <p:cNvSpPr/>
          <p:nvPr/>
        </p:nvSpPr>
        <p:spPr>
          <a:xfrm>
            <a:off x="2447545" y="3040786"/>
            <a:ext cx="1224501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4859F8-063B-4356-9A6C-120452F8254A}"/>
              </a:ext>
            </a:extLst>
          </p:cNvPr>
          <p:cNvSpPr txBox="1"/>
          <p:nvPr/>
        </p:nvSpPr>
        <p:spPr>
          <a:xfrm>
            <a:off x="2542896" y="3196064"/>
            <a:ext cx="11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Valve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E60EF1E-2FB4-4491-9281-55A4A160DA2B}"/>
              </a:ext>
            </a:extLst>
          </p:cNvPr>
          <p:cNvSpPr/>
          <p:nvPr/>
        </p:nvSpPr>
        <p:spPr>
          <a:xfrm>
            <a:off x="422439" y="2787098"/>
            <a:ext cx="1224501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002F2-E46C-4F95-A301-6E79B673D402}"/>
              </a:ext>
            </a:extLst>
          </p:cNvPr>
          <p:cNvSpPr txBox="1"/>
          <p:nvPr/>
        </p:nvSpPr>
        <p:spPr>
          <a:xfrm>
            <a:off x="422439" y="2920484"/>
            <a:ext cx="119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Computer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09373F2-8AF2-433F-930D-1EE1F71E62C7}"/>
              </a:ext>
            </a:extLst>
          </p:cNvPr>
          <p:cNvSpPr/>
          <p:nvPr/>
        </p:nvSpPr>
        <p:spPr>
          <a:xfrm>
            <a:off x="470205" y="4776499"/>
            <a:ext cx="1590586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58F45-B72D-4076-9C33-857ACA6E2DE7}"/>
              </a:ext>
            </a:extLst>
          </p:cNvPr>
          <p:cNvSpPr txBox="1"/>
          <p:nvPr/>
        </p:nvSpPr>
        <p:spPr>
          <a:xfrm>
            <a:off x="426207" y="4863851"/>
            <a:ext cx="173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Microprocessor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A2AC6FA-8B68-4B27-B871-5DD8ADD0FE29}"/>
              </a:ext>
            </a:extLst>
          </p:cNvPr>
          <p:cNvSpPr/>
          <p:nvPr/>
        </p:nvSpPr>
        <p:spPr>
          <a:xfrm>
            <a:off x="6685874" y="5112048"/>
            <a:ext cx="1484530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1724BB-BCB7-43A5-A6DE-1B864E03972E}"/>
              </a:ext>
            </a:extLst>
          </p:cNvPr>
          <p:cNvSpPr txBox="1"/>
          <p:nvPr/>
        </p:nvSpPr>
        <p:spPr>
          <a:xfrm>
            <a:off x="6671786" y="5124377"/>
            <a:ext cx="154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Linear Potentiometer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569D65C-7F20-45BC-8D52-D29BD2C5E974}"/>
              </a:ext>
            </a:extLst>
          </p:cNvPr>
          <p:cNvSpPr/>
          <p:nvPr/>
        </p:nvSpPr>
        <p:spPr>
          <a:xfrm>
            <a:off x="7182596" y="1922079"/>
            <a:ext cx="1224501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3B23B2-8D5D-4762-8827-D2401D38D50E}"/>
              </a:ext>
            </a:extLst>
          </p:cNvPr>
          <p:cNvSpPr txBox="1"/>
          <p:nvPr/>
        </p:nvSpPr>
        <p:spPr>
          <a:xfrm>
            <a:off x="7277947" y="2077357"/>
            <a:ext cx="112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Motor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F0F160-1F99-44F3-94A3-C51391A05FDB}"/>
              </a:ext>
            </a:extLst>
          </p:cNvPr>
          <p:cNvSpPr/>
          <p:nvPr/>
        </p:nvSpPr>
        <p:spPr>
          <a:xfrm>
            <a:off x="7595854" y="4303606"/>
            <a:ext cx="1224501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828216-E86A-481C-867A-583736CD69A2}"/>
              </a:ext>
            </a:extLst>
          </p:cNvPr>
          <p:cNvSpPr txBox="1"/>
          <p:nvPr/>
        </p:nvSpPr>
        <p:spPr>
          <a:xfrm>
            <a:off x="7807825" y="4436992"/>
            <a:ext cx="84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Railing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14C77A7-0758-4B78-87E0-B89EC3B8B6DD}"/>
              </a:ext>
            </a:extLst>
          </p:cNvPr>
          <p:cNvSpPr/>
          <p:nvPr/>
        </p:nvSpPr>
        <p:spPr>
          <a:xfrm>
            <a:off x="7428139" y="2703856"/>
            <a:ext cx="1475679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54C341-80E2-4706-976C-D17176C750D9}"/>
              </a:ext>
            </a:extLst>
          </p:cNvPr>
          <p:cNvSpPr txBox="1"/>
          <p:nvPr/>
        </p:nvSpPr>
        <p:spPr>
          <a:xfrm>
            <a:off x="7428139" y="2854767"/>
            <a:ext cx="147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Belt + Pulleys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0090065-FBA3-4486-A267-E0412D2C750B}"/>
              </a:ext>
            </a:extLst>
          </p:cNvPr>
          <p:cNvSpPr/>
          <p:nvPr/>
        </p:nvSpPr>
        <p:spPr>
          <a:xfrm>
            <a:off x="2905786" y="5013246"/>
            <a:ext cx="1590586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B0C208-1B88-4BDC-8777-1CA3C7F205B7}"/>
              </a:ext>
            </a:extLst>
          </p:cNvPr>
          <p:cNvSpPr txBox="1"/>
          <p:nvPr/>
        </p:nvSpPr>
        <p:spPr>
          <a:xfrm>
            <a:off x="2877840" y="5136006"/>
            <a:ext cx="16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Vacuum Sensor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38AA136-7F39-48CE-B1C3-CA7DAC67EB8D}"/>
              </a:ext>
            </a:extLst>
          </p:cNvPr>
          <p:cNvSpPr/>
          <p:nvPr/>
        </p:nvSpPr>
        <p:spPr>
          <a:xfrm>
            <a:off x="10024165" y="4297602"/>
            <a:ext cx="1224501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80C3726-186D-4387-9F84-286A435F9F00}"/>
              </a:ext>
            </a:extLst>
          </p:cNvPr>
          <p:cNvSpPr/>
          <p:nvPr/>
        </p:nvSpPr>
        <p:spPr>
          <a:xfrm>
            <a:off x="10024165" y="5728890"/>
            <a:ext cx="1224501" cy="63610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FA638F-2C5D-4DA8-8166-7973A39D8793}"/>
              </a:ext>
            </a:extLst>
          </p:cNvPr>
          <p:cNvSpPr txBox="1"/>
          <p:nvPr/>
        </p:nvSpPr>
        <p:spPr>
          <a:xfrm>
            <a:off x="9980941" y="5852759"/>
            <a:ext cx="13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Suction Cup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C296CA1-2423-48A6-A4A2-6270D2D22287}"/>
              </a:ext>
            </a:extLst>
          </p:cNvPr>
          <p:cNvCxnSpPr>
            <a:cxnSpLocks/>
            <a:stCxn id="72" idx="0"/>
            <a:endCxn id="69" idx="2"/>
          </p:cNvCxnSpPr>
          <p:nvPr/>
        </p:nvCxnSpPr>
        <p:spPr>
          <a:xfrm flipV="1">
            <a:off x="10636416" y="4933707"/>
            <a:ext cx="0" cy="79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8A0C73-7AFD-48A1-9951-063D21B556BE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6328129" y="4621659"/>
            <a:ext cx="1267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F4866A-59B4-416D-9CD6-36BF559702A0}"/>
              </a:ext>
            </a:extLst>
          </p:cNvPr>
          <p:cNvCxnSpPr>
            <a:cxnSpLocks/>
            <a:stCxn id="49" idx="3"/>
            <a:endCxn id="69" idx="1"/>
          </p:cNvCxnSpPr>
          <p:nvPr/>
        </p:nvCxnSpPr>
        <p:spPr>
          <a:xfrm flipV="1">
            <a:off x="8820355" y="4615655"/>
            <a:ext cx="1203810" cy="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AF0F32A-C158-4A0A-8948-FA929B4A409D}"/>
              </a:ext>
            </a:extLst>
          </p:cNvPr>
          <p:cNvSpPr/>
          <p:nvPr/>
        </p:nvSpPr>
        <p:spPr>
          <a:xfrm>
            <a:off x="8297058" y="5112048"/>
            <a:ext cx="1484530" cy="63610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7E67C3-D671-4229-90CC-79E9B519D42F}"/>
              </a:ext>
            </a:extLst>
          </p:cNvPr>
          <p:cNvSpPr txBox="1"/>
          <p:nvPr/>
        </p:nvSpPr>
        <p:spPr>
          <a:xfrm>
            <a:off x="8282969" y="5124377"/>
            <a:ext cx="155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Linear Potentiometer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9450077-A9D3-496D-91A9-50855DC4B35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>
            <a:off x="6328129" y="4621659"/>
            <a:ext cx="1100010" cy="49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2EEB8C3-375D-40AA-8915-4797ADB7582B}"/>
              </a:ext>
            </a:extLst>
          </p:cNvPr>
          <p:cNvCxnSpPr>
            <a:cxnSpLocks/>
            <a:stCxn id="108" idx="0"/>
            <a:endCxn id="69" idx="1"/>
          </p:cNvCxnSpPr>
          <p:nvPr/>
        </p:nvCxnSpPr>
        <p:spPr>
          <a:xfrm flipV="1">
            <a:off x="9039323" y="4615655"/>
            <a:ext cx="984842" cy="49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7D60C51-A26F-4AB4-BFCF-9EEA9DA9281B}"/>
              </a:ext>
            </a:extLst>
          </p:cNvPr>
          <p:cNvCxnSpPr>
            <a:cxnSpLocks/>
            <a:stCxn id="43" idx="2"/>
            <a:endCxn id="51" idx="0"/>
          </p:cNvCxnSpPr>
          <p:nvPr/>
        </p:nvCxnSpPr>
        <p:spPr>
          <a:xfrm>
            <a:off x="7794847" y="2558184"/>
            <a:ext cx="371132" cy="14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8A535D3-6345-4C8B-931F-2A46A7772010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3059796" y="2892579"/>
            <a:ext cx="0" cy="148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0BD37C4-2883-482F-9282-BDFC988FD020}"/>
              </a:ext>
            </a:extLst>
          </p:cNvPr>
          <p:cNvCxnSpPr>
            <a:cxnSpLocks/>
            <a:stCxn id="7" idx="1"/>
            <a:endCxn id="31" idx="3"/>
          </p:cNvCxnSpPr>
          <p:nvPr/>
        </p:nvCxnSpPr>
        <p:spPr>
          <a:xfrm flipH="1">
            <a:off x="3672046" y="3100578"/>
            <a:ext cx="265518" cy="28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B822584E-24E2-4A0B-8662-CFC01C831D3C}"/>
              </a:ext>
            </a:extLst>
          </p:cNvPr>
          <p:cNvSpPr/>
          <p:nvPr/>
        </p:nvSpPr>
        <p:spPr>
          <a:xfrm>
            <a:off x="171450" y="1922078"/>
            <a:ext cx="7011146" cy="2843353"/>
          </a:xfrm>
          <a:custGeom>
            <a:avLst/>
            <a:gdLst>
              <a:gd name="connsiteX0" fmla="*/ 7082281 w 7082281"/>
              <a:gd name="connsiteY0" fmla="*/ 414425 h 2946610"/>
              <a:gd name="connsiteX1" fmla="*/ 334185 w 7082281"/>
              <a:gd name="connsiteY1" fmla="*/ 203410 h 2946610"/>
              <a:gd name="connsiteX2" fmla="*/ 1099116 w 7082281"/>
              <a:gd name="connsiteY2" fmla="*/ 2946610 h 2946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2281" h="2946610">
                <a:moveTo>
                  <a:pt x="7082281" y="414425"/>
                </a:moveTo>
                <a:cubicBezTo>
                  <a:pt x="4206830" y="97902"/>
                  <a:pt x="1331379" y="-218621"/>
                  <a:pt x="334185" y="203410"/>
                </a:cubicBezTo>
                <a:cubicBezTo>
                  <a:pt x="-663009" y="625441"/>
                  <a:pt x="866853" y="2638147"/>
                  <a:pt x="1099116" y="294661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13C0F17E-0AB3-4FD5-8A64-60A365AED6DA}"/>
              </a:ext>
            </a:extLst>
          </p:cNvPr>
          <p:cNvSpPr/>
          <p:nvPr/>
        </p:nvSpPr>
        <p:spPr>
          <a:xfrm>
            <a:off x="1217735" y="5416062"/>
            <a:ext cx="6244165" cy="1311949"/>
          </a:xfrm>
          <a:custGeom>
            <a:avLst/>
            <a:gdLst>
              <a:gd name="connsiteX0" fmla="*/ 6224953 w 6244165"/>
              <a:gd name="connsiteY0" fmla="*/ 342900 h 1311949"/>
              <a:gd name="connsiteX1" fmla="*/ 5618284 w 6244165"/>
              <a:gd name="connsiteY1" fmla="*/ 1257300 h 1311949"/>
              <a:gd name="connsiteX2" fmla="*/ 2096965 w 6244165"/>
              <a:gd name="connsiteY2" fmla="*/ 1077057 h 1311949"/>
              <a:gd name="connsiteX3" fmla="*/ 0 w 6244165"/>
              <a:gd name="connsiteY3" fmla="*/ 0 h 131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4165" h="1311949">
                <a:moveTo>
                  <a:pt x="6224953" y="342900"/>
                </a:moveTo>
                <a:cubicBezTo>
                  <a:pt x="6265617" y="738920"/>
                  <a:pt x="6306282" y="1134941"/>
                  <a:pt x="5618284" y="1257300"/>
                </a:cubicBezTo>
                <a:cubicBezTo>
                  <a:pt x="4930286" y="1379660"/>
                  <a:pt x="3033346" y="1286607"/>
                  <a:pt x="2096965" y="1077057"/>
                </a:cubicBezTo>
                <a:cubicBezTo>
                  <a:pt x="1160584" y="867507"/>
                  <a:pt x="338504" y="88656"/>
                  <a:pt x="0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C04FCD83-AC07-424E-855F-62A7858DE7D5}"/>
              </a:ext>
            </a:extLst>
          </p:cNvPr>
          <p:cNvSpPr/>
          <p:nvPr/>
        </p:nvSpPr>
        <p:spPr>
          <a:xfrm>
            <a:off x="6774473" y="5763359"/>
            <a:ext cx="2233246" cy="921776"/>
          </a:xfrm>
          <a:custGeom>
            <a:avLst/>
            <a:gdLst>
              <a:gd name="connsiteX0" fmla="*/ 2369527 w 2369527"/>
              <a:gd name="connsiteY0" fmla="*/ 0 h 940777"/>
              <a:gd name="connsiteX1" fmla="*/ 1569427 w 2369527"/>
              <a:gd name="connsiteY1" fmla="*/ 756138 h 940777"/>
              <a:gd name="connsiteX2" fmla="*/ 0 w 2369527"/>
              <a:gd name="connsiteY2" fmla="*/ 940777 h 94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9527" h="940777">
                <a:moveTo>
                  <a:pt x="2369527" y="0"/>
                </a:moveTo>
                <a:cubicBezTo>
                  <a:pt x="2166937" y="299671"/>
                  <a:pt x="1964348" y="599342"/>
                  <a:pt x="1569427" y="756138"/>
                </a:cubicBezTo>
                <a:cubicBezTo>
                  <a:pt x="1174506" y="912934"/>
                  <a:pt x="211748" y="863112"/>
                  <a:pt x="0" y="940777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89472691-FF1D-42B2-92E4-1B21D4826F32}"/>
              </a:ext>
            </a:extLst>
          </p:cNvPr>
          <p:cNvCxnSpPr>
            <a:cxnSpLocks/>
            <a:stCxn id="287" idx="0"/>
          </p:cNvCxnSpPr>
          <p:nvPr/>
        </p:nvCxnSpPr>
        <p:spPr>
          <a:xfrm>
            <a:off x="7182596" y="2321980"/>
            <a:ext cx="14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F3012232-36BF-4F6B-A1C0-B9C21EC6BFB2}"/>
              </a:ext>
            </a:extLst>
          </p:cNvPr>
          <p:cNvCxnSpPr>
            <a:cxnSpLocks/>
            <a:stCxn id="53" idx="1"/>
            <a:endCxn id="34" idx="3"/>
          </p:cNvCxnSpPr>
          <p:nvPr/>
        </p:nvCxnSpPr>
        <p:spPr>
          <a:xfrm flipH="1" flipV="1">
            <a:off x="2060791" y="5094552"/>
            <a:ext cx="844995" cy="23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99D1DEA3-D46F-4AFB-98E2-A5A50319942A}"/>
              </a:ext>
            </a:extLst>
          </p:cNvPr>
          <p:cNvCxnSpPr>
            <a:cxnSpLocks/>
            <a:stCxn id="287" idx="2"/>
            <a:endCxn id="30" idx="2"/>
          </p:cNvCxnSpPr>
          <p:nvPr/>
        </p:nvCxnSpPr>
        <p:spPr>
          <a:xfrm flipV="1">
            <a:off x="1259526" y="3676891"/>
            <a:ext cx="1800270" cy="10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3F190D2B-87C0-4463-B50E-68EF08021D92}"/>
              </a:ext>
            </a:extLst>
          </p:cNvPr>
          <p:cNvCxnSpPr>
            <a:cxnSpLocks/>
            <a:stCxn id="34" idx="0"/>
            <a:endCxn id="24" idx="1"/>
          </p:cNvCxnSpPr>
          <p:nvPr/>
        </p:nvCxnSpPr>
        <p:spPr>
          <a:xfrm flipV="1">
            <a:off x="1265498" y="3849692"/>
            <a:ext cx="3852827" cy="92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Oval 328">
            <a:extLst>
              <a:ext uri="{FF2B5EF4-FFF2-40B4-BE49-F238E27FC236}">
                <a16:creationId xmlns:a16="http://schemas.microsoft.com/office/drawing/2014/main" id="{1CE2E989-74B7-42AC-A004-82A16CADB46D}"/>
              </a:ext>
            </a:extLst>
          </p:cNvPr>
          <p:cNvSpPr/>
          <p:nvPr/>
        </p:nvSpPr>
        <p:spPr>
          <a:xfrm>
            <a:off x="7395169" y="3518475"/>
            <a:ext cx="412656" cy="34275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0624D502-13EF-4740-8AD3-2927BCE3C384}"/>
              </a:ext>
            </a:extLst>
          </p:cNvPr>
          <p:cNvSpPr/>
          <p:nvPr/>
        </p:nvSpPr>
        <p:spPr>
          <a:xfrm>
            <a:off x="9259119" y="3711834"/>
            <a:ext cx="412656" cy="31949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1A2056-4F29-47BE-8F65-6BCA4F327EF9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1265498" y="5412604"/>
            <a:ext cx="66524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39576BD-8A5C-44A1-AEC4-1893DA9DF635}"/>
              </a:ext>
            </a:extLst>
          </p:cNvPr>
          <p:cNvSpPr txBox="1"/>
          <p:nvPr/>
        </p:nvSpPr>
        <p:spPr>
          <a:xfrm>
            <a:off x="10192859" y="4278807"/>
            <a:ext cx="1048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Plunger System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0FA140A-8B21-4F0C-A0EF-568870D26468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V="1">
            <a:off x="5715879" y="4939711"/>
            <a:ext cx="0" cy="79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41933A-57A8-47AB-A9CE-B62107239D18}"/>
              </a:ext>
            </a:extLst>
          </p:cNvPr>
          <p:cNvCxnSpPr>
            <a:cxnSpLocks/>
            <a:stCxn id="12" idx="0"/>
            <a:endCxn id="24" idx="2"/>
          </p:cNvCxnSpPr>
          <p:nvPr/>
        </p:nvCxnSpPr>
        <p:spPr>
          <a:xfrm flipV="1">
            <a:off x="5715879" y="4167744"/>
            <a:ext cx="14697" cy="135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0028281-1715-4FFC-857F-FF81F80142D8}"/>
              </a:ext>
            </a:extLst>
          </p:cNvPr>
          <p:cNvSpPr/>
          <p:nvPr/>
        </p:nvSpPr>
        <p:spPr>
          <a:xfrm>
            <a:off x="5156688" y="3112477"/>
            <a:ext cx="5556688" cy="1182565"/>
          </a:xfrm>
          <a:custGeom>
            <a:avLst/>
            <a:gdLst>
              <a:gd name="connsiteX0" fmla="*/ 0 w 5556688"/>
              <a:gd name="connsiteY0" fmla="*/ 0 h 1182565"/>
              <a:gd name="connsiteX1" fmla="*/ 1841989 w 5556688"/>
              <a:gd name="connsiteY1" fmla="*/ 254977 h 1182565"/>
              <a:gd name="connsiteX2" fmla="*/ 3345474 w 5556688"/>
              <a:gd name="connsiteY2" fmla="*/ 945173 h 1182565"/>
              <a:gd name="connsiteX3" fmla="*/ 5411666 w 5556688"/>
              <a:gd name="connsiteY3" fmla="*/ 338504 h 1182565"/>
              <a:gd name="connsiteX4" fmla="*/ 5477608 w 5556688"/>
              <a:gd name="connsiteY4" fmla="*/ 1182565 h 118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688" h="1182565">
                <a:moveTo>
                  <a:pt x="0" y="0"/>
                </a:moveTo>
                <a:cubicBezTo>
                  <a:pt x="642205" y="48724"/>
                  <a:pt x="1284410" y="97448"/>
                  <a:pt x="1841989" y="254977"/>
                </a:cubicBezTo>
                <a:cubicBezTo>
                  <a:pt x="2399568" y="412506"/>
                  <a:pt x="2750528" y="931252"/>
                  <a:pt x="3345474" y="945173"/>
                </a:cubicBezTo>
                <a:cubicBezTo>
                  <a:pt x="3940420" y="959094"/>
                  <a:pt x="5056310" y="298939"/>
                  <a:pt x="5411666" y="338504"/>
                </a:cubicBezTo>
                <a:cubicBezTo>
                  <a:pt x="5767022" y="378069"/>
                  <a:pt x="5339862" y="934915"/>
                  <a:pt x="5477608" y="1182565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D8C47EE1-548E-46F9-97A6-A79ECEA8DED6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1034690" y="3423203"/>
            <a:ext cx="230808" cy="1353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9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Semester 2: design strengths + weaknesses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7F51D-09B2-4690-A33F-021B7E652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6936230" cy="4282700"/>
          </a:xfrm>
        </p:spPr>
        <p:txBody>
          <a:bodyPr anchor="t">
            <a:normAutofit lnSpcReduction="10000"/>
          </a:bodyPr>
          <a:lstStyle/>
          <a:p>
            <a:r>
              <a:rPr lang="en-ZA" dirty="0"/>
              <a:t>Strengths:</a:t>
            </a:r>
          </a:p>
          <a:p>
            <a:pPr lvl="1"/>
            <a:r>
              <a:rPr lang="en-ZA" dirty="0"/>
              <a:t>Addresses torque issue from previous design</a:t>
            </a:r>
          </a:p>
          <a:p>
            <a:pPr lvl="1"/>
            <a:r>
              <a:rPr lang="en-ZA" dirty="0"/>
              <a:t>Now possible to create correction algorithms due to the potentiometers </a:t>
            </a:r>
          </a:p>
          <a:p>
            <a:r>
              <a:rPr lang="en-ZA" dirty="0"/>
              <a:t>Weaknesses:</a:t>
            </a:r>
          </a:p>
          <a:p>
            <a:pPr lvl="1"/>
            <a:r>
              <a:rPr lang="en-ZA" dirty="0"/>
              <a:t>Force produced in each finger effectively halved (only one vacuum generator)</a:t>
            </a:r>
          </a:p>
          <a:p>
            <a:pPr lvl="1"/>
            <a:r>
              <a:rPr lang="en-ZA" dirty="0"/>
              <a:t>Bigger than last design</a:t>
            </a:r>
          </a:p>
          <a:p>
            <a:pPr lvl="1"/>
            <a:r>
              <a:rPr lang="en-ZA" dirty="0"/>
              <a:t>A lot more mechanical parts + electronics – harder maintenance</a:t>
            </a:r>
          </a:p>
          <a:p>
            <a:r>
              <a:rPr lang="en-ZA" dirty="0"/>
              <a:t>Notes:</a:t>
            </a:r>
          </a:p>
          <a:p>
            <a:pPr lvl="1"/>
            <a:r>
              <a:rPr lang="en-ZA" dirty="0"/>
              <a:t>More testing should be done to determine if extra vacuum generator  is necessary</a:t>
            </a:r>
          </a:p>
          <a:p>
            <a:pPr lvl="1"/>
            <a:r>
              <a:rPr lang="en-ZA" dirty="0"/>
              <a:t>Some components of the design can be improved in later iterations</a:t>
            </a:r>
          </a:p>
          <a:p>
            <a:endParaRPr lang="en-ZA" dirty="0"/>
          </a:p>
          <a:p>
            <a:pPr lvl="1"/>
            <a:endParaRPr lang="en-ZA" dirty="0"/>
          </a:p>
        </p:txBody>
      </p:sp>
      <p:pic>
        <p:nvPicPr>
          <p:cNvPr id="5" name="Picture 4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F445CD6E-135C-44A1-AA04-DF6601C9E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82"/>
          <a:stretch/>
        </p:blipFill>
        <p:spPr>
          <a:xfrm>
            <a:off x="8467065" y="2029779"/>
            <a:ext cx="3099624" cy="40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 algorithms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FF32AB-3C2F-4766-BD66-0589248F27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355" y="1922008"/>
            <a:ext cx="4287797" cy="493599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7BE0E4-C6E1-4B78-A5EC-9270D0F9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52" y="1922008"/>
            <a:ext cx="7580721" cy="14156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84D5C-5FC5-40E1-8BA7-36BA18C93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148" y="3283926"/>
            <a:ext cx="7179854" cy="3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30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2648</TotalTime>
  <Words>210</Words>
  <Application>Microsoft Office PowerPoint</Application>
  <PresentationFormat>Widescreen</PresentationFormat>
  <Paragraphs>52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Sensor integrated vacuum gripper</vt:lpstr>
      <vt:lpstr>Semester 1: Project description</vt:lpstr>
      <vt:lpstr>Semester 1: System description</vt:lpstr>
      <vt:lpstr>Semester 1: design strengths + weaknesses</vt:lpstr>
      <vt:lpstr>Semester 2: Project description</vt:lpstr>
      <vt:lpstr>Semester 2: Illustrations</vt:lpstr>
      <vt:lpstr>Semester 2: System description</vt:lpstr>
      <vt:lpstr>Semester 2: design strengths + weaknesses</vt:lpstr>
      <vt:lpstr>Future work: 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integrated vacuum gripper</dc:title>
  <dc:creator>Alexander-Jose Furman</dc:creator>
  <cp:lastModifiedBy>Alexander-Jose Furman</cp:lastModifiedBy>
  <cp:revision>8</cp:revision>
  <dcterms:created xsi:type="dcterms:W3CDTF">2022-10-23T07:07:39Z</dcterms:created>
  <dcterms:modified xsi:type="dcterms:W3CDTF">2022-12-27T11:50:16Z</dcterms:modified>
</cp:coreProperties>
</file>