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4aa06a831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4aa06a831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4aa06a8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4aa06a8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4aa06a831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4aa06a831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4aa06a83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4aa06a831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aa06a831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aa06a831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4aa06a831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4aa06a831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20d2b8ba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20d2b8ba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20d2b8ba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20d2b8ba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4aa06a83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4aa06a83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4aa06a83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4aa06a83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20d2b8ba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20d2b8ba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20d2b8ba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20d2b8ba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20d2b8ba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20d2b8ba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4aa06a831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4aa06a831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4aa06a831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4aa06a831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A blue circle with white text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394" y="721630"/>
            <a:ext cx="664875" cy="66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/>
          <p:nvPr/>
        </p:nvCxnSpPr>
        <p:spPr>
          <a:xfrm>
            <a:off x="4567659" y="739002"/>
            <a:ext cx="0" cy="6300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" name="Google Shape;14;p2"/>
          <p:cNvCxnSpPr/>
          <p:nvPr/>
        </p:nvCxnSpPr>
        <p:spPr>
          <a:xfrm>
            <a:off x="6481936" y="739002"/>
            <a:ext cx="0" cy="6300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2"/>
          <p:cNvCxnSpPr/>
          <p:nvPr/>
        </p:nvCxnSpPr>
        <p:spPr>
          <a:xfrm>
            <a:off x="8384285" y="739002"/>
            <a:ext cx="0" cy="6300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70975" y="1803503"/>
            <a:ext cx="57255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sz="3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1556210" y="890881"/>
            <a:ext cx="288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4694565" y="880372"/>
            <a:ext cx="1708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  <a:defRPr sz="9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3"/>
          </p:nvPr>
        </p:nvSpPr>
        <p:spPr>
          <a:xfrm>
            <a:off x="6590040" y="880372"/>
            <a:ext cx="1663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900"/>
              <a:buFont typeface="Arial"/>
              <a:buNone/>
              <a:defRPr sz="9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4"/>
          </p:nvPr>
        </p:nvSpPr>
        <p:spPr>
          <a:xfrm>
            <a:off x="770975" y="3618686"/>
            <a:ext cx="5718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1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1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1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1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1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439424" y="1085843"/>
            <a:ext cx="32418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4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4044737" y="1085843"/>
            <a:ext cx="623100" cy="623100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5057194" y="1085843"/>
            <a:ext cx="623100" cy="623100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6069651" y="1085843"/>
            <a:ext cx="623100" cy="623100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7082108" y="1085843"/>
            <a:ext cx="623100" cy="623100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8094566" y="1085843"/>
            <a:ext cx="623100" cy="623100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4044737" y="2031524"/>
            <a:ext cx="623100" cy="623100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5057194" y="2031524"/>
            <a:ext cx="623100" cy="623100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6069651" y="2031524"/>
            <a:ext cx="623100" cy="623100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7082108" y="2031524"/>
            <a:ext cx="623100" cy="623100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8094566" y="2031524"/>
            <a:ext cx="623100" cy="623100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4044737" y="2977207"/>
            <a:ext cx="623100" cy="623100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5057194" y="2977207"/>
            <a:ext cx="623100" cy="623100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6069651" y="2977207"/>
            <a:ext cx="623100" cy="623100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7082108" y="2977207"/>
            <a:ext cx="623100" cy="623100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8094566" y="2977207"/>
            <a:ext cx="623100" cy="623100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4044737" y="3937327"/>
            <a:ext cx="623100" cy="623100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5057194" y="3937327"/>
            <a:ext cx="623100" cy="623100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6069651" y="3937327"/>
            <a:ext cx="623100" cy="623100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082108" y="3937327"/>
            <a:ext cx="623100" cy="623100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8094566" y="3937327"/>
            <a:ext cx="623100" cy="623100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7807650" y="399209"/>
            <a:ext cx="910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2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12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2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2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2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807650" y="399209"/>
            <a:ext cx="86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/>
        </p:nvSpPr>
        <p:spPr>
          <a:xfrm>
            <a:off x="7807650" y="399209"/>
            <a:ext cx="844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ru" sz="1500">
                <a:solidFill>
                  <a:srgbClr val="102D69"/>
                </a:solidFill>
              </a:rPr>
              <a:t>7</a:t>
            </a:r>
            <a:endParaRPr sz="1500">
              <a:solidFill>
                <a:srgbClr val="102D6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3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3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" name="Google Shape;25;p3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3"/>
          <p:cNvSpPr txBox="1"/>
          <p:nvPr/>
        </p:nvSpPr>
        <p:spPr>
          <a:xfrm>
            <a:off x="7807651" y="399209"/>
            <a:ext cx="8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 b="0" i="0" u="none" strike="noStrike" cap="non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 b="0" i="0" u="none" strike="noStrike" cap="non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13</a:t>
            </a:r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5013490" y="1085842"/>
            <a:ext cx="3243900" cy="3243900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39424" y="1085843"/>
            <a:ext cx="39342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39423" y="1784747"/>
            <a:ext cx="3934200" cy="25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5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3"/>
          <p:cNvCxnSpPr/>
          <p:nvPr/>
        </p:nvCxnSpPr>
        <p:spPr>
          <a:xfrm>
            <a:off x="8719584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3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4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4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4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4"/>
          <p:cNvSpPr txBox="1"/>
          <p:nvPr/>
        </p:nvSpPr>
        <p:spPr>
          <a:xfrm>
            <a:off x="7807651" y="399209"/>
            <a:ext cx="8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ru" sz="1500">
                <a:solidFill>
                  <a:srgbClr val="102D69"/>
                </a:solidFill>
              </a:rPr>
              <a:t>7</a:t>
            </a:r>
            <a:endParaRPr sz="1500">
              <a:solidFill>
                <a:srgbClr val="102D6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5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50;p5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" name="Google Shape;51;p5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5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5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3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4"/>
          </p:nvPr>
        </p:nvSpPr>
        <p:spPr>
          <a:xfrm>
            <a:off x="439423" y="3887437"/>
            <a:ext cx="29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5"/>
          </p:nvPr>
        </p:nvSpPr>
        <p:spPr>
          <a:xfrm>
            <a:off x="4694919" y="1784747"/>
            <a:ext cx="4038000" cy="25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2400"/>
              <a:buFont typeface="Arial"/>
              <a:buNone/>
              <a:defRPr sz="24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6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7807650" y="399209"/>
            <a:ext cx="844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6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" name="Google Shape;65;p6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6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6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6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439424" y="1085843"/>
            <a:ext cx="32418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4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5"/>
          </p:nvPr>
        </p:nvSpPr>
        <p:spPr>
          <a:xfrm>
            <a:off x="439423" y="3887437"/>
            <a:ext cx="29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>
            <a:spLocks noGrp="1"/>
          </p:cNvSpPr>
          <p:nvPr>
            <p:ph type="chart" idx="6"/>
          </p:nvPr>
        </p:nvSpPr>
        <p:spPr>
          <a:xfrm>
            <a:off x="3954073" y="1085842"/>
            <a:ext cx="4778700" cy="3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7807650" y="399209"/>
            <a:ext cx="860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7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80;p7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" name="Google Shape;81;p7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7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7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4"/>
          </p:nvPr>
        </p:nvSpPr>
        <p:spPr>
          <a:xfrm>
            <a:off x="439423" y="3887437"/>
            <a:ext cx="29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800"/>
              <a:buFont typeface="Arial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>
            <a:spLocks noGrp="1"/>
          </p:cNvSpPr>
          <p:nvPr>
            <p:ph type="chart" idx="5"/>
          </p:nvPr>
        </p:nvSpPr>
        <p:spPr>
          <a:xfrm>
            <a:off x="3954073" y="1085842"/>
            <a:ext cx="4778700" cy="3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6"/>
          </p:nvPr>
        </p:nvSpPr>
        <p:spPr>
          <a:xfrm>
            <a:off x="439341" y="1085298"/>
            <a:ext cx="3242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7"/>
          </p:nvPr>
        </p:nvSpPr>
        <p:spPr>
          <a:xfrm>
            <a:off x="439424" y="1784747"/>
            <a:ext cx="3241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807650" y="399209"/>
            <a:ext cx="925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8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8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8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8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8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4"/>
          </p:nvPr>
        </p:nvSpPr>
        <p:spPr>
          <a:xfrm>
            <a:off x="431307" y="3077996"/>
            <a:ext cx="20685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5"/>
          </p:nvPr>
        </p:nvSpPr>
        <p:spPr>
          <a:xfrm>
            <a:off x="3035255" y="3077996"/>
            <a:ext cx="2068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body" idx="6"/>
          </p:nvPr>
        </p:nvSpPr>
        <p:spPr>
          <a:xfrm>
            <a:off x="5639204" y="3077996"/>
            <a:ext cx="2068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7"/>
          </p:nvPr>
        </p:nvSpPr>
        <p:spPr>
          <a:xfrm>
            <a:off x="431307" y="2032676"/>
            <a:ext cx="20685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marL="914400" lvl="1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8"/>
          </p:nvPr>
        </p:nvSpPr>
        <p:spPr>
          <a:xfrm>
            <a:off x="3035255" y="2032676"/>
            <a:ext cx="20685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marL="914400" lvl="1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9"/>
          </p:nvPr>
        </p:nvSpPr>
        <p:spPr>
          <a:xfrm>
            <a:off x="5639204" y="2032676"/>
            <a:ext cx="2068500" cy="8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latin typeface="Arial"/>
                <a:ea typeface="Arial"/>
                <a:cs typeface="Arial"/>
                <a:sym typeface="Arial"/>
              </a:defRPr>
            </a:lvl1pPr>
            <a:lvl2pPr marL="914400" lvl="1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7807651" y="399209"/>
            <a:ext cx="8685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9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9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9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9"/>
          <p:cNvSpPr txBox="1"/>
          <p:nvPr/>
        </p:nvSpPr>
        <p:spPr>
          <a:xfrm>
            <a:off x="7807651" y="399209"/>
            <a:ext cx="504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9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"/>
          </p:nvPr>
        </p:nvSpPr>
        <p:spPr>
          <a:xfrm>
            <a:off x="439340" y="1085299"/>
            <a:ext cx="8293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5"/>
          </p:nvPr>
        </p:nvSpPr>
        <p:spPr>
          <a:xfrm>
            <a:off x="439341" y="4304392"/>
            <a:ext cx="5118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7807650" y="399209"/>
            <a:ext cx="860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99" y="348272"/>
            <a:ext cx="336207" cy="336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0"/>
          <p:cNvCxnSpPr/>
          <p:nvPr/>
        </p:nvCxnSpPr>
        <p:spPr>
          <a:xfrm>
            <a:off x="2474015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0"/>
          <p:cNvCxnSpPr/>
          <p:nvPr/>
        </p:nvCxnSpPr>
        <p:spPr>
          <a:xfrm>
            <a:off x="4574562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0"/>
          <p:cNvCxnSpPr/>
          <p:nvPr/>
        </p:nvCxnSpPr>
        <p:spPr>
          <a:xfrm>
            <a:off x="770781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0"/>
          <p:cNvSpPr txBox="1"/>
          <p:nvPr/>
        </p:nvSpPr>
        <p:spPr>
          <a:xfrm>
            <a:off x="7807650" y="399209"/>
            <a:ext cx="9252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ru" sz="1500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 / 11</a:t>
            </a:r>
            <a:endParaRPr sz="1100"/>
          </a:p>
        </p:txBody>
      </p:sp>
      <p:cxnSp>
        <p:nvCxnSpPr>
          <p:cNvPr id="129" name="Google Shape;129;p10"/>
          <p:cNvCxnSpPr/>
          <p:nvPr/>
        </p:nvCxnSpPr>
        <p:spPr>
          <a:xfrm>
            <a:off x="8732901" y="348272"/>
            <a:ext cx="0" cy="43980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0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3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800"/>
              <a:buNone/>
              <a:defRPr sz="8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4"/>
          </p:nvPr>
        </p:nvSpPr>
        <p:spPr>
          <a:xfrm>
            <a:off x="439340" y="1085298"/>
            <a:ext cx="5713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200"/>
              <a:buNone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200"/>
              <a:buChar char="•"/>
              <a:defRPr sz="12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5"/>
          </p:nvPr>
        </p:nvSpPr>
        <p:spPr>
          <a:xfrm>
            <a:off x="439341" y="4304392"/>
            <a:ext cx="5118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21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E2D69"/>
              </a:buClr>
              <a:buSzPts val="1000"/>
              <a:buChar char="•"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6"/>
          </p:nvPr>
        </p:nvSpPr>
        <p:spPr>
          <a:xfrm>
            <a:off x="6515105" y="1656272"/>
            <a:ext cx="21981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 / 10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70975" y="1803501"/>
            <a:ext cx="7121100" cy="76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Бот для аналитики вакансий с HeadHunter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1556210" y="890881"/>
            <a:ext cx="2886600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Факультет социально-экономических и компьютерных наук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body" idx="2"/>
          </p:nvPr>
        </p:nvSpPr>
        <p:spPr>
          <a:xfrm>
            <a:off x="4694565" y="880372"/>
            <a:ext cx="1708500" cy="3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Кафедра информационных технологий в бизнесе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body" idx="3"/>
          </p:nvPr>
        </p:nvSpPr>
        <p:spPr>
          <a:xfrm>
            <a:off x="6590040" y="880372"/>
            <a:ext cx="1663200" cy="3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Пермь, 2025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4"/>
          </p:nvPr>
        </p:nvSpPr>
        <p:spPr>
          <a:xfrm>
            <a:off x="770975" y="3431450"/>
            <a:ext cx="3506400" cy="8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Авторы: студенты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80" name="Google Shape;280;p24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3</a:t>
            </a:r>
            <a:endParaRPr/>
          </a:p>
        </p:txBody>
      </p:sp>
      <p:pic>
        <p:nvPicPr>
          <p:cNvPr id="284" name="Google Shape;2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75" y="1524950"/>
            <a:ext cx="2097225" cy="3328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328" y="947300"/>
            <a:ext cx="3120842" cy="383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91" name="Google Shape;291;p25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4</a:t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325" y="975697"/>
            <a:ext cx="3321800" cy="9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50" y="2036926"/>
            <a:ext cx="7476242" cy="24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302" name="Google Shape;302;p26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5</a:t>
            </a:r>
            <a:endParaRPr/>
          </a:p>
        </p:txBody>
      </p:sp>
      <p:pic>
        <p:nvPicPr>
          <p:cNvPr id="306" name="Google Shape;3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0" y="1547600"/>
            <a:ext cx="5326974" cy="24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174" y="2571750"/>
            <a:ext cx="4772125" cy="20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700" y="4709647"/>
            <a:ext cx="7438070" cy="24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314" name="Google Shape;314;p27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6</a:t>
            </a:r>
            <a:endParaRPr/>
          </a:p>
        </p:txBody>
      </p:sp>
      <p:pic>
        <p:nvPicPr>
          <p:cNvPr id="318" name="Google Shape;3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172" y="1979075"/>
            <a:ext cx="1647375" cy="18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625" y="1792007"/>
            <a:ext cx="3797675" cy="2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325" name="Google Shape;325;p28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7</a:t>
            </a:r>
            <a:endParaRPr/>
          </a:p>
        </p:txBody>
      </p:sp>
      <p:pic>
        <p:nvPicPr>
          <p:cNvPr id="329" name="Google Shape;3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25" y="1404400"/>
            <a:ext cx="3949799" cy="33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475" y="1956288"/>
            <a:ext cx="4324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336" name="Google Shape;336;p29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8</a:t>
            </a:r>
            <a:endParaRPr/>
          </a:p>
        </p:txBody>
      </p:sp>
      <p:pic>
        <p:nvPicPr>
          <p:cNvPr id="340" name="Google Shape;3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525" y="945425"/>
            <a:ext cx="3307100" cy="39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/>
        </p:nvSpPr>
        <p:spPr>
          <a:xfrm>
            <a:off x="2545375" y="2063475"/>
            <a:ext cx="5015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solidFill>
                  <a:schemeClr val="dk1"/>
                </a:solidFill>
              </a:rPr>
              <a:t>СПАСИБО ЗА ВНИМАНИЕ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2000"/>
              <a:t>Разработать телеграмм бота, который по описанию вакансии мог бы провести анализ всех подходящих вакансий с выбранного сервиса HeadHunter.</a:t>
            </a:r>
            <a:endParaRPr sz="200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Задача</a:t>
            </a:r>
            <a:endParaRPr sz="2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09" name="Google Shape;209;p17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3"/>
          </p:nvPr>
        </p:nvSpPr>
        <p:spPr>
          <a:xfrm>
            <a:off x="439425" y="1425200"/>
            <a:ext cx="4132500" cy="31905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b="1" i="1"/>
              <a:t>Бот</a:t>
            </a:r>
            <a:r>
              <a:rPr lang="ru" sz="1400"/>
              <a:t>: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1) telebot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b="1" i="1"/>
              <a:t>API </a:t>
            </a:r>
            <a:r>
              <a:rPr lang="ru" sz="1400"/>
              <a:t>(hh + цб):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1) requests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2) xml.etree.ElementTree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b="1" i="1"/>
              <a:t>Кэширование</a:t>
            </a:r>
            <a:r>
              <a:rPr lang="ru" sz="1400"/>
              <a:t>: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1) cachetools + TTLCache 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b="1" i="1"/>
              <a:t>Многопоточность</a:t>
            </a:r>
            <a:r>
              <a:rPr lang="ru" sz="1400"/>
              <a:t>: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1) threading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2) ThreadPoolExecutor</a:t>
            </a:r>
            <a:endParaRPr sz="1400"/>
          </a:p>
        </p:txBody>
      </p:sp>
      <p:sp>
        <p:nvSpPr>
          <p:cNvPr id="211" name="Google Shape;211;p17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439425" y="1085847"/>
            <a:ext cx="82968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Инструменты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3"/>
          </p:nvPr>
        </p:nvSpPr>
        <p:spPr>
          <a:xfrm>
            <a:off x="4755075" y="1348100"/>
            <a:ext cx="4132500" cy="33648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b="1" i="1"/>
              <a:t>БД </a:t>
            </a:r>
            <a:r>
              <a:rPr lang="ru" sz="1400"/>
              <a:t>(логи):</a:t>
            </a:r>
            <a:br>
              <a:rPr lang="ru" sz="1400"/>
            </a:br>
            <a:r>
              <a:rPr lang="ru" sz="1400"/>
              <a:t>1) mysql.connector + MySql + CleverCloud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2) datetime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br>
              <a:rPr lang="ru" sz="1400"/>
            </a:br>
            <a:r>
              <a:rPr lang="ru" sz="1400" b="1" i="1"/>
              <a:t>Анализ </a:t>
            </a:r>
            <a:r>
              <a:rPr lang="ru" sz="1400"/>
              <a:t>(ИИ + обычный анализ):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1) gpt-4o-mini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2) statistics + collections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3) re + bs4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b="1" i="1"/>
              <a:t>Excel </a:t>
            </a:r>
            <a:r>
              <a:rPr lang="ru" sz="1400"/>
              <a:t>(генерация + запись + отправка):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1) openpyxl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2) matplotlib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/>
              <a:t>3) io, os</a:t>
            </a:r>
            <a:endParaRPr sz="140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19" name="Google Shape;219;p18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3"/>
          </p:nvPr>
        </p:nvSpPr>
        <p:spPr>
          <a:xfrm>
            <a:off x="439425" y="1425200"/>
            <a:ext cx="4132500" cy="31905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439425" y="1085847"/>
            <a:ext cx="82968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БД</a:t>
            </a:r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258" y="997421"/>
            <a:ext cx="5561825" cy="17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75" y="2790924"/>
            <a:ext cx="7466996" cy="1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Мы храним данные пользователей. (идентификатор сообщения в Telegram, идентификатор пользователя  в Telegram, имя пользователя, Telegram username пользователя)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Используем api hh.ru, api ЦБ, могут быть использованы только для некоммерческих целей, запрещается модифицировать данные.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Используем базы данных Clever. Cloud, доступны по лицензии </a:t>
            </a:r>
            <a:r>
              <a:rPr lang="ru" sz="1400">
                <a:solidFill>
                  <a:srgbClr val="000000"/>
                </a:solidFill>
              </a:rPr>
              <a:t>CC BY-NC-ND 4.0</a:t>
            </a:r>
            <a:r>
              <a:rPr lang="ru" sz="1400"/>
              <a:t>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Используем свободно распространяемую модель gpt-4o-mini.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Боты в Telegram могут получать доступ к имени, фамилии пользователя, фото в его профиле, но не к номеру телефона. Боты могут сохранять любые сообщения пользователя, если они не были удалены. Бот не может иметь доступ к личным перепискам пользователя или его геолокации.</a:t>
            </a:r>
            <a:endParaRPr sz="1400"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Юридические моменты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С api можно загрузить максимум 2000 вакансий.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В общем методе get (который возвращает сразу много вакансий) получаются короткие данные о вакансиях. Для подробной информации каждую вакансию нужно загружать отдельно = долго.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Изначально планировали сохранять данные в pdf файл. Однако это оказалось намного сложнее.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Подобрать модель для анализа данных.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ru" sz="1400"/>
              <a:t>Как всегда сделали не все, что планировали…</a:t>
            </a:r>
            <a:endParaRPr sz="1400"/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Трудности, с которыми столкнулись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48" name="Google Shape;248;p21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49" name="Google Shape;249;p21"/>
          <p:cNvSpPr txBox="1">
            <a:spLocks noGrp="1"/>
          </p:cNvSpPr>
          <p:nvPr>
            <p:ph type="body" idx="3"/>
          </p:nvPr>
        </p:nvSpPr>
        <p:spPr>
          <a:xfrm>
            <a:off x="439424" y="1784750"/>
            <a:ext cx="40056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dirty="0"/>
              <a:t>Бот, который анализирует вакансии с HeadHunter по выбранной профессии</a:t>
            </a:r>
            <a:endParaRPr sz="1400" dirty="0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ru" sz="1400" dirty="0"/>
              <a:t>@</a:t>
            </a:r>
            <a:endParaRPr sz="1400" dirty="0"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0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D4199-3463-88CB-916A-26038458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844" y="1025752"/>
            <a:ext cx="310515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body" idx="3"/>
          </p:nvPr>
        </p:nvSpPr>
        <p:spPr>
          <a:xfrm>
            <a:off x="439424" y="1784750"/>
            <a:ext cx="40056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1</a:t>
            </a:r>
            <a:endParaRPr/>
          </a:p>
        </p:txBody>
      </p:sp>
      <p:pic>
        <p:nvPicPr>
          <p:cNvPr id="262" name="Google Shape;2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36" y="1604218"/>
            <a:ext cx="3763877" cy="3169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825" y="2757825"/>
            <a:ext cx="46101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857767" y="405678"/>
            <a:ext cx="1426500" cy="3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Факультет социально-экономических и компьютерных наук</a:t>
            </a:r>
            <a:endParaRPr sz="600"/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2"/>
          </p:nvPr>
        </p:nvSpPr>
        <p:spPr>
          <a:xfrm>
            <a:off x="2594372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Кафедра информационных технологий в бизнесе</a:t>
            </a:r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body" idx="3"/>
          </p:nvPr>
        </p:nvSpPr>
        <p:spPr>
          <a:xfrm>
            <a:off x="439423" y="1784747"/>
            <a:ext cx="8293500" cy="2808900"/>
          </a:xfrm>
          <a:prstGeom prst="rect">
            <a:avLst/>
          </a:prstGeom>
        </p:spPr>
        <p:txBody>
          <a:bodyPr spcFirstLastPara="1" wrap="square" lIns="0" tIns="0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body" idx="4"/>
          </p:nvPr>
        </p:nvSpPr>
        <p:spPr>
          <a:xfrm>
            <a:off x="4694919" y="411540"/>
            <a:ext cx="1552500" cy="3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Пермь, 2025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439423" y="1085843"/>
            <a:ext cx="8293500" cy="5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/>
              <a:t>Пример использования 2</a:t>
            </a:r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2" y="1502300"/>
            <a:ext cx="3500225" cy="31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375" y="960250"/>
            <a:ext cx="28384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546</Words>
  <Application>Microsoft Office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Бот для аналитики вакансий с HeadHunter</vt:lpstr>
      <vt:lpstr>Задача</vt:lpstr>
      <vt:lpstr>Инструменты</vt:lpstr>
      <vt:lpstr>БД</vt:lpstr>
      <vt:lpstr>Юридические моменты</vt:lpstr>
      <vt:lpstr>Трудности, с которыми столкнулись</vt:lpstr>
      <vt:lpstr>Пример использования 0</vt:lpstr>
      <vt:lpstr>Пример использования 1</vt:lpstr>
      <vt:lpstr>Пример использования 2</vt:lpstr>
      <vt:lpstr>Пример использования 3</vt:lpstr>
      <vt:lpstr>Пример использования 4</vt:lpstr>
      <vt:lpstr>Пример использования 5</vt:lpstr>
      <vt:lpstr>Пример использования 6</vt:lpstr>
      <vt:lpstr>Пример использования 7</vt:lpstr>
      <vt:lpstr>Пример использования 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Александр Гарифуллин</cp:lastModifiedBy>
  <cp:revision>4</cp:revision>
  <dcterms:modified xsi:type="dcterms:W3CDTF">2024-12-27T10:29:06Z</dcterms:modified>
</cp:coreProperties>
</file>