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63" r:id="rId3"/>
    <p:sldId id="258" r:id="rId4"/>
    <p:sldId id="260" r:id="rId5"/>
    <p:sldId id="264" r:id="rId6"/>
    <p:sldId id="262" r:id="rId7"/>
    <p:sldId id="265" r:id="rId8"/>
    <p:sldId id="259" r:id="rId9"/>
    <p:sldId id="261" r:id="rId10"/>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750" y="150"/>
      </p:cViewPr>
      <p:guideLst>
        <p:guide orient="horz" pos="2160"/>
        <p:guide pos="38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A4B345-1C2F-40D3-AA29-79018DCAD067}" type="doc">
      <dgm:prSet loTypeId="urn:microsoft.com/office/officeart/2005/8/layout/funnel1" loCatId="process" qsTypeId="urn:microsoft.com/office/officeart/2005/8/quickstyle/simple1" qsCatId="simple" csTypeId="urn:microsoft.com/office/officeart/2005/8/colors/accent0_1" csCatId="mainScheme" phldr="1"/>
      <dgm:spPr/>
      <dgm:t>
        <a:bodyPr/>
        <a:lstStyle/>
        <a:p>
          <a:endParaRPr lang="en-US"/>
        </a:p>
      </dgm:t>
    </dgm:pt>
    <dgm:pt modelId="{DACDF96A-CE88-4F61-B695-EBB500295E18}">
      <dgm:prSet phldrT="[Text]"/>
      <dgm:spPr/>
      <dgm:t>
        <a:bodyPr/>
        <a:lstStyle/>
        <a:p>
          <a:r>
            <a:rPr lang="en-US" b="0" strike="noStrike" spc="-1" smtClean="0">
              <a:uFill>
                <a:solidFill>
                  <a:srgbClr val="FFFFFF"/>
                </a:solidFill>
              </a:uFill>
              <a:latin typeface="Segoe UI"/>
              <a:ea typeface="Segoe UI"/>
            </a:rPr>
            <a:t>Interactive Package for visualization &amp; initialization: BTV [1]</a:t>
          </a:r>
          <a:endParaRPr lang="en-US" dirty="0"/>
        </a:p>
      </dgm:t>
    </dgm:pt>
    <dgm:pt modelId="{48BE040A-7D58-4707-9850-D83A65AB26DC}" type="parTrans" cxnId="{93420483-4DD6-4C05-8DFA-EDCEDF62986E}">
      <dgm:prSet/>
      <dgm:spPr/>
      <dgm:t>
        <a:bodyPr/>
        <a:lstStyle/>
        <a:p>
          <a:endParaRPr lang="en-US"/>
        </a:p>
      </dgm:t>
    </dgm:pt>
    <dgm:pt modelId="{9AFFED2A-21BD-4BED-BF00-9AE8295D5E38}" type="sibTrans" cxnId="{93420483-4DD6-4C05-8DFA-EDCEDF62986E}">
      <dgm:prSet/>
      <dgm:spPr/>
      <dgm:t>
        <a:bodyPr/>
        <a:lstStyle/>
        <a:p>
          <a:endParaRPr lang="en-US"/>
        </a:p>
      </dgm:t>
    </dgm:pt>
    <dgm:pt modelId="{5517F62B-F975-409C-A93A-A411C9BAFB2A}">
      <dgm:prSet phldrT="[Text]"/>
      <dgm:spPr/>
      <dgm:t>
        <a:bodyPr/>
        <a:lstStyle/>
        <a:p>
          <a:r>
            <a:rPr lang="en-US" b="0" strike="noStrike" spc="-1" smtClean="0">
              <a:uFill>
                <a:solidFill>
                  <a:srgbClr val="FFFFFF"/>
                </a:solidFill>
              </a:uFill>
              <a:latin typeface="Segoe UI"/>
              <a:ea typeface="Segoe UI"/>
            </a:rPr>
            <a:t>Computation Packages using initializations from BTV: GLISTR [2], PORTR [3]</a:t>
          </a:r>
          <a:endParaRPr lang="en-US" dirty="0"/>
        </a:p>
      </dgm:t>
    </dgm:pt>
    <dgm:pt modelId="{1D5080AE-338B-43ED-A8B8-3289CC825142}" type="sibTrans" cxnId="{603B736B-1211-4F46-BBA1-5C51D441E5A7}">
      <dgm:prSet/>
      <dgm:spPr/>
      <dgm:t>
        <a:bodyPr/>
        <a:lstStyle/>
        <a:p>
          <a:endParaRPr lang="en-US"/>
        </a:p>
      </dgm:t>
    </dgm:pt>
    <dgm:pt modelId="{685539A6-A075-4558-BF2E-94DE4C504D35}" type="parTrans" cxnId="{603B736B-1211-4F46-BBA1-5C51D441E5A7}">
      <dgm:prSet/>
      <dgm:spPr/>
      <dgm:t>
        <a:bodyPr/>
        <a:lstStyle/>
        <a:p>
          <a:endParaRPr lang="en-US"/>
        </a:p>
      </dgm:t>
    </dgm:pt>
    <dgm:pt modelId="{EA40BC6A-673A-41B3-A982-874FE39E9FA8}">
      <dgm:prSet phldrT="[Text]"/>
      <dgm:spPr/>
      <dgm:t>
        <a:bodyPr/>
        <a:lstStyle/>
        <a:p>
          <a:r>
            <a:rPr lang="en-US" dirty="0" smtClean="0"/>
            <a:t>Visualizing results independently</a:t>
          </a:r>
          <a:endParaRPr lang="en-US" dirty="0"/>
        </a:p>
      </dgm:t>
    </dgm:pt>
    <dgm:pt modelId="{242620AE-8726-430A-AA7B-3668BDF71290}" type="sibTrans" cxnId="{5590E7E7-4750-4C8E-9226-CF328C91A2DB}">
      <dgm:prSet/>
      <dgm:spPr/>
      <dgm:t>
        <a:bodyPr/>
        <a:lstStyle/>
        <a:p>
          <a:endParaRPr lang="en-US"/>
        </a:p>
      </dgm:t>
    </dgm:pt>
    <dgm:pt modelId="{D8698536-F7F7-46A1-8BDF-D2C0AC99F181}" type="parTrans" cxnId="{5590E7E7-4750-4C8E-9226-CF328C91A2DB}">
      <dgm:prSet/>
      <dgm:spPr/>
      <dgm:t>
        <a:bodyPr/>
        <a:lstStyle/>
        <a:p>
          <a:endParaRPr lang="en-US"/>
        </a:p>
      </dgm:t>
    </dgm:pt>
    <dgm:pt modelId="{4A35DAA4-4BBE-4043-9660-0F8FFA5BA252}">
      <dgm:prSet phldrT="[Text]"/>
      <dgm:spPr/>
      <dgm:t>
        <a:bodyPr/>
        <a:lstStyle/>
        <a:p>
          <a:r>
            <a:rPr lang="en-US" dirty="0" smtClean="0"/>
            <a:t>CaPTk</a:t>
          </a:r>
          <a:endParaRPr lang="en-US" dirty="0"/>
        </a:p>
      </dgm:t>
    </dgm:pt>
    <dgm:pt modelId="{30FFA75C-64A5-4DC2-88DE-F5CF6C226834}" type="sibTrans" cxnId="{8EA3C9C4-2ACA-4028-A9AF-F91A46092752}">
      <dgm:prSet/>
      <dgm:spPr/>
      <dgm:t>
        <a:bodyPr/>
        <a:lstStyle/>
        <a:p>
          <a:endParaRPr lang="en-US"/>
        </a:p>
      </dgm:t>
    </dgm:pt>
    <dgm:pt modelId="{CD6F846C-2C1A-4476-9A8F-2FA828DEF678}" type="parTrans" cxnId="{8EA3C9C4-2ACA-4028-A9AF-F91A46092752}">
      <dgm:prSet/>
      <dgm:spPr/>
      <dgm:t>
        <a:bodyPr/>
        <a:lstStyle/>
        <a:p>
          <a:endParaRPr lang="en-US"/>
        </a:p>
      </dgm:t>
    </dgm:pt>
    <dgm:pt modelId="{30EA9000-D5EE-43B7-927F-5A382A866753}" type="pres">
      <dgm:prSet presAssocID="{8CA4B345-1C2F-40D3-AA29-79018DCAD067}" presName="Name0" presStyleCnt="0">
        <dgm:presLayoutVars>
          <dgm:chMax val="4"/>
          <dgm:resizeHandles val="exact"/>
        </dgm:presLayoutVars>
      </dgm:prSet>
      <dgm:spPr/>
      <dgm:t>
        <a:bodyPr/>
        <a:lstStyle/>
        <a:p>
          <a:endParaRPr lang="en-US"/>
        </a:p>
      </dgm:t>
    </dgm:pt>
    <dgm:pt modelId="{A4492ECA-2C18-44DB-B063-B90DCE5440AF}" type="pres">
      <dgm:prSet presAssocID="{8CA4B345-1C2F-40D3-AA29-79018DCAD067}" presName="ellipse" presStyleLbl="trBgShp" presStyleIdx="0" presStyleCnt="1"/>
      <dgm:spPr/>
    </dgm:pt>
    <dgm:pt modelId="{BA38941B-D625-4254-A0A0-6FF657CFF15B}" type="pres">
      <dgm:prSet presAssocID="{8CA4B345-1C2F-40D3-AA29-79018DCAD067}" presName="arrow1" presStyleLbl="fgShp" presStyleIdx="0" presStyleCnt="1" custScaleY="130096" custLinFactNeighborY="4720"/>
      <dgm:spPr/>
    </dgm:pt>
    <dgm:pt modelId="{04508F36-F7DE-458C-8ECD-A08BAF4CC1CA}" type="pres">
      <dgm:prSet presAssocID="{8CA4B345-1C2F-40D3-AA29-79018DCAD067}" presName="rectangle" presStyleLbl="revTx" presStyleIdx="0" presStyleCnt="1" custLinFactNeighborY="3963">
        <dgm:presLayoutVars>
          <dgm:bulletEnabled val="1"/>
        </dgm:presLayoutVars>
      </dgm:prSet>
      <dgm:spPr/>
      <dgm:t>
        <a:bodyPr/>
        <a:lstStyle/>
        <a:p>
          <a:endParaRPr lang="en-US"/>
        </a:p>
      </dgm:t>
    </dgm:pt>
    <dgm:pt modelId="{7AED778E-9B9F-48CE-AB3F-D469BAE8BE7B}" type="pres">
      <dgm:prSet presAssocID="{5517F62B-F975-409C-A93A-A411C9BAFB2A}" presName="item1" presStyleLbl="node1" presStyleIdx="0" presStyleCnt="3">
        <dgm:presLayoutVars>
          <dgm:bulletEnabled val="1"/>
        </dgm:presLayoutVars>
      </dgm:prSet>
      <dgm:spPr/>
      <dgm:t>
        <a:bodyPr/>
        <a:lstStyle/>
        <a:p>
          <a:endParaRPr lang="en-US"/>
        </a:p>
      </dgm:t>
    </dgm:pt>
    <dgm:pt modelId="{58DAABEA-569E-4834-B797-25779C98783F}" type="pres">
      <dgm:prSet presAssocID="{EA40BC6A-673A-41B3-A982-874FE39E9FA8}" presName="item2" presStyleLbl="node1" presStyleIdx="1" presStyleCnt="3">
        <dgm:presLayoutVars>
          <dgm:bulletEnabled val="1"/>
        </dgm:presLayoutVars>
      </dgm:prSet>
      <dgm:spPr/>
      <dgm:t>
        <a:bodyPr/>
        <a:lstStyle/>
        <a:p>
          <a:endParaRPr lang="en-US"/>
        </a:p>
      </dgm:t>
    </dgm:pt>
    <dgm:pt modelId="{E1DD106C-2A65-4334-9B21-9DF15A5CC06B}" type="pres">
      <dgm:prSet presAssocID="{4A35DAA4-4BBE-4043-9660-0F8FFA5BA252}" presName="item3" presStyleLbl="node1" presStyleIdx="2" presStyleCnt="3">
        <dgm:presLayoutVars>
          <dgm:bulletEnabled val="1"/>
        </dgm:presLayoutVars>
      </dgm:prSet>
      <dgm:spPr/>
      <dgm:t>
        <a:bodyPr/>
        <a:lstStyle/>
        <a:p>
          <a:endParaRPr lang="en-US"/>
        </a:p>
      </dgm:t>
    </dgm:pt>
    <dgm:pt modelId="{711D574D-D59B-47E9-995F-9ACE9D919F18}" type="pres">
      <dgm:prSet presAssocID="{8CA4B345-1C2F-40D3-AA29-79018DCAD067}" presName="funnel" presStyleLbl="trAlignAcc1" presStyleIdx="0" presStyleCnt="1"/>
      <dgm:spPr/>
    </dgm:pt>
  </dgm:ptLst>
  <dgm:cxnLst>
    <dgm:cxn modelId="{5590E7E7-4750-4C8E-9226-CF328C91A2DB}" srcId="{8CA4B345-1C2F-40D3-AA29-79018DCAD067}" destId="{EA40BC6A-673A-41B3-A982-874FE39E9FA8}" srcOrd="2" destOrd="0" parTransId="{D8698536-F7F7-46A1-8BDF-D2C0AC99F181}" sibTransId="{242620AE-8726-430A-AA7B-3668BDF71290}"/>
    <dgm:cxn modelId="{CA8D5950-D18A-47FE-85DE-465F9F12E598}" type="presOf" srcId="{4A35DAA4-4BBE-4043-9660-0F8FFA5BA252}" destId="{04508F36-F7DE-458C-8ECD-A08BAF4CC1CA}" srcOrd="0" destOrd="0" presId="urn:microsoft.com/office/officeart/2005/8/layout/funnel1"/>
    <dgm:cxn modelId="{18872966-92B4-4F1E-A3AD-1A56AF7BE19B}" type="presOf" srcId="{5517F62B-F975-409C-A93A-A411C9BAFB2A}" destId="{58DAABEA-569E-4834-B797-25779C98783F}" srcOrd="0" destOrd="0" presId="urn:microsoft.com/office/officeart/2005/8/layout/funnel1"/>
    <dgm:cxn modelId="{93420483-4DD6-4C05-8DFA-EDCEDF62986E}" srcId="{8CA4B345-1C2F-40D3-AA29-79018DCAD067}" destId="{DACDF96A-CE88-4F61-B695-EBB500295E18}" srcOrd="0" destOrd="0" parTransId="{48BE040A-7D58-4707-9850-D83A65AB26DC}" sibTransId="{9AFFED2A-21BD-4BED-BF00-9AE8295D5E38}"/>
    <dgm:cxn modelId="{603B736B-1211-4F46-BBA1-5C51D441E5A7}" srcId="{8CA4B345-1C2F-40D3-AA29-79018DCAD067}" destId="{5517F62B-F975-409C-A93A-A411C9BAFB2A}" srcOrd="1" destOrd="0" parTransId="{685539A6-A075-4558-BF2E-94DE4C504D35}" sibTransId="{1D5080AE-338B-43ED-A8B8-3289CC825142}"/>
    <dgm:cxn modelId="{04487ECB-ACC6-4D6D-9248-C84E488A55B5}" type="presOf" srcId="{EA40BC6A-673A-41B3-A982-874FE39E9FA8}" destId="{7AED778E-9B9F-48CE-AB3F-D469BAE8BE7B}" srcOrd="0" destOrd="0" presId="urn:microsoft.com/office/officeart/2005/8/layout/funnel1"/>
    <dgm:cxn modelId="{661C9484-63B1-4A8F-AFA9-84888561AB4F}" type="presOf" srcId="{DACDF96A-CE88-4F61-B695-EBB500295E18}" destId="{E1DD106C-2A65-4334-9B21-9DF15A5CC06B}" srcOrd="0" destOrd="0" presId="urn:microsoft.com/office/officeart/2005/8/layout/funnel1"/>
    <dgm:cxn modelId="{2906B339-6403-4776-9992-E0D6E665C43E}" type="presOf" srcId="{8CA4B345-1C2F-40D3-AA29-79018DCAD067}" destId="{30EA9000-D5EE-43B7-927F-5A382A866753}" srcOrd="0" destOrd="0" presId="urn:microsoft.com/office/officeart/2005/8/layout/funnel1"/>
    <dgm:cxn modelId="{8EA3C9C4-2ACA-4028-A9AF-F91A46092752}" srcId="{8CA4B345-1C2F-40D3-AA29-79018DCAD067}" destId="{4A35DAA4-4BBE-4043-9660-0F8FFA5BA252}" srcOrd="3" destOrd="0" parTransId="{CD6F846C-2C1A-4476-9A8F-2FA828DEF678}" sibTransId="{30FFA75C-64A5-4DC2-88DE-F5CF6C226834}"/>
    <dgm:cxn modelId="{DE8864F2-91C7-43D8-A354-5B8A00B4A71C}" type="presParOf" srcId="{30EA9000-D5EE-43B7-927F-5A382A866753}" destId="{A4492ECA-2C18-44DB-B063-B90DCE5440AF}" srcOrd="0" destOrd="0" presId="urn:microsoft.com/office/officeart/2005/8/layout/funnel1"/>
    <dgm:cxn modelId="{03713DC8-4835-4993-8B81-7EEB00A632D7}" type="presParOf" srcId="{30EA9000-D5EE-43B7-927F-5A382A866753}" destId="{BA38941B-D625-4254-A0A0-6FF657CFF15B}" srcOrd="1" destOrd="0" presId="urn:microsoft.com/office/officeart/2005/8/layout/funnel1"/>
    <dgm:cxn modelId="{9DF7F126-56F3-40AA-887A-1B51E0270F95}" type="presParOf" srcId="{30EA9000-D5EE-43B7-927F-5A382A866753}" destId="{04508F36-F7DE-458C-8ECD-A08BAF4CC1CA}" srcOrd="2" destOrd="0" presId="urn:microsoft.com/office/officeart/2005/8/layout/funnel1"/>
    <dgm:cxn modelId="{807FE4A9-BA11-4DA3-8A59-F6625E9197EA}" type="presParOf" srcId="{30EA9000-D5EE-43B7-927F-5A382A866753}" destId="{7AED778E-9B9F-48CE-AB3F-D469BAE8BE7B}" srcOrd="3" destOrd="0" presId="urn:microsoft.com/office/officeart/2005/8/layout/funnel1"/>
    <dgm:cxn modelId="{140C97BA-9C0B-4926-A2A2-5BEE45C097B1}" type="presParOf" srcId="{30EA9000-D5EE-43B7-927F-5A382A866753}" destId="{58DAABEA-569E-4834-B797-25779C98783F}" srcOrd="4" destOrd="0" presId="urn:microsoft.com/office/officeart/2005/8/layout/funnel1"/>
    <dgm:cxn modelId="{AEA1BE3F-D804-47E9-AA09-C89787E33BAA}" type="presParOf" srcId="{30EA9000-D5EE-43B7-927F-5A382A866753}" destId="{E1DD106C-2A65-4334-9B21-9DF15A5CC06B}" srcOrd="5" destOrd="0" presId="urn:microsoft.com/office/officeart/2005/8/layout/funnel1"/>
    <dgm:cxn modelId="{9C2A7460-A694-4CF4-80AC-22135D2D464E}" type="presParOf" srcId="{30EA9000-D5EE-43B7-927F-5A382A866753}" destId="{711D574D-D59B-47E9-995F-9ACE9D919F18}"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492ECA-2C18-44DB-B063-B90DCE5440AF}">
      <dsp:nvSpPr>
        <dsp:cNvPr id="0" name=""/>
        <dsp:cNvSpPr/>
      </dsp:nvSpPr>
      <dsp:spPr>
        <a:xfrm>
          <a:off x="3322796" y="278606"/>
          <a:ext cx="5529262" cy="1920240"/>
        </a:xfrm>
        <a:prstGeom prst="ellipse">
          <a:avLst/>
        </a:prstGeom>
        <a:solidFill>
          <a:schemeClr val="dk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38941B-D625-4254-A0A0-6FF657CFF15B}">
      <dsp:nvSpPr>
        <dsp:cNvPr id="0" name=""/>
        <dsp:cNvSpPr/>
      </dsp:nvSpPr>
      <dsp:spPr>
        <a:xfrm>
          <a:off x="5560218" y="4909793"/>
          <a:ext cx="1071562" cy="892198"/>
        </a:xfrm>
        <a:prstGeom prst="downArrow">
          <a:avLst/>
        </a:prstGeom>
        <a:solidFill>
          <a:schemeClr val="dk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508F36-F7DE-458C-8ECD-A08BAF4CC1CA}">
      <dsp:nvSpPr>
        <dsp:cNvPr id="0" name=""/>
        <dsp:cNvSpPr/>
      </dsp:nvSpPr>
      <dsp:spPr>
        <a:xfrm>
          <a:off x="3524250" y="5572125"/>
          <a:ext cx="5143500" cy="1285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7152" tIns="327152" rIns="327152" bIns="327152" numCol="1" spcCol="1270" anchor="ctr" anchorCtr="0">
          <a:noAutofit/>
        </a:bodyPr>
        <a:lstStyle/>
        <a:p>
          <a:pPr lvl="0" algn="ctr" defTabSz="2044700">
            <a:lnSpc>
              <a:spcPct val="90000"/>
            </a:lnSpc>
            <a:spcBef>
              <a:spcPct val="0"/>
            </a:spcBef>
            <a:spcAft>
              <a:spcPct val="35000"/>
            </a:spcAft>
          </a:pPr>
          <a:r>
            <a:rPr lang="en-US" sz="4600" kern="1200" dirty="0" smtClean="0"/>
            <a:t>CaPTk</a:t>
          </a:r>
          <a:endParaRPr lang="en-US" sz="4600" kern="1200" dirty="0"/>
        </a:p>
      </dsp:txBody>
      <dsp:txXfrm>
        <a:off x="3524250" y="5572125"/>
        <a:ext cx="5143500" cy="1285875"/>
      </dsp:txXfrm>
    </dsp:sp>
    <dsp:sp modelId="{7AED778E-9B9F-48CE-AB3F-D469BAE8BE7B}">
      <dsp:nvSpPr>
        <dsp:cNvPr id="0" name=""/>
        <dsp:cNvSpPr/>
      </dsp:nvSpPr>
      <dsp:spPr>
        <a:xfrm>
          <a:off x="5333047" y="2347150"/>
          <a:ext cx="1928812" cy="1928812"/>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Visualizing results independently</a:t>
          </a:r>
          <a:endParaRPr lang="en-US" sz="1400" kern="1200" dirty="0"/>
        </a:p>
      </dsp:txBody>
      <dsp:txXfrm>
        <a:off x="5615515" y="2629618"/>
        <a:ext cx="1363876" cy="1363876"/>
      </dsp:txXfrm>
    </dsp:sp>
    <dsp:sp modelId="{58DAABEA-569E-4834-B797-25779C98783F}">
      <dsp:nvSpPr>
        <dsp:cNvPr id="0" name=""/>
        <dsp:cNvSpPr/>
      </dsp:nvSpPr>
      <dsp:spPr>
        <a:xfrm>
          <a:off x="3952875" y="900112"/>
          <a:ext cx="1928812" cy="1928812"/>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0" strike="noStrike" kern="1200" spc="-1" smtClean="0">
              <a:uFill>
                <a:solidFill>
                  <a:srgbClr val="FFFFFF"/>
                </a:solidFill>
              </a:uFill>
              <a:latin typeface="Segoe UI"/>
              <a:ea typeface="Segoe UI"/>
            </a:rPr>
            <a:t>Computation Packages using initializations from BTV: GLISTR [2], PORTR [3]</a:t>
          </a:r>
          <a:endParaRPr lang="en-US" sz="1400" kern="1200" dirty="0"/>
        </a:p>
      </dsp:txBody>
      <dsp:txXfrm>
        <a:off x="4235343" y="1182580"/>
        <a:ext cx="1363876" cy="1363876"/>
      </dsp:txXfrm>
    </dsp:sp>
    <dsp:sp modelId="{E1DD106C-2A65-4334-9B21-9DF15A5CC06B}">
      <dsp:nvSpPr>
        <dsp:cNvPr id="0" name=""/>
        <dsp:cNvSpPr/>
      </dsp:nvSpPr>
      <dsp:spPr>
        <a:xfrm>
          <a:off x="5924550" y="433768"/>
          <a:ext cx="1928812" cy="1928812"/>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0" strike="noStrike" kern="1200" spc="-1" smtClean="0">
              <a:uFill>
                <a:solidFill>
                  <a:srgbClr val="FFFFFF"/>
                </a:solidFill>
              </a:uFill>
              <a:latin typeface="Segoe UI"/>
              <a:ea typeface="Segoe UI"/>
            </a:rPr>
            <a:t>Interactive Package for visualization &amp; initialization: BTV [1]</a:t>
          </a:r>
          <a:endParaRPr lang="en-US" sz="1400" kern="1200" dirty="0"/>
        </a:p>
      </dsp:txBody>
      <dsp:txXfrm>
        <a:off x="6207018" y="716236"/>
        <a:ext cx="1363876" cy="1363876"/>
      </dsp:txXfrm>
    </dsp:sp>
    <dsp:sp modelId="{711D574D-D59B-47E9-995F-9ACE9D919F18}">
      <dsp:nvSpPr>
        <dsp:cNvPr id="0" name=""/>
        <dsp:cNvSpPr/>
      </dsp:nvSpPr>
      <dsp:spPr>
        <a:xfrm>
          <a:off x="3095625" y="42862"/>
          <a:ext cx="6000750" cy="4800600"/>
        </a:xfrm>
        <a:prstGeom prst="funnel">
          <a:avLst/>
        </a:prstGeom>
        <a:solidFill>
          <a:schemeClr val="dk1">
            <a:alpha val="4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5CA6CD2C-E645-4469-B1D8-5C28FB3531E9}" type="datetimeFigureOut">
              <a:rPr lang="en-US" smtClean="0"/>
              <a:t>13-Mar-17</a:t>
            </a:fld>
            <a:endParaRPr lang="en-US"/>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6094C938-738E-4C69-B5F0-40D7EDBB78F3}" type="slidenum">
              <a:rPr lang="en-US" smtClean="0"/>
              <a:t>‹#›</a:t>
            </a:fld>
            <a:endParaRPr lang="en-US"/>
          </a:p>
        </p:txBody>
      </p:sp>
    </p:spTree>
    <p:extLst>
      <p:ext uri="{BB962C8B-B14F-4D97-AF65-F5344CB8AC3E}">
        <p14:creationId xmlns:p14="http://schemas.microsoft.com/office/powerpoint/2010/main" val="1269671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strike="noStrike" spc="-1" dirty="0" smtClean="0">
                <a:solidFill>
                  <a:srgbClr val="000000"/>
                </a:solidFill>
                <a:uFill>
                  <a:solidFill>
                    <a:srgbClr val="FFFFFF"/>
                  </a:solidFill>
                </a:uFill>
                <a:latin typeface="+mn-lt"/>
              </a:rPr>
              <a:t>CaPTk – History</a:t>
            </a:r>
            <a:endParaRPr lang="en-US" sz="1200" b="0" strike="noStrike" spc="-1" dirty="0" smtClean="0">
              <a:solidFill>
                <a:srgbClr val="000000"/>
              </a:solidFill>
              <a:uFill>
                <a:solidFill>
                  <a:srgbClr val="FFFFFF"/>
                </a:solidFill>
              </a:uFill>
              <a:latin typeface="Arial"/>
            </a:endParaRPr>
          </a:p>
          <a:p>
            <a:endParaRPr lang="en-US" dirty="0"/>
          </a:p>
        </p:txBody>
      </p:sp>
      <p:sp>
        <p:nvSpPr>
          <p:cNvPr id="4" name="Slide Number Placeholder 3"/>
          <p:cNvSpPr>
            <a:spLocks noGrp="1"/>
          </p:cNvSpPr>
          <p:nvPr>
            <p:ph type="sldNum" sz="quarter" idx="10"/>
          </p:nvPr>
        </p:nvSpPr>
        <p:spPr/>
        <p:txBody>
          <a:bodyPr/>
          <a:lstStyle/>
          <a:p>
            <a:fld id="{6094C938-738E-4C69-B5F0-40D7EDBB78F3}" type="slidenum">
              <a:rPr lang="en-US" smtClean="0"/>
              <a:t>1</a:t>
            </a:fld>
            <a:endParaRPr lang="en-US"/>
          </a:p>
        </p:txBody>
      </p:sp>
    </p:spTree>
    <p:extLst>
      <p:ext uri="{BB962C8B-B14F-4D97-AF65-F5344CB8AC3E}">
        <p14:creationId xmlns:p14="http://schemas.microsoft.com/office/powerpoint/2010/main" val="3529204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strike="noStrike" spc="-1" dirty="0" smtClean="0">
                <a:solidFill>
                  <a:srgbClr val="000000"/>
                </a:solidFill>
                <a:uFill>
                  <a:solidFill>
                    <a:srgbClr val="FFFFFF"/>
                  </a:solidFill>
                </a:uFill>
                <a:latin typeface="+mn-lt"/>
              </a:rPr>
              <a:t>CaPTk – History: notes for previous figure</a:t>
            </a:r>
            <a:endParaRPr lang="en-US" sz="1200" b="0" strike="noStrike" spc="-1" dirty="0" smtClean="0">
              <a:solidFill>
                <a:srgbClr val="000000"/>
              </a:solidFill>
              <a:uFill>
                <a:solidFill>
                  <a:srgbClr val="FFFFFF"/>
                </a:solidFill>
              </a:uFill>
              <a:latin typeface="Arial"/>
            </a:endParaRPr>
          </a:p>
          <a:p>
            <a:endParaRPr lang="en-US" dirty="0"/>
          </a:p>
        </p:txBody>
      </p:sp>
      <p:sp>
        <p:nvSpPr>
          <p:cNvPr id="4" name="Slide Number Placeholder 3"/>
          <p:cNvSpPr>
            <a:spLocks noGrp="1"/>
          </p:cNvSpPr>
          <p:nvPr>
            <p:ph type="sldNum" sz="quarter" idx="10"/>
          </p:nvPr>
        </p:nvSpPr>
        <p:spPr/>
        <p:txBody>
          <a:bodyPr/>
          <a:lstStyle/>
          <a:p>
            <a:fld id="{6094C938-738E-4C69-B5F0-40D7EDBB78F3}" type="slidenum">
              <a:rPr lang="en-US" smtClean="0"/>
              <a:t>2</a:t>
            </a:fld>
            <a:endParaRPr lang="en-US"/>
          </a:p>
        </p:txBody>
      </p:sp>
    </p:spTree>
    <p:extLst>
      <p:ext uri="{BB962C8B-B14F-4D97-AF65-F5344CB8AC3E}">
        <p14:creationId xmlns:p14="http://schemas.microsoft.com/office/powerpoint/2010/main" val="875670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94C938-738E-4C69-B5F0-40D7EDBB78F3}" type="slidenum">
              <a:rPr lang="en-US" smtClean="0"/>
              <a:t>3</a:t>
            </a:fld>
            <a:endParaRPr lang="en-US"/>
          </a:p>
        </p:txBody>
      </p:sp>
    </p:spTree>
    <p:extLst>
      <p:ext uri="{BB962C8B-B14F-4D97-AF65-F5344CB8AC3E}">
        <p14:creationId xmlns:p14="http://schemas.microsoft.com/office/powerpoint/2010/main" val="2643335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strike="noStrike" spc="-1" dirty="0" smtClean="0">
                <a:solidFill>
                  <a:srgbClr val="000000"/>
                </a:solidFill>
                <a:uFill>
                  <a:solidFill>
                    <a:srgbClr val="FFFFFF"/>
                  </a:solidFill>
                </a:uFill>
                <a:latin typeface="+mn-lt"/>
              </a:rPr>
              <a:t>CaPTk – Bridges between CapTk Applications and External Software</a:t>
            </a:r>
          </a:p>
        </p:txBody>
      </p:sp>
      <p:sp>
        <p:nvSpPr>
          <p:cNvPr id="4" name="Slide Number Placeholder 3"/>
          <p:cNvSpPr>
            <a:spLocks noGrp="1"/>
          </p:cNvSpPr>
          <p:nvPr>
            <p:ph type="sldNum" sz="quarter" idx="10"/>
          </p:nvPr>
        </p:nvSpPr>
        <p:spPr/>
        <p:txBody>
          <a:bodyPr/>
          <a:lstStyle/>
          <a:p>
            <a:fld id="{6094C938-738E-4C69-B5F0-40D7EDBB78F3}" type="slidenum">
              <a:rPr lang="en-US" smtClean="0"/>
              <a:t>4</a:t>
            </a:fld>
            <a:endParaRPr lang="en-US"/>
          </a:p>
        </p:txBody>
      </p:sp>
    </p:spTree>
    <p:extLst>
      <p:ext uri="{BB962C8B-B14F-4D97-AF65-F5344CB8AC3E}">
        <p14:creationId xmlns:p14="http://schemas.microsoft.com/office/powerpoint/2010/main" val="2472975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strike="noStrike" spc="-1" dirty="0" smtClean="0">
                <a:solidFill>
                  <a:srgbClr val="000000"/>
                </a:solidFill>
                <a:uFill>
                  <a:solidFill>
                    <a:srgbClr val="FFFFFF"/>
                  </a:solidFill>
                </a:uFill>
                <a:latin typeface="+mn-lt"/>
              </a:rPr>
              <a:t>CaPTk – Bridges between CapTk Applications and External Software</a:t>
            </a:r>
          </a:p>
        </p:txBody>
      </p:sp>
      <p:sp>
        <p:nvSpPr>
          <p:cNvPr id="4" name="Slide Number Placeholder 3"/>
          <p:cNvSpPr>
            <a:spLocks noGrp="1"/>
          </p:cNvSpPr>
          <p:nvPr>
            <p:ph type="sldNum" sz="quarter" idx="10"/>
          </p:nvPr>
        </p:nvSpPr>
        <p:spPr/>
        <p:txBody>
          <a:bodyPr/>
          <a:lstStyle/>
          <a:p>
            <a:fld id="{6094C938-738E-4C69-B5F0-40D7EDBB78F3}" type="slidenum">
              <a:rPr lang="en-US" smtClean="0"/>
              <a:t>5</a:t>
            </a:fld>
            <a:endParaRPr lang="en-US"/>
          </a:p>
        </p:txBody>
      </p:sp>
    </p:spTree>
    <p:extLst>
      <p:ext uri="{BB962C8B-B14F-4D97-AF65-F5344CB8AC3E}">
        <p14:creationId xmlns:p14="http://schemas.microsoft.com/office/powerpoint/2010/main" val="2533803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Caption: </a:t>
            </a:r>
            <a:r>
              <a:rPr lang="en-US" dirty="0" smtClean="0">
                <a:latin typeface="Segoe UI" panose="020B0502040204020203" pitchFamily="34" charset="0"/>
                <a:ea typeface="Segoe UI" panose="020B0502040204020203" pitchFamily="34" charset="0"/>
                <a:cs typeface="Segoe UI" panose="020B0502040204020203" pitchFamily="34" charset="0"/>
              </a:rPr>
              <a:t>Overview of the structure of CaPTk.  At the first level, image pre-processing and feature extraction methods are used to generate a variety of imaging features capturing various aspects of imaging signals, ranging from segmentation of tumors and its partitions, to extraction of textural and perfusion dynamic features, to population-wide spatial patterns of cancer, to fiber tracts. At the second level, various imaging features and maps are integrated into diagnostic and predictive markers, aiming to achieve precision diagnosis and guidance of treatment, prediction of clinical outcome, and estimation of molecular characteristics of a tumor.</a:t>
            </a:r>
            <a:endParaRPr lang="en-US" dirty="0"/>
          </a:p>
        </p:txBody>
      </p:sp>
      <p:sp>
        <p:nvSpPr>
          <p:cNvPr id="4" name="Slide Number Placeholder 3"/>
          <p:cNvSpPr>
            <a:spLocks noGrp="1"/>
          </p:cNvSpPr>
          <p:nvPr>
            <p:ph type="sldNum" sz="quarter" idx="10"/>
          </p:nvPr>
        </p:nvSpPr>
        <p:spPr/>
        <p:txBody>
          <a:bodyPr/>
          <a:lstStyle/>
          <a:p>
            <a:fld id="{6094C938-738E-4C69-B5F0-40D7EDBB78F3}" type="slidenum">
              <a:rPr lang="en-US" smtClean="0"/>
              <a:t>6</a:t>
            </a:fld>
            <a:endParaRPr lang="en-US"/>
          </a:p>
        </p:txBody>
      </p:sp>
    </p:spTree>
    <p:extLst>
      <p:ext uri="{BB962C8B-B14F-4D97-AF65-F5344CB8AC3E}">
        <p14:creationId xmlns:p14="http://schemas.microsoft.com/office/powerpoint/2010/main" val="2023563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Caption: </a:t>
            </a:r>
            <a:r>
              <a:rPr lang="en-US" dirty="0" smtClean="0">
                <a:latin typeface="Segoe UI" panose="020B0502040204020203" pitchFamily="34" charset="0"/>
                <a:ea typeface="Segoe UI" panose="020B0502040204020203" pitchFamily="34" charset="0"/>
                <a:cs typeface="Segoe UI" panose="020B0502040204020203" pitchFamily="34" charset="0"/>
              </a:rPr>
              <a:t>Overview of the structure of CaPTk.  At the first level, image pre-processing and feature extraction methods are used to generate a variety of imaging features capturing various aspects of imaging signals, ranging from segmentation of tumors and its partitions, to extraction of textural and perfusion dynamic features, to population-wide spatial patterns of cancer, to fiber tracts. At the second level, various imaging features and maps are integrated into diagnostic and predictive markers, aiming to achieve precision diagnosis and guidance of treatment, prediction of clinical outcome, and estimation of molecular characteristics of a tumor.</a:t>
            </a:r>
            <a:endParaRPr lang="en-US" dirty="0"/>
          </a:p>
        </p:txBody>
      </p:sp>
      <p:sp>
        <p:nvSpPr>
          <p:cNvPr id="4" name="Slide Number Placeholder 3"/>
          <p:cNvSpPr>
            <a:spLocks noGrp="1"/>
          </p:cNvSpPr>
          <p:nvPr>
            <p:ph type="sldNum" sz="quarter" idx="10"/>
          </p:nvPr>
        </p:nvSpPr>
        <p:spPr/>
        <p:txBody>
          <a:bodyPr/>
          <a:lstStyle/>
          <a:p>
            <a:fld id="{6094C938-738E-4C69-B5F0-40D7EDBB78F3}" type="slidenum">
              <a:rPr lang="en-US" smtClean="0"/>
              <a:t>7</a:t>
            </a:fld>
            <a:endParaRPr lang="en-US"/>
          </a:p>
        </p:txBody>
      </p:sp>
    </p:spTree>
    <p:extLst>
      <p:ext uri="{BB962C8B-B14F-4D97-AF65-F5344CB8AC3E}">
        <p14:creationId xmlns:p14="http://schemas.microsoft.com/office/powerpoint/2010/main" val="233152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32" name="PlaceHolder 4"/>
          <p:cNvSpPr>
            <a:spLocks noGrp="1"/>
          </p:cNvSpPr>
          <p:nvPr>
            <p:ph type="body"/>
          </p:nvPr>
        </p:nvSpPr>
        <p:spPr>
          <a:xfrm>
            <a:off x="6226200" y="4098240"/>
            <a:ext cx="51310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33" name="PlaceHolder 5"/>
          <p:cNvSpPr>
            <a:spLocks noGrp="1"/>
          </p:cNvSpPr>
          <p:nvPr>
            <p:ph type="body"/>
          </p:nvPr>
        </p:nvSpPr>
        <p:spPr>
          <a:xfrm>
            <a:off x="838080" y="4098240"/>
            <a:ext cx="51310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35" name="PlaceHolder 2"/>
          <p:cNvSpPr>
            <a:spLocks noGrp="1"/>
          </p:cNvSpPr>
          <p:nvPr>
            <p:ph type="body"/>
          </p:nvPr>
        </p:nvSpPr>
        <p:spPr>
          <a:xfrm>
            <a:off x="838080" y="1825560"/>
            <a:ext cx="10515240" cy="435096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36" name="PlaceHolder 3"/>
          <p:cNvSpPr>
            <a:spLocks noGrp="1"/>
          </p:cNvSpPr>
          <p:nvPr>
            <p:ph type="body"/>
          </p:nvPr>
        </p:nvSpPr>
        <p:spPr>
          <a:xfrm>
            <a:off x="838080" y="1825560"/>
            <a:ext cx="10515240" cy="435096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pic>
        <p:nvPicPr>
          <p:cNvPr id="37" name="Picture 36"/>
          <p:cNvPicPr/>
          <p:nvPr/>
        </p:nvPicPr>
        <p:blipFill>
          <a:blip r:embed="rId2"/>
          <a:stretch/>
        </p:blipFill>
        <p:spPr>
          <a:xfrm>
            <a:off x="3368160" y="1825560"/>
            <a:ext cx="5454720" cy="4350960"/>
          </a:xfrm>
          <a:prstGeom prst="rect">
            <a:avLst/>
          </a:prstGeom>
          <a:ln>
            <a:noFill/>
          </a:ln>
        </p:spPr>
      </p:pic>
      <p:pic>
        <p:nvPicPr>
          <p:cNvPr id="38" name="Picture 37"/>
          <p:cNvPicPr/>
          <p:nvPr/>
        </p:nvPicPr>
        <p:blipFill>
          <a:blip r:embed="rId2"/>
          <a:stretch/>
        </p:blipFill>
        <p:spPr>
          <a:xfrm>
            <a:off x="3368160" y="1825560"/>
            <a:ext cx="5454720" cy="435096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16" name="PlaceHolder 3"/>
          <p:cNvSpPr>
            <a:spLocks noGrp="1"/>
          </p:cNvSpPr>
          <p:nvPr>
            <p:ph type="body"/>
          </p:nvPr>
        </p:nvSpPr>
        <p:spPr>
          <a:xfrm>
            <a:off x="838080" y="4098240"/>
            <a:ext cx="51310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17" name="PlaceHolder 4"/>
          <p:cNvSpPr>
            <a:spLocks noGrp="1"/>
          </p:cNvSpPr>
          <p:nvPr>
            <p:ph type="body"/>
          </p:nvPr>
        </p:nvSpPr>
        <p:spPr>
          <a:xfrm>
            <a:off x="6226200" y="1825560"/>
            <a:ext cx="5131080" cy="435096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anchor="ctr"/>
          <a:lstStyle/>
          <a:p>
            <a:pPr>
              <a:lnSpc>
                <a:spcPct val="90000"/>
              </a:lnSpc>
            </a:pPr>
            <a:r>
              <a:rPr lang="en-US" sz="4400" b="0" strike="noStrike" spc="-1">
                <a:solidFill>
                  <a:srgbClr val="000000"/>
                </a:solidFill>
                <a:uFill>
                  <a:solidFill>
                    <a:srgbClr val="FFFFFF"/>
                  </a:solidFill>
                </a:uFill>
                <a:latin typeface="Calibri Light"/>
              </a:rPr>
              <a:t>Click to edit Master title style</a:t>
            </a:r>
            <a:endParaRPr lang="en-US" sz="4400" b="0" strike="noStrike" spc="-1">
              <a:solidFill>
                <a:srgbClr val="000000"/>
              </a:solidFill>
              <a:uFill>
                <a:solidFill>
                  <a:srgbClr val="FFFFFF"/>
                </a:solidFill>
              </a:uFill>
              <a:latin typeface="Calibri"/>
            </a:endParaRPr>
          </a:p>
        </p:txBody>
      </p:sp>
      <p:sp>
        <p:nvSpPr>
          <p:cNvPr id="6" name="PlaceHolder 2"/>
          <p:cNvSpPr>
            <a:spLocks noGrp="1"/>
          </p:cNvSpPr>
          <p:nvPr>
            <p:ph type="body"/>
          </p:nvPr>
        </p:nvSpPr>
        <p:spPr>
          <a:xfrm>
            <a:off x="838080" y="1825560"/>
            <a:ext cx="10515240" cy="4350960"/>
          </a:xfrm>
          <a:prstGeom prst="rect">
            <a:avLst/>
          </a:prstGeom>
        </p:spPr>
        <p:txBody>
          <a:bodyPr/>
          <a:lstStyle/>
          <a:p>
            <a:pPr marL="228600" indent="-228240">
              <a:lnSpc>
                <a:spcPct val="100000"/>
              </a:lnSpc>
              <a:spcBef>
                <a:spcPts val="1001"/>
              </a:spcBef>
              <a:buClr>
                <a:srgbClr val="000000"/>
              </a:buClr>
              <a:buFont typeface="Arial"/>
              <a:buChar char="•"/>
            </a:pPr>
            <a:r>
              <a:rPr lang="en-US" sz="2800" b="0" strike="noStrike" spc="-1">
                <a:solidFill>
                  <a:srgbClr val="000000"/>
                </a:solidFill>
                <a:uFill>
                  <a:solidFill>
                    <a:srgbClr val="FFFFFF"/>
                  </a:solidFill>
                </a:uFill>
                <a:latin typeface="Calibri"/>
              </a:rPr>
              <a:t>Edit Master text styles</a:t>
            </a:r>
          </a:p>
          <a:p>
            <a:pPr marL="685800" lvl="1" indent="-228240">
              <a:lnSpc>
                <a:spcPct val="100000"/>
              </a:lnSpc>
              <a:spcBef>
                <a:spcPts val="499"/>
              </a:spcBef>
              <a:buClr>
                <a:srgbClr val="000000"/>
              </a:buClr>
              <a:buFont typeface="Arial"/>
              <a:buChar char="•"/>
            </a:pPr>
            <a:r>
              <a:rPr lang="en-US" sz="2400" b="0" strike="noStrike" spc="-1">
                <a:solidFill>
                  <a:srgbClr val="000000"/>
                </a:solidFill>
                <a:uFill>
                  <a:solidFill>
                    <a:srgbClr val="FFFFFF"/>
                  </a:solidFill>
                </a:uFill>
                <a:latin typeface="Calibri"/>
              </a:rPr>
              <a:t>Second level</a:t>
            </a:r>
            <a:endParaRPr lang="en-US" sz="2800" b="0" strike="noStrike" spc="-1">
              <a:solidFill>
                <a:srgbClr val="000000"/>
              </a:solidFill>
              <a:uFill>
                <a:solidFill>
                  <a:srgbClr val="FFFFFF"/>
                </a:solidFill>
              </a:uFill>
              <a:latin typeface="Calibri"/>
            </a:endParaRPr>
          </a:p>
          <a:p>
            <a:pPr marL="1143000" lvl="2" indent="-228240">
              <a:lnSpc>
                <a:spcPct val="100000"/>
              </a:lnSpc>
              <a:spcBef>
                <a:spcPts val="499"/>
              </a:spcBef>
              <a:buClr>
                <a:srgbClr val="000000"/>
              </a:buClr>
              <a:buFont typeface="Arial"/>
              <a:buChar char="•"/>
            </a:pPr>
            <a:r>
              <a:rPr lang="en-US" sz="2000" b="0" strike="noStrike" spc="-1">
                <a:solidFill>
                  <a:srgbClr val="000000"/>
                </a:solidFill>
                <a:uFill>
                  <a:solidFill>
                    <a:srgbClr val="FFFFFF"/>
                  </a:solidFill>
                </a:uFill>
                <a:latin typeface="Calibri"/>
              </a:rPr>
              <a:t>Third level</a:t>
            </a:r>
            <a:endParaRPr lang="en-US" sz="2800" b="0" strike="noStrike" spc="-1">
              <a:solidFill>
                <a:srgbClr val="000000"/>
              </a:solidFill>
              <a:uFill>
                <a:solidFill>
                  <a:srgbClr val="FFFFFF"/>
                </a:solidFill>
              </a:uFill>
              <a:latin typeface="Calibri"/>
            </a:endParaRPr>
          </a:p>
          <a:p>
            <a:pPr marL="1600200" lvl="3" indent="-228240">
              <a:lnSpc>
                <a:spcPct val="100000"/>
              </a:lnSpc>
              <a:spcBef>
                <a:spcPts val="499"/>
              </a:spcBef>
              <a:buClr>
                <a:srgbClr val="000000"/>
              </a:buClr>
              <a:buFont typeface="Arial"/>
              <a:buChar char="•"/>
            </a:pPr>
            <a:r>
              <a:rPr lang="en-US" sz="1800" b="0" strike="noStrike" spc="-1">
                <a:solidFill>
                  <a:srgbClr val="000000"/>
                </a:solidFill>
                <a:uFill>
                  <a:solidFill>
                    <a:srgbClr val="FFFFFF"/>
                  </a:solidFill>
                </a:uFill>
                <a:latin typeface="Calibri"/>
              </a:rPr>
              <a:t>Fourth level</a:t>
            </a:r>
            <a:endParaRPr lang="en-US" sz="2800" b="0" strike="noStrike" spc="-1">
              <a:solidFill>
                <a:srgbClr val="000000"/>
              </a:solidFill>
              <a:uFill>
                <a:solidFill>
                  <a:srgbClr val="FFFFFF"/>
                </a:solidFill>
              </a:uFill>
              <a:latin typeface="Calibri"/>
            </a:endParaRPr>
          </a:p>
          <a:p>
            <a:pPr marL="2057400" lvl="4" indent="-228240">
              <a:lnSpc>
                <a:spcPct val="100000"/>
              </a:lnSpc>
              <a:spcBef>
                <a:spcPts val="499"/>
              </a:spcBef>
              <a:buClr>
                <a:srgbClr val="000000"/>
              </a:buClr>
              <a:buFont typeface="Arial"/>
              <a:buChar char="•"/>
            </a:pPr>
            <a:r>
              <a:rPr lang="en-US" sz="1800" b="0" strike="noStrike" spc="-1">
                <a:solidFill>
                  <a:srgbClr val="000000"/>
                </a:solidFill>
                <a:uFill>
                  <a:solidFill>
                    <a:srgbClr val="FFFFFF"/>
                  </a:solidFill>
                </a:uFill>
                <a:latin typeface="Calibri"/>
              </a:rPr>
              <a:t>Fifth level</a:t>
            </a:r>
            <a:endParaRPr lang="en-US" sz="2800" b="0" strike="noStrike" spc="-1">
              <a:solidFill>
                <a:srgbClr val="000000"/>
              </a:solidFill>
              <a:uFill>
                <a:solidFill>
                  <a:srgbClr val="FFFFFF"/>
                </a:solidFill>
              </a:uFill>
              <a:latin typeface="Calibri"/>
            </a:endParaRPr>
          </a:p>
        </p:txBody>
      </p:sp>
      <p:sp>
        <p:nvSpPr>
          <p:cNvPr id="2" name="PlaceHolder 3"/>
          <p:cNvSpPr>
            <a:spLocks noGrp="1"/>
          </p:cNvSpPr>
          <p:nvPr>
            <p:ph type="dt"/>
          </p:nvPr>
        </p:nvSpPr>
        <p:spPr>
          <a:xfrm>
            <a:off x="838080" y="6356520"/>
            <a:ext cx="2742840" cy="364680"/>
          </a:xfrm>
          <a:prstGeom prst="rect">
            <a:avLst/>
          </a:prstGeom>
        </p:spPr>
        <p:txBody>
          <a:bodyPr anchor="ctr"/>
          <a:lstStyle/>
          <a:p>
            <a:pPr>
              <a:lnSpc>
                <a:spcPct val="100000"/>
              </a:lnSpc>
            </a:pPr>
            <a:fld id="{58C83415-8788-4D21-B2B5-659C555D3AF2}" type="datetime">
              <a:rPr lang="en-US" sz="1200" b="0" strike="noStrike" spc="-1">
                <a:solidFill>
                  <a:srgbClr val="8B8B8B"/>
                </a:solidFill>
                <a:uFill>
                  <a:solidFill>
                    <a:srgbClr val="FFFFFF"/>
                  </a:solidFill>
                </a:uFill>
                <a:latin typeface="Calibri"/>
              </a:rPr>
              <a:t>13-Mar-17</a:t>
            </a:fld>
            <a:endParaRPr lang="en-US" sz="1400" b="0" strike="noStrike" spc="-1">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4038480" y="6356520"/>
            <a:ext cx="411444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8610480" y="6356520"/>
            <a:ext cx="2742840" cy="364680"/>
          </a:xfrm>
          <a:prstGeom prst="rect">
            <a:avLst/>
          </a:prstGeom>
        </p:spPr>
        <p:txBody>
          <a:bodyPr anchor="ctr"/>
          <a:lstStyle/>
          <a:p>
            <a:pPr algn="r">
              <a:lnSpc>
                <a:spcPct val="100000"/>
              </a:lnSpc>
            </a:pPr>
            <a:fld id="{D760570D-2048-4C0B-A55B-9B1FD84D9DCA}" type="slidenum">
              <a:rPr lang="en-US" sz="1200" b="0" strike="noStrike" spc="-1">
                <a:solidFill>
                  <a:srgbClr val="8B8B8B"/>
                </a:solidFill>
                <a:uFill>
                  <a:solidFill>
                    <a:srgbClr val="FFFFFF"/>
                  </a:solidFill>
                </a:uFill>
                <a:latin typeface="Calibri"/>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tiff"/><Relationship Id="rId18" Type="http://schemas.microsoft.com/office/2007/relationships/hdphoto" Target="../media/hdphoto1.wdp"/><Relationship Id="rId3" Type="http://schemas.openxmlformats.org/officeDocument/2006/relationships/image" Target="../media/image2.emf"/><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6.xml"/><Relationship Id="rId16" Type="http://schemas.openxmlformats.org/officeDocument/2006/relationships/image" Target="../media/image15.jpe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7.pn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tiff"/><Relationship Id="rId18" Type="http://schemas.openxmlformats.org/officeDocument/2006/relationships/image" Target="../media/image16.png"/><Relationship Id="rId3" Type="http://schemas.openxmlformats.org/officeDocument/2006/relationships/image" Target="../media/image2.emf"/><Relationship Id="rId21" Type="http://schemas.openxmlformats.org/officeDocument/2006/relationships/image" Target="../media/image18.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5.jpeg"/><Relationship Id="rId2" Type="http://schemas.openxmlformats.org/officeDocument/2006/relationships/notesSlide" Target="../notesSlides/notesSlide7.xml"/><Relationship Id="rId16" Type="http://schemas.openxmlformats.org/officeDocument/2006/relationships/image" Target="../media/image19.png"/><Relationship Id="rId20"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microsoft.com/office/2007/relationships/hdphoto" Target="../media/hdphoto1.wdp"/><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814988560"/>
              </p:ext>
            </p:extLst>
          </p:nvPr>
        </p:nvGraphicFramePr>
        <p:xfrm>
          <a:off x="1" y="0"/>
          <a:ext cx="12192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8"/>
          <p:cNvSpPr/>
          <p:nvPr/>
        </p:nvSpPr>
        <p:spPr>
          <a:xfrm>
            <a:off x="294120" y="564480"/>
            <a:ext cx="11641632" cy="502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nSpc>
                <a:spcPct val="100000"/>
              </a:lnSpc>
              <a:buClr>
                <a:srgbClr val="000000"/>
              </a:buClr>
              <a:buSzPct val="45000"/>
              <a:buFont typeface="Symbol" charset="2"/>
              <a:buChar char=""/>
            </a:pPr>
            <a:r>
              <a:rPr lang="en-US" sz="1500" b="0" strike="noStrike" spc="-1" dirty="0" smtClean="0">
                <a:solidFill>
                  <a:srgbClr val="000000"/>
                </a:solidFill>
                <a:uFill>
                  <a:solidFill>
                    <a:srgbClr val="FFFFFF"/>
                  </a:solidFill>
                </a:uFill>
                <a:latin typeface="Calibri"/>
              </a:rPr>
              <a:t>Packages like GLISTR [1] have become the hallmark of our lab due the attention they have generated by winning several international competitions like BRATS in MICCAI.</a:t>
            </a:r>
          </a:p>
          <a:p>
            <a:pPr marL="285840" indent="-285480">
              <a:lnSpc>
                <a:spcPct val="100000"/>
              </a:lnSpc>
              <a:buClr>
                <a:srgbClr val="000000"/>
              </a:buClr>
              <a:buSzPct val="45000"/>
              <a:buFont typeface="Symbol" charset="2"/>
              <a:buChar char=""/>
            </a:pPr>
            <a:endParaRPr lang="en-US" sz="1500" b="0" strike="noStrike" spc="-1" dirty="0" smtClean="0">
              <a:solidFill>
                <a:srgbClr val="000000"/>
              </a:solidFill>
              <a:uFill>
                <a:solidFill>
                  <a:srgbClr val="FFFFFF"/>
                </a:solidFill>
              </a:uFill>
              <a:latin typeface="Calibri"/>
            </a:endParaRPr>
          </a:p>
          <a:p>
            <a:pPr marL="285840" indent="-285480">
              <a:lnSpc>
                <a:spcPct val="100000"/>
              </a:lnSpc>
              <a:buClr>
                <a:srgbClr val="000000"/>
              </a:buClr>
              <a:buSzPct val="45000"/>
              <a:buFont typeface="Symbol" charset="2"/>
              <a:buChar char=""/>
            </a:pPr>
            <a:r>
              <a:rPr lang="en-US" sz="1500" b="0" strike="noStrike" spc="-1" dirty="0" smtClean="0">
                <a:solidFill>
                  <a:srgbClr val="000000"/>
                </a:solidFill>
                <a:uFill>
                  <a:solidFill>
                    <a:srgbClr val="FFFFFF"/>
                  </a:solidFill>
                </a:uFill>
                <a:latin typeface="Calibri"/>
              </a:rPr>
              <a:t>Brain Tumor Viewer </a:t>
            </a:r>
            <a:r>
              <a:rPr lang="en-US" sz="1500" b="0" strike="noStrike" spc="-1" dirty="0">
                <a:solidFill>
                  <a:srgbClr val="000000"/>
                </a:solidFill>
                <a:uFill>
                  <a:solidFill>
                    <a:srgbClr val="FFFFFF"/>
                  </a:solidFill>
                </a:uFill>
                <a:latin typeface="Calibri"/>
              </a:rPr>
              <a:t>(BTV) was created as a graphical tool to </a:t>
            </a:r>
            <a:r>
              <a:rPr lang="en-US" sz="1500" b="0" strike="noStrike" spc="-1" dirty="0" smtClean="0">
                <a:solidFill>
                  <a:srgbClr val="000000"/>
                </a:solidFill>
                <a:uFill>
                  <a:solidFill>
                    <a:srgbClr val="FFFFFF"/>
                  </a:solidFill>
                </a:uFill>
                <a:latin typeface="Calibri"/>
              </a:rPr>
              <a:t>simplify creation of manual initializations </a:t>
            </a:r>
            <a:r>
              <a:rPr lang="en-US" sz="1500" b="0" strike="noStrike" spc="-1" dirty="0">
                <a:solidFill>
                  <a:srgbClr val="000000"/>
                </a:solidFill>
                <a:uFill>
                  <a:solidFill>
                    <a:srgbClr val="FFFFFF"/>
                  </a:solidFill>
                </a:uFill>
                <a:latin typeface="Calibri"/>
              </a:rPr>
              <a:t>for </a:t>
            </a:r>
            <a:r>
              <a:rPr lang="en-US" sz="1500" b="0" strike="noStrike" spc="-1" dirty="0" smtClean="0">
                <a:solidFill>
                  <a:srgbClr val="000000"/>
                </a:solidFill>
                <a:uFill>
                  <a:solidFill>
                    <a:srgbClr val="FFFFFF"/>
                  </a:solidFill>
                </a:uFill>
                <a:latin typeface="Calibri"/>
              </a:rPr>
              <a:t>such packages but it was </a:t>
            </a:r>
            <a:r>
              <a:rPr lang="en-US" sz="1500" b="0" strike="noStrike" spc="-1" dirty="0">
                <a:solidFill>
                  <a:srgbClr val="000000"/>
                </a:solidFill>
                <a:uFill>
                  <a:solidFill>
                    <a:srgbClr val="FFFFFF"/>
                  </a:solidFill>
                </a:uFill>
                <a:latin typeface="Calibri"/>
              </a:rPr>
              <a:t>a cumbersome way of handling semi-automated </a:t>
            </a:r>
            <a:r>
              <a:rPr lang="en-US" sz="1500" b="0" strike="noStrike" spc="-1" dirty="0" smtClean="0">
                <a:solidFill>
                  <a:srgbClr val="000000"/>
                </a:solidFill>
                <a:uFill>
                  <a:solidFill>
                    <a:srgbClr val="FFFFFF"/>
                  </a:solidFill>
                </a:uFill>
                <a:latin typeface="Calibri"/>
              </a:rPr>
              <a:t>tasks</a:t>
            </a:r>
          </a:p>
          <a:p>
            <a:pPr marL="285840" indent="-285480">
              <a:lnSpc>
                <a:spcPct val="100000"/>
              </a:lnSpc>
              <a:buClr>
                <a:srgbClr val="000000"/>
              </a:buClr>
              <a:buSzPct val="45000"/>
              <a:buFont typeface="Symbol" charset="2"/>
              <a:buChar char=""/>
            </a:pPr>
            <a:endParaRPr lang="en-US" sz="1500" spc="-1" dirty="0">
              <a:solidFill>
                <a:srgbClr val="000000"/>
              </a:solidFill>
              <a:uFill>
                <a:solidFill>
                  <a:srgbClr val="FFFFFF"/>
                </a:solidFill>
              </a:uFill>
              <a:latin typeface="Calibri"/>
            </a:endParaRPr>
          </a:p>
          <a:p>
            <a:pPr marL="285840" indent="-285480">
              <a:lnSpc>
                <a:spcPct val="100000"/>
              </a:lnSpc>
              <a:buClr>
                <a:srgbClr val="000000"/>
              </a:buClr>
              <a:buSzPct val="45000"/>
              <a:buFont typeface="Symbol" charset="2"/>
              <a:buChar char=""/>
            </a:pPr>
            <a:r>
              <a:rPr lang="en-US" sz="1500" b="0" strike="noStrike" spc="-1" dirty="0" smtClean="0">
                <a:solidFill>
                  <a:srgbClr val="000000"/>
                </a:solidFill>
                <a:uFill>
                  <a:solidFill>
                    <a:srgbClr val="FFFFFF"/>
                  </a:solidFill>
                </a:uFill>
                <a:latin typeface="Calibri"/>
              </a:rPr>
              <a:t>It thus </a:t>
            </a:r>
            <a:r>
              <a:rPr lang="en-US" sz="1500" b="0" strike="noStrike" spc="-1" dirty="0">
                <a:solidFill>
                  <a:srgbClr val="000000"/>
                </a:solidFill>
                <a:uFill>
                  <a:solidFill>
                    <a:srgbClr val="FFFFFF"/>
                  </a:solidFill>
                </a:uFill>
                <a:latin typeface="Calibri"/>
              </a:rPr>
              <a:t>identified a need to provide a graphical front-end to complex command-line </a:t>
            </a:r>
            <a:r>
              <a:rPr lang="en-US" sz="1500" b="0" strike="noStrike" spc="-1" dirty="0" smtClean="0">
                <a:solidFill>
                  <a:srgbClr val="000000"/>
                </a:solidFill>
                <a:uFill>
                  <a:solidFill>
                    <a:srgbClr val="FFFFFF"/>
                  </a:solidFill>
                </a:uFill>
                <a:latin typeface="Calibri"/>
              </a:rPr>
              <a:t>packages while preserving manual interactive capabilities</a:t>
            </a:r>
            <a:endParaRPr lang="en-US" sz="1800" b="0" strike="noStrike" spc="-1" dirty="0">
              <a:solidFill>
                <a:srgbClr val="000000"/>
              </a:solidFill>
              <a:uFill>
                <a:solidFill>
                  <a:srgbClr val="FFFFFF"/>
                </a:solidFill>
              </a:uFill>
              <a:latin typeface="Arial"/>
            </a:endParaRPr>
          </a:p>
          <a:p>
            <a:pPr marL="285840" indent="-285480">
              <a:lnSpc>
                <a:spcPct val="100000"/>
              </a:lnSpc>
              <a:buClr>
                <a:srgbClr val="000000"/>
              </a:buClr>
              <a:buSzPct val="45000"/>
              <a:buFont typeface="Symbol" charset="2"/>
              <a:buChar char=""/>
            </a:pPr>
            <a:endParaRPr lang="en-US" sz="1800" b="0" strike="noStrike" spc="-1" dirty="0">
              <a:solidFill>
                <a:srgbClr val="000000"/>
              </a:solidFill>
              <a:uFill>
                <a:solidFill>
                  <a:srgbClr val="FFFFFF"/>
                </a:solidFill>
              </a:uFill>
              <a:latin typeface="Arial"/>
            </a:endParaRPr>
          </a:p>
          <a:p>
            <a:pPr marL="285840" indent="-285480">
              <a:lnSpc>
                <a:spcPct val="100000"/>
              </a:lnSpc>
              <a:buClr>
                <a:srgbClr val="000000"/>
              </a:buClr>
              <a:buSzPct val="45000"/>
              <a:buFont typeface="Symbol" charset="2"/>
              <a:buChar char=""/>
            </a:pPr>
            <a:r>
              <a:rPr lang="en-US" sz="1500" b="0" strike="noStrike" spc="-1" dirty="0" smtClean="0">
                <a:solidFill>
                  <a:srgbClr val="000000"/>
                </a:solidFill>
                <a:uFill>
                  <a:solidFill>
                    <a:srgbClr val="FFFFFF"/>
                  </a:solidFill>
                </a:uFill>
                <a:latin typeface="Calibri"/>
              </a:rPr>
              <a:t>With the support from NIH/NCI via the U24 grant, </a:t>
            </a:r>
            <a:r>
              <a:rPr lang="en-US" sz="1500" b="0" strike="noStrike" spc="-1" dirty="0">
                <a:solidFill>
                  <a:srgbClr val="000000"/>
                </a:solidFill>
                <a:uFill>
                  <a:solidFill>
                    <a:srgbClr val="FFFFFF"/>
                  </a:solidFill>
                </a:uFill>
                <a:latin typeface="Calibri"/>
              </a:rPr>
              <a:t>we have created a flexible graphical interface (CaPTk Console) to integrate different computational packages. </a:t>
            </a:r>
            <a:endParaRPr lang="en-US" sz="1800" b="0" strike="noStrike" spc="-1" dirty="0">
              <a:solidFill>
                <a:srgbClr val="000000"/>
              </a:solidFill>
              <a:uFill>
                <a:solidFill>
                  <a:srgbClr val="FFFFFF"/>
                </a:solidFill>
              </a:uFill>
              <a:latin typeface="Arial"/>
            </a:endParaRPr>
          </a:p>
          <a:p>
            <a:pPr marL="285840" indent="-285480">
              <a:lnSpc>
                <a:spcPct val="100000"/>
              </a:lnSpc>
              <a:buClr>
                <a:srgbClr val="000000"/>
              </a:buClr>
              <a:buSzPct val="45000"/>
              <a:buFont typeface="Symbol" charset="2"/>
              <a:buChar char=""/>
            </a:pPr>
            <a:endParaRPr lang="en-US" sz="1800" b="0" strike="noStrike" spc="-1" dirty="0" smtClean="0">
              <a:solidFill>
                <a:srgbClr val="000000"/>
              </a:solidFill>
              <a:uFill>
                <a:solidFill>
                  <a:srgbClr val="FFFFFF"/>
                </a:solidFill>
              </a:uFill>
              <a:latin typeface="Arial"/>
            </a:endParaRPr>
          </a:p>
          <a:p>
            <a:pPr marL="285840" indent="-285480">
              <a:lnSpc>
                <a:spcPct val="100000"/>
              </a:lnSpc>
              <a:buClr>
                <a:srgbClr val="000000"/>
              </a:buClr>
              <a:buSzPct val="45000"/>
              <a:buFont typeface="Symbol" charset="2"/>
              <a:buChar char=""/>
            </a:pPr>
            <a:r>
              <a:rPr lang="en-US" sz="1500" spc="-1" dirty="0" smtClean="0">
                <a:solidFill>
                  <a:srgbClr val="000000"/>
                </a:solidFill>
                <a:uFill>
                  <a:solidFill>
                    <a:srgbClr val="FFFFFF"/>
                  </a:solidFill>
                </a:uFill>
                <a:latin typeface="Calibri" panose="020F0502020204030204" pitchFamily="34" charset="0"/>
                <a:cs typeface="Calibri" panose="020F0502020204030204" pitchFamily="34" charset="0"/>
              </a:rPr>
              <a:t>Common preprocessing tools (registration, bias correction, smoothing, etc.), initialization interfaces (regions of interest and simple seed/tumor points) and result visualization are available for all applications integrated in CaPTk</a:t>
            </a:r>
            <a:endParaRPr lang="en-US" sz="1500" b="0" strike="noStrike" spc="-1" dirty="0" smtClean="0">
              <a:solidFill>
                <a:srgbClr val="000000"/>
              </a:solidFill>
              <a:uFill>
                <a:solidFill>
                  <a:srgbClr val="FFFFFF"/>
                </a:solidFill>
              </a:uFill>
              <a:latin typeface="Calibri" panose="020F0502020204030204" pitchFamily="34" charset="0"/>
              <a:cs typeface="Calibri" panose="020F0502020204030204" pitchFamily="34" charset="0"/>
            </a:endParaRPr>
          </a:p>
          <a:p>
            <a:pPr marL="285840" indent="-285480">
              <a:lnSpc>
                <a:spcPct val="100000"/>
              </a:lnSpc>
              <a:buClr>
                <a:srgbClr val="000000"/>
              </a:buClr>
              <a:buSzPct val="45000"/>
              <a:buFont typeface="Symbol" charset="2"/>
              <a:buChar char=""/>
            </a:pPr>
            <a:endParaRPr lang="en-US" sz="1800" b="0" strike="noStrike" spc="-1" dirty="0">
              <a:solidFill>
                <a:srgbClr val="000000"/>
              </a:solidFill>
              <a:uFill>
                <a:solidFill>
                  <a:srgbClr val="FFFFFF"/>
                </a:solidFill>
              </a:uFill>
              <a:latin typeface="Arial"/>
            </a:endParaRPr>
          </a:p>
          <a:p>
            <a:pPr marL="285840" indent="-285480">
              <a:lnSpc>
                <a:spcPct val="100000"/>
              </a:lnSpc>
              <a:buClr>
                <a:srgbClr val="000000"/>
              </a:buClr>
              <a:buSzPct val="45000"/>
              <a:buFont typeface="Symbol" charset="2"/>
              <a:buChar char=""/>
            </a:pPr>
            <a:r>
              <a:rPr lang="en-US" sz="1500" b="0" strike="noStrike" spc="-1" dirty="0">
                <a:solidFill>
                  <a:srgbClr val="000000"/>
                </a:solidFill>
                <a:uFill>
                  <a:solidFill>
                    <a:srgbClr val="FFFFFF"/>
                  </a:solidFill>
                </a:uFill>
                <a:latin typeface="Calibri"/>
              </a:rPr>
              <a:t>The extensibility of the CapTk framework has allowed us to quickly incorporate cancer-research tools (LIBRA, SBRT, WhiteStripe) from various research groups at UPenn into a single distribution.</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52866116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 name="TextShape 1"/>
          <p:cNvSpPr txBox="1"/>
          <p:nvPr/>
        </p:nvSpPr>
        <p:spPr>
          <a:xfrm>
            <a:off x="838080" y="365040"/>
            <a:ext cx="10515240" cy="1325160"/>
          </a:xfrm>
          <a:prstGeom prst="rect">
            <a:avLst/>
          </a:prstGeom>
          <a:noFill/>
          <a:ln>
            <a:noFill/>
          </a:ln>
        </p:spPr>
        <p:txBody>
          <a:bodyPr lIns="0" tIns="0" rIns="0" bIns="0" anchor="ctr"/>
          <a:lstStyle/>
          <a:p>
            <a:r>
              <a:rPr lang="en-US" sz="1800" b="0" strike="noStrike" spc="-1" dirty="0" smtClean="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CaPTk </a:t>
            </a:r>
            <a:r>
              <a:rPr lang="en-US" sz="1800" b="0" strike="noStrike"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as an Evolution from Software for use by Computational Imaging Researchers</a:t>
            </a:r>
          </a:p>
        </p:txBody>
      </p:sp>
      <p:sp>
        <p:nvSpPr>
          <p:cNvPr id="58" name="TextShape 2"/>
          <p:cNvSpPr txBox="1"/>
          <p:nvPr/>
        </p:nvSpPr>
        <p:spPr>
          <a:xfrm>
            <a:off x="838080" y="1690200"/>
            <a:ext cx="10515240" cy="3430440"/>
          </a:xfrm>
          <a:prstGeom prst="rect">
            <a:avLst/>
          </a:prstGeom>
          <a:noFill/>
          <a:ln>
            <a:noFill/>
          </a:ln>
        </p:spPr>
        <p:txBody>
          <a:bodyPr lIns="90000" tIns="45000" rIns="90000" bIns="45000"/>
          <a:lstStyle/>
          <a:p>
            <a:pPr marL="216000" indent="-216000">
              <a:buClr>
                <a:srgbClr val="000000"/>
              </a:buClr>
              <a:buSzPct val="45000"/>
              <a:buFont typeface="Wingdings" charset="2"/>
              <a:buChar char=""/>
            </a:pPr>
            <a:r>
              <a:rPr lang="en-US" sz="1800" b="0" strike="noStrike"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Intended users are primarily </a:t>
            </a:r>
            <a:r>
              <a:rPr lang="en-US" sz="1800" b="0" strike="noStrike" spc="-1" dirty="0" smtClean="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clinical researchers</a:t>
            </a:r>
            <a:endParaRPr lang="en-US" sz="1800" b="0" strike="noStrike"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a:p>
            <a:pPr marL="216000" indent="-216000">
              <a:buClr>
                <a:srgbClr val="000000"/>
              </a:buClr>
              <a:buSzPct val="45000"/>
              <a:buFont typeface="Wingdings" charset="2"/>
              <a:buChar char=""/>
            </a:pPr>
            <a:r>
              <a:rPr lang="en-US" sz="1800" b="0" strike="noStrike"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Emphasis on usability (installation, interface, performance) by </a:t>
            </a:r>
            <a:r>
              <a:rPr lang="en-US" sz="1800" b="0" strike="noStrike" spc="-1" dirty="0" smtClean="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clinical researchers </a:t>
            </a:r>
            <a:r>
              <a:rPr lang="en-US" sz="1800" b="0" strike="noStrike"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vs. accuracy in an HPC environment</a:t>
            </a:r>
          </a:p>
          <a:p>
            <a:pPr marL="216000" indent="-216000">
              <a:buClr>
                <a:srgbClr val="000000"/>
              </a:buClr>
              <a:buSzPct val="45000"/>
              <a:buFont typeface="Wingdings" charset="2"/>
              <a:buChar char=""/>
            </a:pPr>
            <a:r>
              <a:rPr lang="en-US" sz="1800" b="0" strike="noStrike"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Released products to be refactored from research code, </a:t>
            </a:r>
            <a:r>
              <a:rPr lang="en-US" sz="1800" b="0" strike="noStrike" spc="-1" dirty="0" smtClean="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integrated and maintained </a:t>
            </a:r>
            <a:r>
              <a:rPr lang="en-US" sz="1800" b="0" strike="noStrike"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by a development group, not researchers writing novel </a:t>
            </a:r>
            <a:r>
              <a:rPr lang="en-US" sz="1800" b="0" strike="noStrike" spc="-1" dirty="0" smtClean="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algorithms</a:t>
            </a:r>
            <a:endParaRPr lang="en-US" sz="1800" b="0" strike="noStrike"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a:p>
            <a:pPr marL="216000" indent="-216000">
              <a:buClr>
                <a:srgbClr val="000000"/>
              </a:buClr>
              <a:buSzPct val="45000"/>
              <a:buFont typeface="Wingdings" charset="2"/>
              <a:buChar char=""/>
            </a:pPr>
            <a:r>
              <a:rPr lang="en-US" sz="1800" b="0" strike="noStrike"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Cross-platform products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Line 2"/>
          <p:cNvSpPr/>
          <p:nvPr/>
        </p:nvSpPr>
        <p:spPr>
          <a:xfrm>
            <a:off x="2352240" y="640080"/>
            <a:ext cx="0" cy="2924640"/>
          </a:xfrm>
          <a:prstGeom prst="line">
            <a:avLst/>
          </a:prstGeom>
          <a:ln w="1080">
            <a:solidFill>
              <a:srgbClr val="FFFFFF"/>
            </a:solidFill>
            <a:miter/>
          </a:ln>
        </p:spPr>
        <p:style>
          <a:lnRef idx="0">
            <a:scrgbClr r="0" g="0" b="0"/>
          </a:lnRef>
          <a:fillRef idx="0">
            <a:scrgbClr r="0" g="0" b="0"/>
          </a:fillRef>
          <a:effectRef idx="0">
            <a:scrgbClr r="0" g="0" b="0"/>
          </a:effectRef>
          <a:fontRef idx="minor"/>
        </p:style>
      </p:sp>
      <p:sp>
        <p:nvSpPr>
          <p:cNvPr id="70" name="Line 3"/>
          <p:cNvSpPr/>
          <p:nvPr/>
        </p:nvSpPr>
        <p:spPr>
          <a:xfrm>
            <a:off x="6467040" y="640080"/>
            <a:ext cx="0" cy="2924640"/>
          </a:xfrm>
          <a:prstGeom prst="line">
            <a:avLst/>
          </a:prstGeom>
          <a:ln w="1080">
            <a:solidFill>
              <a:srgbClr val="FFFFFF"/>
            </a:solidFill>
            <a:miter/>
          </a:ln>
        </p:spPr>
        <p:style>
          <a:lnRef idx="0">
            <a:scrgbClr r="0" g="0" b="0"/>
          </a:lnRef>
          <a:fillRef idx="0">
            <a:scrgbClr r="0" g="0" b="0"/>
          </a:fillRef>
          <a:effectRef idx="0">
            <a:scrgbClr r="0" g="0" b="0"/>
          </a:effectRef>
          <a:fontRef idx="minor"/>
        </p:style>
      </p:sp>
      <p:sp>
        <p:nvSpPr>
          <p:cNvPr id="71" name="Line 4"/>
          <p:cNvSpPr/>
          <p:nvPr/>
        </p:nvSpPr>
        <p:spPr>
          <a:xfrm>
            <a:off x="2352240" y="640080"/>
            <a:ext cx="4114800" cy="0"/>
          </a:xfrm>
          <a:prstGeom prst="line">
            <a:avLst/>
          </a:prstGeom>
          <a:ln w="1080">
            <a:solidFill>
              <a:srgbClr val="FFFFFF"/>
            </a:solidFill>
            <a:miter/>
          </a:ln>
        </p:spPr>
        <p:style>
          <a:lnRef idx="0">
            <a:scrgbClr r="0" g="0" b="0"/>
          </a:lnRef>
          <a:fillRef idx="0">
            <a:scrgbClr r="0" g="0" b="0"/>
          </a:fillRef>
          <a:effectRef idx="0">
            <a:scrgbClr r="0" g="0" b="0"/>
          </a:effectRef>
          <a:fontRef idx="minor"/>
        </p:style>
      </p:sp>
      <p:sp>
        <p:nvSpPr>
          <p:cNvPr id="72" name="Line 5"/>
          <p:cNvSpPr/>
          <p:nvPr/>
        </p:nvSpPr>
        <p:spPr>
          <a:xfrm>
            <a:off x="6467040" y="640080"/>
            <a:ext cx="0" cy="2924640"/>
          </a:xfrm>
          <a:prstGeom prst="line">
            <a:avLst/>
          </a:prstGeom>
          <a:ln w="1080">
            <a:solidFill>
              <a:srgbClr val="FFFFFF"/>
            </a:solidFill>
            <a:miter/>
          </a:ln>
        </p:spPr>
        <p:style>
          <a:lnRef idx="0">
            <a:scrgbClr r="0" g="0" b="0"/>
          </a:lnRef>
          <a:fillRef idx="0">
            <a:scrgbClr r="0" g="0" b="0"/>
          </a:fillRef>
          <a:effectRef idx="0">
            <a:scrgbClr r="0" g="0" b="0"/>
          </a:effectRef>
          <a:fontRef idx="minor"/>
        </p:style>
      </p:sp>
      <p:sp>
        <p:nvSpPr>
          <p:cNvPr id="73" name="Line 6"/>
          <p:cNvSpPr/>
          <p:nvPr/>
        </p:nvSpPr>
        <p:spPr>
          <a:xfrm>
            <a:off x="10581840" y="640080"/>
            <a:ext cx="0" cy="2924640"/>
          </a:xfrm>
          <a:prstGeom prst="line">
            <a:avLst/>
          </a:prstGeom>
          <a:ln w="1080">
            <a:solidFill>
              <a:srgbClr val="FFFFFF"/>
            </a:solidFill>
            <a:miter/>
          </a:ln>
        </p:spPr>
        <p:style>
          <a:lnRef idx="0">
            <a:scrgbClr r="0" g="0" b="0"/>
          </a:lnRef>
          <a:fillRef idx="0">
            <a:scrgbClr r="0" g="0" b="0"/>
          </a:fillRef>
          <a:effectRef idx="0">
            <a:scrgbClr r="0" g="0" b="0"/>
          </a:effectRef>
          <a:fontRef idx="minor"/>
        </p:style>
      </p:sp>
      <p:sp>
        <p:nvSpPr>
          <p:cNvPr id="74" name="Line 7"/>
          <p:cNvSpPr/>
          <p:nvPr/>
        </p:nvSpPr>
        <p:spPr>
          <a:xfrm>
            <a:off x="6467040" y="640080"/>
            <a:ext cx="4114800" cy="0"/>
          </a:xfrm>
          <a:prstGeom prst="line">
            <a:avLst/>
          </a:prstGeom>
          <a:ln w="1080">
            <a:solidFill>
              <a:srgbClr val="FFFFFF"/>
            </a:solidFill>
            <a:miter/>
          </a:ln>
        </p:spPr>
        <p:style>
          <a:lnRef idx="0">
            <a:scrgbClr r="0" g="0" b="0"/>
          </a:lnRef>
          <a:fillRef idx="0">
            <a:scrgbClr r="0" g="0" b="0"/>
          </a:fillRef>
          <a:effectRef idx="0">
            <a:scrgbClr r="0" g="0" b="0"/>
          </a:effectRef>
          <a:fontRef idx="minor"/>
        </p:style>
      </p:sp>
      <p:sp>
        <p:nvSpPr>
          <p:cNvPr id="76" name="Line 9"/>
          <p:cNvSpPr/>
          <p:nvPr/>
        </p:nvSpPr>
        <p:spPr>
          <a:xfrm>
            <a:off x="10458015" y="626924"/>
            <a:ext cx="0" cy="2926080"/>
          </a:xfrm>
          <a:prstGeom prst="line">
            <a:avLst/>
          </a:prstGeom>
          <a:ln w="1080">
            <a:solidFill>
              <a:srgbClr val="FFFFFF"/>
            </a:solidFill>
            <a:miter/>
          </a:ln>
        </p:spPr>
        <p:style>
          <a:lnRef idx="0">
            <a:scrgbClr r="0" g="0" b="0"/>
          </a:lnRef>
          <a:fillRef idx="0">
            <a:scrgbClr r="0" g="0" b="0"/>
          </a:fillRef>
          <a:effectRef idx="0">
            <a:scrgbClr r="0" g="0" b="0"/>
          </a:effectRef>
          <a:fontRef idx="minor"/>
        </p:style>
      </p:sp>
      <p:sp>
        <p:nvSpPr>
          <p:cNvPr id="77" name="TextShape 10"/>
          <p:cNvSpPr txBox="1"/>
          <p:nvPr/>
        </p:nvSpPr>
        <p:spPr>
          <a:xfrm>
            <a:off x="10141200" y="92520"/>
            <a:ext cx="558360" cy="625320"/>
          </a:xfrm>
          <a:prstGeom prst="rect">
            <a:avLst/>
          </a:prstGeom>
          <a:noFill/>
          <a:ln>
            <a:noFill/>
          </a:ln>
        </p:spPr>
        <p:txBody>
          <a:bodyPr lIns="0" tIns="0" rIns="0" bIns="0"/>
          <a:lstStyle/>
          <a:p>
            <a:r>
              <a:rPr lang="en-US" sz="4400" b="0" strike="noStrike" spc="-1">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 </a:t>
            </a:r>
            <a:endParaRPr lang="en-US" sz="1800" b="0" strike="noStrike" spc="-1">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p:txBody>
      </p:sp>
      <p:sp>
        <p:nvSpPr>
          <p:cNvPr id="84" name="TextShape 17"/>
          <p:cNvSpPr txBox="1"/>
          <p:nvPr/>
        </p:nvSpPr>
        <p:spPr>
          <a:xfrm>
            <a:off x="1308551" y="239307"/>
            <a:ext cx="2337230" cy="1148766"/>
          </a:xfrm>
          <a:prstGeom prst="rect">
            <a:avLst/>
          </a:prstGeom>
          <a:noFill/>
          <a:ln>
            <a:noFill/>
          </a:ln>
        </p:spPr>
        <p:txBody>
          <a:bodyPr lIns="0" tIns="0" rIns="0" bIns="0"/>
          <a:lstStyle/>
          <a:p>
            <a:r>
              <a:rPr lang="en-US" sz="1400" b="0" strike="noStrike" spc="-1" dirty="0" smtClean="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High integration: native C++</a:t>
            </a:r>
            <a:r>
              <a:rPr lang="en-US" sz="1400" spc="-1" dirty="0" smtClean="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 optimized </a:t>
            </a:r>
            <a:r>
              <a:rPr lang="en-US" sz="1400" b="0" strike="noStrike" spc="-1" dirty="0" smtClean="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for performance</a:t>
            </a:r>
          </a:p>
          <a:p>
            <a:endParaRPr lang="en-US" sz="1400"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a:p>
            <a:r>
              <a:rPr lang="en-US" sz="1400" b="0" strike="noStrike" spc="-1" dirty="0" smtClean="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Low integration: Language independent</a:t>
            </a:r>
            <a:endParaRPr lang="en-US" sz="1400" b="0" strike="noStrike"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p:txBody>
      </p:sp>
      <p:sp>
        <p:nvSpPr>
          <p:cNvPr id="88" name="TextShape 21"/>
          <p:cNvSpPr txBox="1"/>
          <p:nvPr/>
        </p:nvSpPr>
        <p:spPr>
          <a:xfrm>
            <a:off x="7106747" y="145379"/>
            <a:ext cx="3313633" cy="1255574"/>
          </a:xfrm>
          <a:prstGeom prst="rect">
            <a:avLst/>
          </a:prstGeom>
          <a:noFill/>
          <a:ln>
            <a:noFill/>
          </a:ln>
        </p:spPr>
        <p:txBody>
          <a:bodyPr lIns="90000" tIns="45000" rIns="90000" bIns="45000"/>
          <a:lstStyle/>
          <a:p>
            <a:r>
              <a:rPr lang="en-US" sz="1400" b="1" strike="noStrike"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Library of functions </a:t>
            </a:r>
            <a:r>
              <a:rPr lang="en-US" sz="1400" b="1" strike="noStrike" spc="-1" dirty="0" smtClean="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with </a:t>
            </a:r>
            <a:r>
              <a:rPr lang="en-US" sz="1400" b="1" strike="noStrike"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C</a:t>
            </a:r>
            <a:r>
              <a:rPr lang="en-US" sz="1400" b="1" strike="noStrike" spc="-1" dirty="0" smtClean="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 APIs</a:t>
            </a:r>
            <a:endParaRPr lang="en-US" sz="1400" b="1" strike="noStrike"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a:p>
            <a:r>
              <a:rPr lang="en-US" sz="1400" b="0" strike="noStrike"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Example: </a:t>
            </a:r>
            <a:r>
              <a:rPr lang="en-US" sz="1400" b="0" strike="noStrike" spc="-1" dirty="0" smtClean="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ITK, OpenCV </a:t>
            </a:r>
          </a:p>
          <a:p>
            <a:endParaRPr lang="en-US" sz="1400"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a:p>
            <a:r>
              <a:rPr lang="en-US" sz="1400" b="0" strike="noStrike" spc="-1" dirty="0" smtClean="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Bridge</a:t>
            </a:r>
            <a:r>
              <a:rPr lang="en-US" sz="1400" b="0" strike="noStrike"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 </a:t>
            </a:r>
            <a:r>
              <a:rPr lang="en-US" sz="1400" b="0" strike="noStrike" spc="-1" dirty="0" smtClean="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CaPTk </a:t>
            </a:r>
            <a:r>
              <a:rPr lang="en-US" sz="1400" b="0" strike="noStrike"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Console calls library, passes data in memory</a:t>
            </a:r>
          </a:p>
        </p:txBody>
      </p:sp>
      <p:sp>
        <p:nvSpPr>
          <p:cNvPr id="75" name="Line 8"/>
          <p:cNvSpPr/>
          <p:nvPr/>
        </p:nvSpPr>
        <p:spPr>
          <a:xfrm>
            <a:off x="6468344" y="3572054"/>
            <a:ext cx="4114800" cy="0"/>
          </a:xfrm>
          <a:prstGeom prst="line">
            <a:avLst/>
          </a:prstGeom>
          <a:ln w="1080">
            <a:solidFill>
              <a:srgbClr val="FFFFFF"/>
            </a:solidFill>
            <a:miter/>
          </a:ln>
        </p:spPr>
        <p:style>
          <a:lnRef idx="0">
            <a:scrgbClr r="0" g="0" b="0"/>
          </a:lnRef>
          <a:fillRef idx="0">
            <a:scrgbClr r="0" g="0" b="0"/>
          </a:fillRef>
          <a:effectRef idx="0">
            <a:scrgbClr r="0" g="0" b="0"/>
          </a:effectRef>
          <a:fontRef idx="minor"/>
        </p:style>
      </p:sp>
      <p:grpSp>
        <p:nvGrpSpPr>
          <p:cNvPr id="2" name="Group 1"/>
          <p:cNvGrpSpPr/>
          <p:nvPr/>
        </p:nvGrpSpPr>
        <p:grpSpPr>
          <a:xfrm>
            <a:off x="422602" y="1665761"/>
            <a:ext cx="11406555" cy="2455752"/>
            <a:chOff x="422602" y="1665761"/>
            <a:chExt cx="11406555" cy="2455752"/>
          </a:xfrm>
        </p:grpSpPr>
        <p:sp>
          <p:nvSpPr>
            <p:cNvPr id="79" name="Line 12"/>
            <p:cNvSpPr/>
            <p:nvPr/>
          </p:nvSpPr>
          <p:spPr>
            <a:xfrm>
              <a:off x="422602" y="3285392"/>
              <a:ext cx="11406555" cy="836121"/>
            </a:xfrm>
            <a:prstGeom prst="leftRightArrow">
              <a:avLst/>
            </a:prstGeom>
            <a:ln w="18000">
              <a:solidFill>
                <a:srgbClr val="000000"/>
              </a:solidFill>
              <a:round/>
            </a:ln>
          </p:spPr>
          <p:style>
            <a:lnRef idx="0">
              <a:scrgbClr r="0" g="0" b="0"/>
            </a:lnRef>
            <a:fillRef idx="0">
              <a:scrgbClr r="0" g="0" b="0"/>
            </a:fillRef>
            <a:effectRef idx="0">
              <a:scrgbClr r="0" g="0" b="0"/>
            </a:effectRef>
            <a:fontRef idx="minor"/>
          </p:style>
          <p:txBody>
            <a:bodyPr/>
            <a:lstStyle/>
            <a:p>
              <a:pPr algn="ctr"/>
              <a:r>
                <a:rPr lang="en-US" b="1"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Low			Integration with Console &amp; Optimization			High</a:t>
              </a:r>
            </a:p>
          </p:txBody>
        </p:sp>
        <p:sp>
          <p:nvSpPr>
            <p:cNvPr id="87" name="CustomShape 20"/>
            <p:cNvSpPr/>
            <p:nvPr/>
          </p:nvSpPr>
          <p:spPr>
            <a:xfrm>
              <a:off x="611432" y="1665761"/>
              <a:ext cx="1555878" cy="1568520"/>
            </a:xfrm>
            <a:prstGeom prst="roundRect">
              <a:avLst/>
            </a:prstGeom>
            <a:solidFill>
              <a:srgbClr val="99CCFF"/>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600" b="0" strike="noStrike"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GUI, no </a:t>
              </a:r>
              <a:r>
                <a:rPr lang="en-US" sz="1600" b="0" strike="noStrike" spc="-1" dirty="0" smtClean="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API</a:t>
              </a:r>
            </a:p>
            <a:p>
              <a:pPr algn="ctr"/>
              <a:endParaRPr lang="en-US" sz="1600"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a:p>
              <a:pPr algn="ctr"/>
              <a:r>
                <a:rPr lang="en-US" sz="1600" b="0" i="1" strike="noStrike" spc="-1" dirty="0" smtClean="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LIBRA</a:t>
              </a:r>
              <a:endParaRPr lang="en-US" sz="1600" b="0" i="1" strike="noStrike"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p:txBody>
        </p:sp>
        <p:sp>
          <p:nvSpPr>
            <p:cNvPr id="89" name="CustomShape 22"/>
            <p:cNvSpPr/>
            <p:nvPr/>
          </p:nvSpPr>
          <p:spPr>
            <a:xfrm>
              <a:off x="2773578" y="1665762"/>
              <a:ext cx="1554480" cy="1568520"/>
            </a:xfrm>
            <a:prstGeom prst="roundRect">
              <a:avLst/>
            </a:prstGeom>
            <a:solidFill>
              <a:srgbClr val="99CCFF"/>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600" b="0" strike="noStrike"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GUI with </a:t>
              </a:r>
              <a:r>
                <a:rPr lang="en-US" sz="1600" b="0" strike="noStrike" spc="-1" dirty="0" smtClean="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API</a:t>
              </a:r>
            </a:p>
            <a:p>
              <a:pPr algn="ctr"/>
              <a:endParaRPr lang="en-US" sz="1600"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a:p>
              <a:pPr algn="ctr"/>
              <a:r>
                <a:rPr lang="en-US" sz="1600" b="0" i="1" strike="noStrike" spc="-1" dirty="0" smtClean="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ITK-SNAP</a:t>
              </a:r>
              <a:endParaRPr lang="en-US" sz="1600" b="0" i="1" strike="noStrike"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p:txBody>
        </p:sp>
        <p:sp>
          <p:nvSpPr>
            <p:cNvPr id="90" name="CustomShape 23"/>
            <p:cNvSpPr/>
            <p:nvPr/>
          </p:nvSpPr>
          <p:spPr>
            <a:xfrm>
              <a:off x="4934326" y="1665761"/>
              <a:ext cx="1554480" cy="1568520"/>
            </a:xfrm>
            <a:prstGeom prst="roundRect">
              <a:avLst/>
            </a:prstGeom>
            <a:solidFill>
              <a:srgbClr val="99CCFF"/>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600" b="0" strike="noStrike"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Stand-alone </a:t>
              </a:r>
              <a:r>
                <a:rPr lang="en-US" sz="1600" b="0" strike="noStrike" spc="-1" dirty="0" smtClean="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CLI</a:t>
              </a:r>
            </a:p>
            <a:p>
              <a:pPr algn="ctr"/>
              <a:endParaRPr lang="en-US" sz="1600"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a:p>
              <a:pPr algn="ctr"/>
              <a:r>
                <a:rPr lang="en-US" sz="1600" i="1" spc="-1" dirty="0" smtClean="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SBRT Lung</a:t>
              </a:r>
              <a:endParaRPr lang="en-US" sz="1600" b="0" i="1" strike="noStrike"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p:txBody>
        </p:sp>
        <p:sp>
          <p:nvSpPr>
            <p:cNvPr id="91" name="CustomShape 24"/>
            <p:cNvSpPr/>
            <p:nvPr/>
          </p:nvSpPr>
          <p:spPr>
            <a:xfrm>
              <a:off x="9244892" y="1665761"/>
              <a:ext cx="2331720" cy="1568520"/>
            </a:xfrm>
            <a:prstGeom prst="roundRect">
              <a:avLst/>
            </a:prstGeom>
            <a:solidFill>
              <a:srgbClr val="00FF00"/>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600" b="0" strike="noStrike"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Library </a:t>
              </a:r>
              <a:r>
                <a:rPr lang="en-US" sz="1600" b="0" strike="noStrike" spc="-1" dirty="0" smtClean="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functions</a:t>
              </a:r>
            </a:p>
            <a:p>
              <a:pPr algn="ctr"/>
              <a:endParaRPr lang="en-US" sz="1600"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a:p>
              <a:pPr algn="ctr"/>
              <a:r>
                <a:rPr lang="en-US" sz="1600" b="0" i="1" strike="noStrike" spc="-1" dirty="0" smtClean="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ITK Filters</a:t>
              </a:r>
              <a:endParaRPr lang="en-US" sz="1600" b="0" i="1" strike="noStrike"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p:txBody>
        </p:sp>
        <p:sp>
          <p:nvSpPr>
            <p:cNvPr id="93" name="CustomShape 26"/>
            <p:cNvSpPr/>
            <p:nvPr/>
          </p:nvSpPr>
          <p:spPr>
            <a:xfrm>
              <a:off x="7095075" y="1665761"/>
              <a:ext cx="1554480" cy="1568520"/>
            </a:xfrm>
            <a:prstGeom prst="roundRect">
              <a:avLst/>
            </a:prstGeom>
            <a:solidFill>
              <a:srgbClr val="99CCFF"/>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600" b="0" strike="noStrike"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Application </a:t>
              </a:r>
              <a:r>
                <a:rPr lang="en-US" sz="1600" b="0" strike="noStrike" spc="-1" dirty="0" smtClean="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functions</a:t>
              </a:r>
            </a:p>
            <a:p>
              <a:pPr algn="ctr"/>
              <a:endParaRPr lang="en-US" sz="1600"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a:p>
              <a:pPr algn="ctr"/>
              <a:r>
                <a:rPr lang="en-US" sz="1600" b="0" i="1" strike="noStrike" spc="-1" dirty="0" err="1" smtClean="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EGFRvIII</a:t>
              </a:r>
              <a:r>
                <a:rPr lang="en-US" sz="1600" b="0" i="1" strike="noStrike" spc="-1" dirty="0" smtClean="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 Estimator</a:t>
              </a:r>
              <a:endParaRPr lang="en-US" sz="1600" b="0" i="1" strike="noStrike"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 name="Line 2"/>
          <p:cNvSpPr/>
          <p:nvPr/>
        </p:nvSpPr>
        <p:spPr>
          <a:xfrm>
            <a:off x="2352240" y="640080"/>
            <a:ext cx="0" cy="2924640"/>
          </a:xfrm>
          <a:prstGeom prst="line">
            <a:avLst/>
          </a:prstGeom>
          <a:ln w="1080">
            <a:solidFill>
              <a:srgbClr val="FFFFFF"/>
            </a:solidFill>
            <a:miter/>
          </a:ln>
        </p:spPr>
        <p:style>
          <a:lnRef idx="0">
            <a:scrgbClr r="0" g="0" b="0"/>
          </a:lnRef>
          <a:fillRef idx="0">
            <a:scrgbClr r="0" g="0" b="0"/>
          </a:fillRef>
          <a:effectRef idx="0">
            <a:scrgbClr r="0" g="0" b="0"/>
          </a:effectRef>
          <a:fontRef idx="minor"/>
        </p:style>
      </p:sp>
      <p:sp>
        <p:nvSpPr>
          <p:cNvPr id="70" name="Line 3"/>
          <p:cNvSpPr/>
          <p:nvPr/>
        </p:nvSpPr>
        <p:spPr>
          <a:xfrm>
            <a:off x="6467040" y="640080"/>
            <a:ext cx="0" cy="2924640"/>
          </a:xfrm>
          <a:prstGeom prst="line">
            <a:avLst/>
          </a:prstGeom>
          <a:ln w="1080">
            <a:solidFill>
              <a:srgbClr val="FFFFFF"/>
            </a:solidFill>
            <a:miter/>
          </a:ln>
        </p:spPr>
        <p:style>
          <a:lnRef idx="0">
            <a:scrgbClr r="0" g="0" b="0"/>
          </a:lnRef>
          <a:fillRef idx="0">
            <a:scrgbClr r="0" g="0" b="0"/>
          </a:fillRef>
          <a:effectRef idx="0">
            <a:scrgbClr r="0" g="0" b="0"/>
          </a:effectRef>
          <a:fontRef idx="minor"/>
        </p:style>
      </p:sp>
      <p:sp>
        <p:nvSpPr>
          <p:cNvPr id="71" name="Line 4"/>
          <p:cNvSpPr/>
          <p:nvPr/>
        </p:nvSpPr>
        <p:spPr>
          <a:xfrm>
            <a:off x="2352240" y="640080"/>
            <a:ext cx="4114800" cy="0"/>
          </a:xfrm>
          <a:prstGeom prst="line">
            <a:avLst/>
          </a:prstGeom>
          <a:ln w="1080">
            <a:solidFill>
              <a:srgbClr val="FFFFFF"/>
            </a:solidFill>
            <a:miter/>
          </a:ln>
        </p:spPr>
        <p:style>
          <a:lnRef idx="0">
            <a:scrgbClr r="0" g="0" b="0"/>
          </a:lnRef>
          <a:fillRef idx="0">
            <a:scrgbClr r="0" g="0" b="0"/>
          </a:fillRef>
          <a:effectRef idx="0">
            <a:scrgbClr r="0" g="0" b="0"/>
          </a:effectRef>
          <a:fontRef idx="minor"/>
        </p:style>
      </p:sp>
      <p:sp>
        <p:nvSpPr>
          <p:cNvPr id="72" name="Line 5"/>
          <p:cNvSpPr/>
          <p:nvPr/>
        </p:nvSpPr>
        <p:spPr>
          <a:xfrm>
            <a:off x="6467040" y="640080"/>
            <a:ext cx="0" cy="2924640"/>
          </a:xfrm>
          <a:prstGeom prst="line">
            <a:avLst/>
          </a:prstGeom>
          <a:ln w="1080">
            <a:solidFill>
              <a:srgbClr val="FFFFFF"/>
            </a:solidFill>
            <a:miter/>
          </a:ln>
        </p:spPr>
        <p:style>
          <a:lnRef idx="0">
            <a:scrgbClr r="0" g="0" b="0"/>
          </a:lnRef>
          <a:fillRef idx="0">
            <a:scrgbClr r="0" g="0" b="0"/>
          </a:fillRef>
          <a:effectRef idx="0">
            <a:scrgbClr r="0" g="0" b="0"/>
          </a:effectRef>
          <a:fontRef idx="minor"/>
        </p:style>
      </p:sp>
      <p:sp>
        <p:nvSpPr>
          <p:cNvPr id="73" name="Line 6"/>
          <p:cNvSpPr/>
          <p:nvPr/>
        </p:nvSpPr>
        <p:spPr>
          <a:xfrm>
            <a:off x="10581840" y="640080"/>
            <a:ext cx="0" cy="2924640"/>
          </a:xfrm>
          <a:prstGeom prst="line">
            <a:avLst/>
          </a:prstGeom>
          <a:ln w="1080">
            <a:solidFill>
              <a:srgbClr val="FFFFFF"/>
            </a:solidFill>
            <a:miter/>
          </a:ln>
        </p:spPr>
        <p:style>
          <a:lnRef idx="0">
            <a:scrgbClr r="0" g="0" b="0"/>
          </a:lnRef>
          <a:fillRef idx="0">
            <a:scrgbClr r="0" g="0" b="0"/>
          </a:fillRef>
          <a:effectRef idx="0">
            <a:scrgbClr r="0" g="0" b="0"/>
          </a:effectRef>
          <a:fontRef idx="minor"/>
        </p:style>
      </p:sp>
      <p:sp>
        <p:nvSpPr>
          <p:cNvPr id="74" name="Line 7"/>
          <p:cNvSpPr/>
          <p:nvPr/>
        </p:nvSpPr>
        <p:spPr>
          <a:xfrm>
            <a:off x="6467040" y="640080"/>
            <a:ext cx="4114800" cy="0"/>
          </a:xfrm>
          <a:prstGeom prst="line">
            <a:avLst/>
          </a:prstGeom>
          <a:ln w="1080">
            <a:solidFill>
              <a:srgbClr val="FFFFFF"/>
            </a:solidFill>
            <a:miter/>
          </a:ln>
        </p:spPr>
        <p:style>
          <a:lnRef idx="0">
            <a:scrgbClr r="0" g="0" b="0"/>
          </a:lnRef>
          <a:fillRef idx="0">
            <a:scrgbClr r="0" g="0" b="0"/>
          </a:fillRef>
          <a:effectRef idx="0">
            <a:scrgbClr r="0" g="0" b="0"/>
          </a:effectRef>
          <a:fontRef idx="minor"/>
        </p:style>
      </p:sp>
      <p:sp>
        <p:nvSpPr>
          <p:cNvPr id="75" name="Line 8"/>
          <p:cNvSpPr/>
          <p:nvPr/>
        </p:nvSpPr>
        <p:spPr>
          <a:xfrm>
            <a:off x="6467040" y="6490800"/>
            <a:ext cx="4114800" cy="0"/>
          </a:xfrm>
          <a:prstGeom prst="line">
            <a:avLst/>
          </a:prstGeom>
          <a:ln w="1080">
            <a:solidFill>
              <a:srgbClr val="FFFFFF"/>
            </a:solidFill>
            <a:miter/>
          </a:ln>
        </p:spPr>
        <p:style>
          <a:lnRef idx="0">
            <a:scrgbClr r="0" g="0" b="0"/>
          </a:lnRef>
          <a:fillRef idx="0">
            <a:scrgbClr r="0" g="0" b="0"/>
          </a:fillRef>
          <a:effectRef idx="0">
            <a:scrgbClr r="0" g="0" b="0"/>
          </a:effectRef>
          <a:fontRef idx="minor"/>
        </p:style>
      </p:sp>
      <p:sp>
        <p:nvSpPr>
          <p:cNvPr id="76" name="Line 9"/>
          <p:cNvSpPr/>
          <p:nvPr/>
        </p:nvSpPr>
        <p:spPr>
          <a:xfrm>
            <a:off x="10581840" y="3564720"/>
            <a:ext cx="0" cy="2926080"/>
          </a:xfrm>
          <a:prstGeom prst="line">
            <a:avLst/>
          </a:prstGeom>
          <a:ln w="1080">
            <a:solidFill>
              <a:srgbClr val="FFFFFF"/>
            </a:solidFill>
            <a:miter/>
          </a:ln>
        </p:spPr>
        <p:style>
          <a:lnRef idx="0">
            <a:scrgbClr r="0" g="0" b="0"/>
          </a:lnRef>
          <a:fillRef idx="0">
            <a:scrgbClr r="0" g="0" b="0"/>
          </a:fillRef>
          <a:effectRef idx="0">
            <a:scrgbClr r="0" g="0" b="0"/>
          </a:effectRef>
          <a:fontRef idx="minor"/>
        </p:style>
      </p:sp>
      <p:sp>
        <p:nvSpPr>
          <p:cNvPr id="86" name="TextShape 19"/>
          <p:cNvSpPr txBox="1"/>
          <p:nvPr/>
        </p:nvSpPr>
        <p:spPr>
          <a:xfrm rot="16200000">
            <a:off x="-2755676" y="2877390"/>
            <a:ext cx="6063300" cy="493560"/>
          </a:xfrm>
          <a:prstGeom prst="rect">
            <a:avLst/>
          </a:prstGeom>
          <a:noFill/>
          <a:ln>
            <a:noFill/>
          </a:ln>
        </p:spPr>
        <p:txBody>
          <a:bodyPr lIns="90000" tIns="45000" rIns="90000" bIns="45000"/>
          <a:lstStyle/>
          <a:p>
            <a:pPr algn="ctr"/>
            <a:r>
              <a:rPr lang="en-US" sz="2000" b="1" strike="noStrike" spc="-1" dirty="0" smtClean="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High	Algorithm Developer Effort	Low</a:t>
            </a:r>
            <a:endParaRPr lang="en-US" sz="1800" b="0" strike="noStrike"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p:txBody>
      </p:sp>
      <p:sp>
        <p:nvSpPr>
          <p:cNvPr id="77" name="TextShape 10"/>
          <p:cNvSpPr txBox="1"/>
          <p:nvPr/>
        </p:nvSpPr>
        <p:spPr>
          <a:xfrm>
            <a:off x="10141200" y="92520"/>
            <a:ext cx="558360" cy="625320"/>
          </a:xfrm>
          <a:prstGeom prst="rect">
            <a:avLst/>
          </a:prstGeom>
          <a:noFill/>
          <a:ln>
            <a:noFill/>
          </a:ln>
        </p:spPr>
        <p:txBody>
          <a:bodyPr lIns="0" tIns="0" rIns="0" bIns="0"/>
          <a:lstStyle/>
          <a:p>
            <a:r>
              <a:rPr lang="en-US" sz="4400" b="0" strike="noStrike" spc="-1">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 </a:t>
            </a:r>
            <a:endParaRPr lang="en-US" sz="1800" b="0" strike="noStrike" spc="-1">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p:txBody>
      </p:sp>
      <p:sp>
        <p:nvSpPr>
          <p:cNvPr id="78" name="TextShape 11"/>
          <p:cNvSpPr txBox="1"/>
          <p:nvPr/>
        </p:nvSpPr>
        <p:spPr>
          <a:xfrm>
            <a:off x="561565" y="6368609"/>
            <a:ext cx="11406554" cy="384269"/>
          </a:xfrm>
          <a:prstGeom prst="rect">
            <a:avLst/>
          </a:prstGeom>
          <a:noFill/>
          <a:ln>
            <a:noFill/>
          </a:ln>
        </p:spPr>
        <p:txBody>
          <a:bodyPr lIns="0" tIns="0" rIns="0" bIns="0"/>
          <a:lstStyle/>
          <a:p>
            <a:pPr algn="ctr"/>
            <a:r>
              <a:rPr lang="en-US" sz="1800" b="1" strike="noStrike" spc="-1" dirty="0" smtClean="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Low			Integration with Console &amp; Optimization			High</a:t>
            </a:r>
            <a:endParaRPr lang="en-US" sz="1800" b="1" strike="noStrike"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p:txBody>
      </p:sp>
      <p:sp>
        <p:nvSpPr>
          <p:cNvPr id="79" name="Line 12"/>
          <p:cNvSpPr/>
          <p:nvPr/>
        </p:nvSpPr>
        <p:spPr>
          <a:xfrm>
            <a:off x="561564" y="6342586"/>
            <a:ext cx="11406555" cy="0"/>
          </a:xfrm>
          <a:prstGeom prst="line">
            <a:avLst/>
          </a:prstGeom>
          <a:ln w="18000">
            <a:solidFill>
              <a:srgbClr val="000000"/>
            </a:solidFill>
            <a:round/>
          </a:ln>
        </p:spPr>
        <p:style>
          <a:lnRef idx="0">
            <a:scrgbClr r="0" g="0" b="0"/>
          </a:lnRef>
          <a:fillRef idx="0">
            <a:scrgbClr r="0" g="0" b="0"/>
          </a:fillRef>
          <a:effectRef idx="0">
            <a:scrgbClr r="0" g="0" b="0"/>
          </a:effectRef>
          <a:fontRef idx="minor"/>
        </p:style>
      </p:sp>
      <p:sp>
        <p:nvSpPr>
          <p:cNvPr id="82" name="Line 15"/>
          <p:cNvSpPr/>
          <p:nvPr/>
        </p:nvSpPr>
        <p:spPr>
          <a:xfrm flipV="1">
            <a:off x="561565" y="92520"/>
            <a:ext cx="0" cy="6250066"/>
          </a:xfrm>
          <a:prstGeom prst="line">
            <a:avLst/>
          </a:prstGeom>
          <a:ln w="19050">
            <a:solidFill>
              <a:srgbClr val="000000"/>
            </a:solidFill>
            <a:round/>
          </a:ln>
        </p:spPr>
        <p:style>
          <a:lnRef idx="0">
            <a:scrgbClr r="0" g="0" b="0"/>
          </a:lnRef>
          <a:fillRef idx="0">
            <a:scrgbClr r="0" g="0" b="0"/>
          </a:fillRef>
          <a:effectRef idx="0">
            <a:scrgbClr r="0" g="0" b="0"/>
          </a:effectRef>
          <a:fontRef idx="minor"/>
        </p:style>
      </p:sp>
      <p:sp>
        <p:nvSpPr>
          <p:cNvPr id="83" name="TextShape 16"/>
          <p:cNvSpPr txBox="1"/>
          <p:nvPr/>
        </p:nvSpPr>
        <p:spPr>
          <a:xfrm rot="16200000">
            <a:off x="-2154545" y="2900250"/>
            <a:ext cx="6063300" cy="447840"/>
          </a:xfrm>
          <a:prstGeom prst="rect">
            <a:avLst/>
          </a:prstGeom>
          <a:noFill/>
          <a:ln>
            <a:noFill/>
          </a:ln>
        </p:spPr>
        <p:txBody>
          <a:bodyPr lIns="90000" tIns="45000" rIns="90000" bIns="45000"/>
          <a:lstStyle/>
          <a:p>
            <a:pPr algn="ctr"/>
            <a:r>
              <a:rPr lang="en-US" sz="2000" b="1" strike="noStrike" spc="-1" dirty="0" smtClean="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Low	CaPTk </a:t>
            </a:r>
            <a:r>
              <a:rPr lang="en-US" sz="2000" b="1" strike="noStrike"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Developer </a:t>
            </a:r>
            <a:r>
              <a:rPr lang="en-US" sz="2000" b="1" strike="noStrike" spc="-1" dirty="0" smtClean="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Effort	High</a:t>
            </a:r>
            <a:endParaRPr lang="en-US" sz="1800" b="0" strike="noStrike"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p:txBody>
      </p:sp>
      <p:sp>
        <p:nvSpPr>
          <p:cNvPr id="84" name="TextShape 17"/>
          <p:cNvSpPr txBox="1"/>
          <p:nvPr/>
        </p:nvSpPr>
        <p:spPr>
          <a:xfrm>
            <a:off x="9630889" y="5158748"/>
            <a:ext cx="2337230" cy="1148766"/>
          </a:xfrm>
          <a:prstGeom prst="rect">
            <a:avLst/>
          </a:prstGeom>
          <a:noFill/>
          <a:ln>
            <a:noFill/>
          </a:ln>
        </p:spPr>
        <p:txBody>
          <a:bodyPr lIns="0" tIns="0" rIns="0" bIns="0"/>
          <a:lstStyle/>
          <a:p>
            <a:r>
              <a:rPr lang="en-US" sz="1400" b="0" strike="noStrike" spc="-1" dirty="0" smtClean="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High integration: native C++</a:t>
            </a:r>
            <a:r>
              <a:rPr lang="en-US" sz="1400" spc="-1" dirty="0" smtClean="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 optimized </a:t>
            </a:r>
            <a:r>
              <a:rPr lang="en-US" sz="1400" b="0" strike="noStrike" spc="-1" dirty="0" smtClean="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for performance</a:t>
            </a:r>
          </a:p>
          <a:p>
            <a:endParaRPr lang="en-US" sz="1400"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a:p>
            <a:r>
              <a:rPr lang="en-US" sz="1400" b="0" strike="noStrike" spc="-1" dirty="0" smtClean="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Low integration: Language independent</a:t>
            </a:r>
            <a:endParaRPr lang="en-US" sz="1400" b="0" strike="noStrike"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p:txBody>
      </p:sp>
      <p:sp>
        <p:nvSpPr>
          <p:cNvPr id="87" name="CustomShape 20"/>
          <p:cNvSpPr/>
          <p:nvPr/>
        </p:nvSpPr>
        <p:spPr>
          <a:xfrm>
            <a:off x="1192644" y="4587300"/>
            <a:ext cx="1555878" cy="1568520"/>
          </a:xfrm>
          <a:prstGeom prst="roundRect">
            <a:avLst/>
          </a:prstGeom>
          <a:solidFill>
            <a:srgbClr val="99CCFF"/>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600" b="0" strike="noStrike"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GUI, no </a:t>
            </a:r>
            <a:r>
              <a:rPr lang="en-US" sz="1600" b="0" strike="noStrike" spc="-1" dirty="0" smtClean="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API</a:t>
            </a:r>
          </a:p>
          <a:p>
            <a:pPr algn="ctr"/>
            <a:endParaRPr lang="en-US" sz="1600"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a:p>
            <a:pPr algn="ctr"/>
            <a:r>
              <a:rPr lang="en-US" sz="1600" b="0" i="1" strike="noStrike" spc="-1" dirty="0" smtClean="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LIBRA</a:t>
            </a:r>
            <a:endParaRPr lang="en-US" sz="1600" b="0" i="1" strike="noStrike"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p:txBody>
      </p:sp>
      <p:sp>
        <p:nvSpPr>
          <p:cNvPr id="88" name="TextShape 21"/>
          <p:cNvSpPr txBox="1"/>
          <p:nvPr/>
        </p:nvSpPr>
        <p:spPr>
          <a:xfrm>
            <a:off x="8925023" y="1463095"/>
            <a:ext cx="3313633" cy="1255574"/>
          </a:xfrm>
          <a:prstGeom prst="rect">
            <a:avLst/>
          </a:prstGeom>
          <a:noFill/>
          <a:ln>
            <a:noFill/>
          </a:ln>
        </p:spPr>
        <p:txBody>
          <a:bodyPr lIns="90000" tIns="45000" rIns="90000" bIns="45000"/>
          <a:lstStyle/>
          <a:p>
            <a:r>
              <a:rPr lang="en-US" sz="1400" b="1" strike="noStrike"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Library of functions </a:t>
            </a:r>
            <a:r>
              <a:rPr lang="en-US" sz="1400" b="1" strike="noStrike" spc="-1" dirty="0" smtClean="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with </a:t>
            </a:r>
            <a:r>
              <a:rPr lang="en-US" sz="1400" b="1" strike="noStrike"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C</a:t>
            </a:r>
            <a:r>
              <a:rPr lang="en-US" sz="1400" b="1" strike="noStrike" spc="-1" dirty="0" smtClean="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 APIs</a:t>
            </a:r>
            <a:endParaRPr lang="en-US" sz="1400" b="1" strike="noStrike"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a:p>
            <a:r>
              <a:rPr lang="en-US" sz="1400" b="0" strike="noStrike"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Example: </a:t>
            </a:r>
            <a:r>
              <a:rPr lang="en-US" sz="1400" b="0" strike="noStrike" spc="-1" dirty="0" smtClean="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ITK, OpenCV </a:t>
            </a:r>
          </a:p>
          <a:p>
            <a:endParaRPr lang="en-US" sz="1400"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a:p>
            <a:r>
              <a:rPr lang="en-US" sz="1400" b="0" strike="noStrike" spc="-1" dirty="0" smtClean="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Bridge</a:t>
            </a:r>
            <a:r>
              <a:rPr lang="en-US" sz="1400" b="0" strike="noStrike"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 </a:t>
            </a:r>
            <a:r>
              <a:rPr lang="en-US" sz="1400" b="0" strike="noStrike" spc="-1" dirty="0" smtClean="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CaPTk </a:t>
            </a:r>
            <a:r>
              <a:rPr lang="en-US" sz="1400" b="0" strike="noStrike"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Console calls library, passes data in memory</a:t>
            </a:r>
          </a:p>
        </p:txBody>
      </p:sp>
      <p:sp>
        <p:nvSpPr>
          <p:cNvPr id="89" name="CustomShape 22"/>
          <p:cNvSpPr/>
          <p:nvPr/>
        </p:nvSpPr>
        <p:spPr>
          <a:xfrm>
            <a:off x="3215237" y="3343725"/>
            <a:ext cx="1554480" cy="1568520"/>
          </a:xfrm>
          <a:prstGeom prst="roundRect">
            <a:avLst/>
          </a:prstGeom>
          <a:solidFill>
            <a:srgbClr val="99CCFF"/>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600" b="0" strike="noStrike"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GUI with </a:t>
            </a:r>
            <a:r>
              <a:rPr lang="en-US" sz="1600" b="0" strike="noStrike" spc="-1" dirty="0" smtClean="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API</a:t>
            </a:r>
          </a:p>
          <a:p>
            <a:pPr algn="ctr"/>
            <a:endParaRPr lang="en-US" sz="1600"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a:p>
            <a:pPr algn="ctr"/>
            <a:r>
              <a:rPr lang="en-US" sz="1600" b="0" i="1" strike="noStrike" spc="-1" dirty="0" smtClean="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ITK-SNAP</a:t>
            </a:r>
            <a:endParaRPr lang="en-US" sz="1600" b="0" i="1" strike="noStrike"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p:txBody>
      </p:sp>
      <p:sp>
        <p:nvSpPr>
          <p:cNvPr id="90" name="CustomShape 23"/>
          <p:cNvSpPr/>
          <p:nvPr/>
        </p:nvSpPr>
        <p:spPr>
          <a:xfrm>
            <a:off x="5236432" y="2100150"/>
            <a:ext cx="1554480" cy="1568520"/>
          </a:xfrm>
          <a:prstGeom prst="roundRect">
            <a:avLst/>
          </a:prstGeom>
          <a:solidFill>
            <a:srgbClr val="99CCFF"/>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600" b="0" strike="noStrike"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Stand-alone </a:t>
            </a:r>
            <a:r>
              <a:rPr lang="en-US" sz="1600" b="0" strike="noStrike" spc="-1" dirty="0" smtClean="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CLI</a:t>
            </a:r>
          </a:p>
          <a:p>
            <a:pPr algn="ctr"/>
            <a:endParaRPr lang="en-US" sz="1600"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a:p>
            <a:pPr algn="ctr"/>
            <a:r>
              <a:rPr lang="en-US" sz="1600" i="1" spc="-1" dirty="0" smtClean="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SBRT Lung</a:t>
            </a:r>
            <a:endParaRPr lang="en-US" sz="1600" b="0" i="1" strike="noStrike"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p:txBody>
      </p:sp>
      <p:sp>
        <p:nvSpPr>
          <p:cNvPr id="91" name="CustomShape 24"/>
          <p:cNvSpPr/>
          <p:nvPr/>
        </p:nvSpPr>
        <p:spPr>
          <a:xfrm>
            <a:off x="9278820" y="92520"/>
            <a:ext cx="2331720" cy="1089000"/>
          </a:xfrm>
          <a:prstGeom prst="roundRect">
            <a:avLst/>
          </a:prstGeom>
          <a:solidFill>
            <a:srgbClr val="00FF00"/>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600" b="0" strike="noStrike"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Library </a:t>
            </a:r>
            <a:r>
              <a:rPr lang="en-US" sz="1600" b="0" strike="noStrike" spc="-1" dirty="0" smtClean="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functions</a:t>
            </a:r>
          </a:p>
          <a:p>
            <a:pPr algn="ctr"/>
            <a:endParaRPr lang="en-US" sz="1600"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a:p>
            <a:pPr algn="ctr"/>
            <a:r>
              <a:rPr lang="en-US" sz="1600" b="0" i="1" strike="noStrike" spc="-1" dirty="0" smtClean="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ITK Filters</a:t>
            </a:r>
            <a:endParaRPr lang="en-US" sz="1600" b="0" i="1" strike="noStrike"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p:txBody>
      </p:sp>
      <p:sp>
        <p:nvSpPr>
          <p:cNvPr id="93" name="CustomShape 26"/>
          <p:cNvSpPr/>
          <p:nvPr/>
        </p:nvSpPr>
        <p:spPr>
          <a:xfrm>
            <a:off x="7257627" y="856575"/>
            <a:ext cx="1554480" cy="1568520"/>
          </a:xfrm>
          <a:prstGeom prst="roundRect">
            <a:avLst/>
          </a:prstGeom>
          <a:solidFill>
            <a:srgbClr val="99CCFF"/>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600" b="0" strike="noStrike"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Application </a:t>
            </a:r>
            <a:r>
              <a:rPr lang="en-US" sz="1600" b="0" strike="noStrike" spc="-1" dirty="0" smtClean="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functions</a:t>
            </a:r>
          </a:p>
          <a:p>
            <a:pPr algn="ctr"/>
            <a:endParaRPr lang="en-US" sz="1600"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a:p>
            <a:pPr algn="ctr"/>
            <a:r>
              <a:rPr lang="en-US" sz="1600" b="0" i="1" strike="noStrike" spc="-1" dirty="0" err="1" smtClean="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EGFRvIII</a:t>
            </a:r>
            <a:r>
              <a:rPr lang="en-US" sz="1600" b="0" i="1" strike="noStrike" spc="-1" dirty="0" smtClean="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 Estimator</a:t>
            </a:r>
            <a:endParaRPr lang="en-US" sz="1600" b="0" i="1" strike="noStrike" spc="-1" dirty="0">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16642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1327868" y="653056"/>
            <a:ext cx="10200778" cy="2291732"/>
          </a:xfrm>
          <a:prstGeom prst="roundRect">
            <a:avLst>
              <a:gd name="adj" fmla="val 5911"/>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rPr>
              <a:t>Image Analysis Algorithms</a:t>
            </a:r>
            <a:endParaRPr lang="en-US" sz="1600"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6" name="Rounded Rectangle 39"/>
          <p:cNvSpPr/>
          <p:nvPr/>
        </p:nvSpPr>
        <p:spPr>
          <a:xfrm>
            <a:off x="1327868" y="4724499"/>
            <a:ext cx="10201523" cy="2061483"/>
          </a:xfrm>
          <a:prstGeom prst="roundRect">
            <a:avLst>
              <a:gd name="adj" fmla="val 4710"/>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Output Modules and Outcomes</a:t>
            </a:r>
            <a:endParaRPr lang="en-US" sz="16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Rounded Corners 124"/>
          <p:cNvSpPr/>
          <p:nvPr/>
        </p:nvSpPr>
        <p:spPr>
          <a:xfrm>
            <a:off x="1327868" y="4534489"/>
            <a:ext cx="1726444" cy="356800"/>
          </a:xfrm>
          <a:prstGeom prst="round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Second Level</a:t>
            </a:r>
            <a:endParaRPr lang="en-GB"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44" name="Rounded Rectangle 43"/>
          <p:cNvSpPr/>
          <p:nvPr/>
        </p:nvSpPr>
        <p:spPr>
          <a:xfrm>
            <a:off x="3713011" y="3222189"/>
            <a:ext cx="4765979" cy="357836"/>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Extensive Imaging Phenotypic Panel</a:t>
            </a:r>
          </a:p>
        </p:txBody>
      </p:sp>
      <p:sp>
        <p:nvSpPr>
          <p:cNvPr id="45" name="Rounded Rectangle 44"/>
          <p:cNvSpPr/>
          <p:nvPr/>
        </p:nvSpPr>
        <p:spPr>
          <a:xfrm>
            <a:off x="3713010" y="3849372"/>
            <a:ext cx="4765980" cy="60531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Feature Synthesis and Integration</a:t>
            </a:r>
          </a:p>
          <a:p>
            <a:pPr algn="ctr"/>
            <a:r>
              <a:rPr lang="en-US"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via Machine Learning</a:t>
            </a:r>
          </a:p>
        </p:txBody>
      </p:sp>
      <p:sp>
        <p:nvSpPr>
          <p:cNvPr id="46" name="Rounded Rectangle 45"/>
          <p:cNvSpPr/>
          <p:nvPr/>
        </p:nvSpPr>
        <p:spPr>
          <a:xfrm>
            <a:off x="5216715" y="10364"/>
            <a:ext cx="1758570" cy="3581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Input Images</a:t>
            </a:r>
            <a:endParaRPr lang="en-US"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47" name="Rounded Rectangle 46"/>
          <p:cNvSpPr/>
          <p:nvPr/>
        </p:nvSpPr>
        <p:spPr>
          <a:xfrm>
            <a:off x="8984741" y="3849373"/>
            <a:ext cx="2236470" cy="60531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rPr>
              <a:t>Modeling information</a:t>
            </a:r>
            <a:br>
              <a:rPr lang="en-US" sz="1600"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rPr>
            </a:br>
            <a:r>
              <a:rPr lang="en-US" sz="1400"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rPr>
              <a:t>(e.g. tumor growth, </a:t>
            </a:r>
            <a:r>
              <a:rPr lang="en-US" sz="1400" dirty="0" smtClean="0">
                <a:solidFill>
                  <a:sysClr val="windowText" lastClr="000000"/>
                </a:solidFill>
                <a:latin typeface="Segoe UI" panose="020B0502040204020203" pitchFamily="34" charset="0"/>
                <a:ea typeface="Segoe UI" panose="020B0502040204020203" pitchFamily="34" charset="0"/>
                <a:cs typeface="Segoe UI" panose="020B0502040204020203" pitchFamily="34" charset="0"/>
              </a:rPr>
              <a:t>atlas)</a:t>
            </a:r>
            <a:endParaRPr lang="en-US" sz="1400"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97" name="Group 96"/>
          <p:cNvGrpSpPr/>
          <p:nvPr/>
        </p:nvGrpSpPr>
        <p:grpSpPr>
          <a:xfrm>
            <a:off x="1685838" y="1112214"/>
            <a:ext cx="9696420" cy="1741218"/>
            <a:chOff x="1685838" y="1112214"/>
            <a:chExt cx="9696420" cy="1741218"/>
          </a:xfrm>
        </p:grpSpPr>
        <p:grpSp>
          <p:nvGrpSpPr>
            <p:cNvPr id="12" name="Group 11"/>
            <p:cNvGrpSpPr/>
            <p:nvPr/>
          </p:nvGrpSpPr>
          <p:grpSpPr>
            <a:xfrm>
              <a:off x="1685838" y="1112214"/>
              <a:ext cx="9696420" cy="1741218"/>
              <a:chOff x="326092" y="986742"/>
              <a:chExt cx="9696420" cy="1741218"/>
            </a:xfrm>
          </p:grpSpPr>
          <p:grpSp>
            <p:nvGrpSpPr>
              <p:cNvPr id="13" name="Group 12"/>
              <p:cNvGrpSpPr/>
              <p:nvPr/>
            </p:nvGrpSpPr>
            <p:grpSpPr>
              <a:xfrm>
                <a:off x="326092" y="993683"/>
                <a:ext cx="1447800" cy="1734277"/>
                <a:chOff x="912832" y="498383"/>
                <a:chExt cx="1447800" cy="1734277"/>
              </a:xfrm>
            </p:grpSpPr>
            <p:sp>
              <p:nvSpPr>
                <p:cNvPr id="39" name="Rectangle 38"/>
                <p:cNvSpPr/>
                <p:nvPr/>
              </p:nvSpPr>
              <p:spPr>
                <a:xfrm>
                  <a:off x="912832" y="498383"/>
                  <a:ext cx="1447800" cy="1734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latin typeface="Segoe UI" panose="020B0502040204020203" pitchFamily="34" charset="0"/>
                      <a:ea typeface="Segoe UI" panose="020B0502040204020203" pitchFamily="34" charset="0"/>
                      <a:cs typeface="Segoe UI" panose="020B0502040204020203" pitchFamily="34" charset="0"/>
                    </a:rPr>
                    <a:t>Segmentation:</a:t>
                  </a:r>
                </a:p>
                <a:p>
                  <a:pPr algn="ctr"/>
                  <a:endParaRPr lang="en-US" sz="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algn="ctr"/>
                  <a:r>
                    <a:rPr lang="en-US" sz="1200" dirty="0">
                      <a:solidFill>
                        <a:schemeClr val="tx1"/>
                      </a:solidFill>
                      <a:latin typeface="Segoe UI" panose="020B0502040204020203" pitchFamily="34" charset="0"/>
                      <a:ea typeface="Segoe UI" panose="020B0502040204020203" pitchFamily="34" charset="0"/>
                      <a:cs typeface="Segoe UI" panose="020B0502040204020203" pitchFamily="34" charset="0"/>
                    </a:rPr>
                    <a:t>Regions of Interest (ROIs)</a:t>
                  </a:r>
                </a:p>
              </p:txBody>
            </p:sp>
            <p:pic>
              <p:nvPicPr>
                <p:cNvPr id="41" name="Picture 4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1147" y="1291828"/>
                  <a:ext cx="1350497" cy="830223"/>
                </a:xfrm>
                <a:prstGeom prst="rect">
                  <a:avLst/>
                </a:prstGeom>
                <a:noFill/>
                <a:ln>
                  <a:noFill/>
                </a:ln>
              </p:spPr>
            </p:pic>
          </p:grpSp>
          <p:grpSp>
            <p:nvGrpSpPr>
              <p:cNvPr id="14" name="Group 13"/>
              <p:cNvGrpSpPr/>
              <p:nvPr/>
            </p:nvGrpSpPr>
            <p:grpSpPr>
              <a:xfrm>
                <a:off x="2126294" y="988942"/>
                <a:ext cx="1905000" cy="1734275"/>
                <a:chOff x="3040694" y="661282"/>
                <a:chExt cx="1905000" cy="1734275"/>
              </a:xfrm>
            </p:grpSpPr>
            <p:sp>
              <p:nvSpPr>
                <p:cNvPr id="32" name="Rectangle 31"/>
                <p:cNvSpPr/>
                <p:nvPr/>
              </p:nvSpPr>
              <p:spPr>
                <a:xfrm>
                  <a:off x="3040694" y="661282"/>
                  <a:ext cx="1905000" cy="17342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220"/>
                    </a:lnSpc>
                  </a:pPr>
                  <a:r>
                    <a:rPr lang="en-US" sz="12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Registration</a:t>
                  </a:r>
                  <a:r>
                    <a:rPr lang="en-US" sz="12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a:t>
                  </a:r>
                </a:p>
                <a:p>
                  <a:pPr algn="ctr">
                    <a:lnSpc>
                      <a:spcPts val="1220"/>
                    </a:lnSpc>
                  </a:pPr>
                  <a:r>
                    <a:rPr lang="en-US" sz="1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Measure </a:t>
                  </a:r>
                  <a:r>
                    <a:rPr lang="en-US" sz="1100" dirty="0">
                      <a:solidFill>
                        <a:schemeClr val="tx1"/>
                      </a:solidFill>
                      <a:latin typeface="Segoe UI" panose="020B0502040204020203" pitchFamily="34" charset="0"/>
                      <a:ea typeface="Segoe UI" panose="020B0502040204020203" pitchFamily="34" charset="0"/>
                      <a:cs typeface="Segoe UI" panose="020B0502040204020203" pitchFamily="34" charset="0"/>
                    </a:rPr>
                    <a:t>change with time</a:t>
                  </a:r>
                  <a:r>
                    <a:rPr lang="en-US" sz="12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pPr algn="ctr">
                    <a:lnSpc>
                      <a:spcPts val="1220"/>
                    </a:lnSpc>
                  </a:pPr>
                  <a:r>
                    <a:rPr lang="en-US" sz="1200" dirty="0">
                      <a:solidFill>
                        <a:schemeClr val="tx1"/>
                      </a:solidFill>
                      <a:latin typeface="Segoe UI" panose="020B0502040204020203" pitchFamily="34" charset="0"/>
                      <a:ea typeface="Segoe UI" panose="020B0502040204020203" pitchFamily="34" charset="0"/>
                      <a:cs typeface="Segoe UI" panose="020B0502040204020203" pitchFamily="34" charset="0"/>
                    </a:rPr>
                    <a:t> A            B          </a:t>
                  </a:r>
                  <a:r>
                    <a:rPr lang="en-US" sz="12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B→A</a:t>
                  </a:r>
                  <a:endParaRPr lang="en-US" sz="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algn="ctr">
                    <a:lnSpc>
                      <a:spcPts val="1220"/>
                    </a:lnSpc>
                  </a:pPr>
                  <a:endParaRPr lang="en-US" sz="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algn="ctr">
                    <a:lnSpc>
                      <a:spcPts val="1220"/>
                    </a:lnSpc>
                  </a:pPr>
                  <a:endParaRPr lang="en-US" sz="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a:lnSpc>
                      <a:spcPts val="1220"/>
                    </a:lnSpc>
                  </a:pPr>
                  <a:endParaRPr lang="en-US" sz="1100"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a:lnSpc>
                      <a:spcPts val="1220"/>
                    </a:lnSpc>
                  </a:pPr>
                  <a:r>
                    <a:rPr lang="en-US" sz="1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Population </a:t>
                  </a:r>
                  <a:r>
                    <a:rPr lang="en-US" sz="1100" dirty="0">
                      <a:solidFill>
                        <a:schemeClr val="tx1"/>
                      </a:solidFill>
                      <a:latin typeface="Segoe UI" panose="020B0502040204020203" pitchFamily="34" charset="0"/>
                      <a:ea typeface="Segoe UI" panose="020B0502040204020203" pitchFamily="34" charset="0"/>
                      <a:cs typeface="Segoe UI" panose="020B0502040204020203" pitchFamily="34" charset="0"/>
                    </a:rPr>
                    <a:t>atlases</a:t>
                  </a:r>
                  <a:r>
                    <a:rPr lang="en-US" sz="1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a:t>
                  </a:r>
                </a:p>
                <a:p>
                  <a:pPr algn="r"/>
                  <a:endParaRPr lang="en-US" sz="500"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algn="r">
                    <a:lnSpc>
                      <a:spcPts val="1220"/>
                    </a:lnSpc>
                  </a:pPr>
                  <a:r>
                    <a:rPr lang="en-US" sz="9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Common</a:t>
                  </a:r>
                  <a:endParaRPr lang="en-US" sz="9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algn="r">
                    <a:lnSpc>
                      <a:spcPts val="1220"/>
                    </a:lnSpc>
                  </a:pPr>
                  <a:r>
                    <a:rPr lang="en-US" sz="900" dirty="0">
                      <a:solidFill>
                        <a:schemeClr val="tx1"/>
                      </a:solidFill>
                      <a:latin typeface="Segoe UI" panose="020B0502040204020203" pitchFamily="34" charset="0"/>
                      <a:ea typeface="Segoe UI" panose="020B0502040204020203" pitchFamily="34" charset="0"/>
                      <a:cs typeface="Segoe UI" panose="020B0502040204020203" pitchFamily="34" charset="0"/>
                    </a:rPr>
                    <a:t>vs.</a:t>
                  </a:r>
                </a:p>
                <a:p>
                  <a:pPr algn="r">
                    <a:lnSpc>
                      <a:spcPts val="1220"/>
                    </a:lnSpc>
                  </a:pPr>
                  <a:r>
                    <a:rPr lang="en-US" sz="900" dirty="0">
                      <a:solidFill>
                        <a:schemeClr val="tx1"/>
                      </a:solidFill>
                      <a:latin typeface="Segoe UI" panose="020B0502040204020203" pitchFamily="34" charset="0"/>
                      <a:ea typeface="Segoe UI" panose="020B0502040204020203" pitchFamily="34" charset="0"/>
                      <a:cs typeface="Segoe UI" panose="020B0502040204020203" pitchFamily="34" charset="0"/>
                    </a:rPr>
                    <a:t>Rare</a:t>
                  </a:r>
                </a:p>
                <a:p>
                  <a:pPr>
                    <a:lnSpc>
                      <a:spcPts val="1220"/>
                    </a:lnSpc>
                  </a:pPr>
                  <a:endParaRPr lang="en-US" sz="1100"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algn="ctr"/>
                  <a:endParaRPr lang="en-US" sz="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pic>
              <p:nvPicPr>
                <p:cNvPr id="37" name="Picture 36"/>
                <p:cNvPicPr/>
                <p:nvPr/>
              </p:nvPicPr>
              <p:blipFill>
                <a:blip r:embed="rId4" cstate="print">
                  <a:extLst>
                    <a:ext uri="{28A0092B-C50C-407E-A947-70E740481C1C}">
                      <a14:useLocalDpi xmlns:a14="http://schemas.microsoft.com/office/drawing/2010/main" val="0"/>
                    </a:ext>
                  </a:extLst>
                </a:blip>
                <a:srcRect l="744" r="47185" b="15101"/>
                <a:stretch>
                  <a:fillRect/>
                </a:stretch>
              </p:blipFill>
              <p:spPr bwMode="auto">
                <a:xfrm>
                  <a:off x="3119580" y="1200698"/>
                  <a:ext cx="1752600" cy="381000"/>
                </a:xfrm>
                <a:prstGeom prst="rect">
                  <a:avLst/>
                </a:prstGeom>
                <a:noFill/>
                <a:ln>
                  <a:noFill/>
                </a:ln>
              </p:spPr>
            </p:pic>
            <p:grpSp>
              <p:nvGrpSpPr>
                <p:cNvPr id="31" name="Group 30"/>
                <p:cNvGrpSpPr/>
                <p:nvPr/>
              </p:nvGrpSpPr>
              <p:grpSpPr>
                <a:xfrm>
                  <a:off x="3119580" y="1769127"/>
                  <a:ext cx="1213952" cy="610112"/>
                  <a:chOff x="5199840" y="4001787"/>
                  <a:chExt cx="1213952" cy="610112"/>
                </a:xfrm>
              </p:grpSpPr>
              <p:pic>
                <p:nvPicPr>
                  <p:cNvPr id="33" name="Picture 2"/>
                  <p:cNvPicPr>
                    <a:picLocks noChangeAspect="1" noChangeArrowheads="1"/>
                  </p:cNvPicPr>
                  <p:nvPr/>
                </p:nvPicPr>
                <p:blipFill>
                  <a:blip r:embed="rId5" cstate="print"/>
                  <a:srcRect/>
                  <a:stretch>
                    <a:fillRect/>
                  </a:stretch>
                </p:blipFill>
                <p:spPr bwMode="auto">
                  <a:xfrm>
                    <a:off x="5199840" y="4001787"/>
                    <a:ext cx="573088" cy="609600"/>
                  </a:xfrm>
                  <a:prstGeom prst="rect">
                    <a:avLst/>
                  </a:prstGeom>
                  <a:noFill/>
                  <a:ln w="9525">
                    <a:noFill/>
                    <a:miter lim="800000"/>
                    <a:headEnd/>
                    <a:tailEnd/>
                  </a:ln>
                </p:spPr>
              </p:pic>
              <p:pic>
                <p:nvPicPr>
                  <p:cNvPr id="34" name="Picture 3"/>
                  <p:cNvPicPr>
                    <a:picLocks noChangeAspect="1" noChangeArrowheads="1"/>
                  </p:cNvPicPr>
                  <p:nvPr/>
                </p:nvPicPr>
                <p:blipFill>
                  <a:blip r:embed="rId6" cstate="print"/>
                  <a:srcRect/>
                  <a:stretch>
                    <a:fillRect/>
                  </a:stretch>
                </p:blipFill>
                <p:spPr bwMode="auto">
                  <a:xfrm>
                    <a:off x="5773712" y="4001787"/>
                    <a:ext cx="640080" cy="609600"/>
                  </a:xfrm>
                  <a:prstGeom prst="rect">
                    <a:avLst/>
                  </a:prstGeom>
                  <a:noFill/>
                  <a:ln w="9525">
                    <a:noFill/>
                    <a:miter lim="800000"/>
                    <a:headEnd/>
                    <a:tailEnd/>
                  </a:ln>
                </p:spPr>
              </p:pic>
              <p:pic>
                <p:nvPicPr>
                  <p:cNvPr id="35" name="Picture 4"/>
                  <p:cNvPicPr>
                    <a:picLocks noChangeAspect="1" noChangeArrowheads="1"/>
                  </p:cNvPicPr>
                  <p:nvPr/>
                </p:nvPicPr>
                <p:blipFill>
                  <a:blip r:embed="rId7" cstate="print"/>
                  <a:srcRect/>
                  <a:stretch>
                    <a:fillRect/>
                  </a:stretch>
                </p:blipFill>
                <p:spPr bwMode="auto">
                  <a:xfrm flipH="1">
                    <a:off x="5743710" y="4008395"/>
                    <a:ext cx="45913" cy="603504"/>
                  </a:xfrm>
                  <a:prstGeom prst="rect">
                    <a:avLst/>
                  </a:prstGeom>
                  <a:noFill/>
                  <a:ln w="9525">
                    <a:noFill/>
                    <a:miter lim="800000"/>
                    <a:headEnd/>
                    <a:tailEnd/>
                  </a:ln>
                </p:spPr>
              </p:pic>
            </p:grpSp>
          </p:grpSp>
          <p:sp>
            <p:nvSpPr>
              <p:cNvPr id="28" name="Rectangle 27"/>
              <p:cNvSpPr/>
              <p:nvPr/>
            </p:nvSpPr>
            <p:spPr>
              <a:xfrm>
                <a:off x="8469946" y="986742"/>
                <a:ext cx="1552566" cy="17336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5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Image </a:t>
                </a:r>
                <a:r>
                  <a:rPr lang="en-US" sz="1050" b="1" dirty="0">
                    <a:solidFill>
                      <a:schemeClr val="tx1"/>
                    </a:solidFill>
                    <a:latin typeface="Segoe UI" panose="020B0502040204020203" pitchFamily="34" charset="0"/>
                    <a:ea typeface="Segoe UI" panose="020B0502040204020203" pitchFamily="34" charset="0"/>
                    <a:cs typeface="Segoe UI" panose="020B0502040204020203" pitchFamily="34" charset="0"/>
                  </a:rPr>
                  <a:t>Operations</a:t>
                </a:r>
                <a:r>
                  <a:rPr lang="en-US" sz="105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pPr algn="ctr"/>
                <a:endParaRPr lang="en-US" sz="105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marL="171450" indent="-87313">
                  <a:lnSpc>
                    <a:spcPts val="1400"/>
                  </a:lnSpc>
                  <a:buFont typeface="Arial" pitchFamily="34" charset="0"/>
                  <a:buChar char="•"/>
                </a:pPr>
                <a:r>
                  <a:rPr lang="en-US" sz="900" dirty="0">
                    <a:solidFill>
                      <a:schemeClr val="tx1"/>
                    </a:solidFill>
                    <a:latin typeface="Segoe UI" panose="020B0502040204020203" pitchFamily="34" charset="0"/>
                    <a:ea typeface="Segoe UI" panose="020B0502040204020203" pitchFamily="34" charset="0"/>
                    <a:cs typeface="Segoe UI" panose="020B0502040204020203" pitchFamily="34" charset="0"/>
                  </a:rPr>
                  <a:t>DICOM access</a:t>
                </a:r>
              </a:p>
              <a:p>
                <a:pPr marL="171450" indent="-87313">
                  <a:lnSpc>
                    <a:spcPts val="1400"/>
                  </a:lnSpc>
                  <a:buFont typeface="Arial" pitchFamily="34" charset="0"/>
                  <a:buChar char="•"/>
                </a:pPr>
                <a:r>
                  <a:rPr lang="en-US" sz="900" dirty="0">
                    <a:solidFill>
                      <a:schemeClr val="tx1"/>
                    </a:solidFill>
                    <a:latin typeface="Segoe UI" panose="020B0502040204020203" pitchFamily="34" charset="0"/>
                    <a:ea typeface="Segoe UI" panose="020B0502040204020203" pitchFamily="34" charset="0"/>
                    <a:cs typeface="Segoe UI" panose="020B0502040204020203" pitchFamily="34" charset="0"/>
                  </a:rPr>
                  <a:t>Format conversion</a:t>
                </a:r>
              </a:p>
              <a:p>
                <a:pPr marL="171450" indent="-87313">
                  <a:lnSpc>
                    <a:spcPts val="1400"/>
                  </a:lnSpc>
                  <a:buFont typeface="Arial" pitchFamily="34" charset="0"/>
                  <a:buChar char="•"/>
                </a:pPr>
                <a:r>
                  <a:rPr lang="en-US" sz="900" dirty="0">
                    <a:solidFill>
                      <a:schemeClr val="tx1"/>
                    </a:solidFill>
                    <a:latin typeface="Segoe UI" panose="020B0502040204020203" pitchFamily="34" charset="0"/>
                    <a:ea typeface="Segoe UI" panose="020B0502040204020203" pitchFamily="34" charset="0"/>
                    <a:cs typeface="Segoe UI" panose="020B0502040204020203" pitchFamily="34" charset="0"/>
                  </a:rPr>
                  <a:t>Intensity normalization</a:t>
                </a:r>
              </a:p>
              <a:p>
                <a:pPr marL="171450" indent="-87313">
                  <a:lnSpc>
                    <a:spcPts val="1400"/>
                  </a:lnSpc>
                  <a:buFont typeface="Arial" pitchFamily="34" charset="0"/>
                  <a:buChar char="•"/>
                </a:pPr>
                <a:r>
                  <a:rPr lang="en-US" sz="900" dirty="0">
                    <a:solidFill>
                      <a:schemeClr val="tx1"/>
                    </a:solidFill>
                    <a:latin typeface="Segoe UI" panose="020B0502040204020203" pitchFamily="34" charset="0"/>
                    <a:ea typeface="Segoe UI" panose="020B0502040204020203" pitchFamily="34" charset="0"/>
                    <a:cs typeface="Segoe UI" panose="020B0502040204020203" pitchFamily="34" charset="0"/>
                  </a:rPr>
                  <a:t>Co-registration</a:t>
                </a:r>
              </a:p>
              <a:p>
                <a:pPr marL="171450" indent="-87313">
                  <a:lnSpc>
                    <a:spcPts val="1400"/>
                  </a:lnSpc>
                  <a:buFont typeface="Arial" pitchFamily="34" charset="0"/>
                  <a:buChar char="•"/>
                </a:pPr>
                <a:r>
                  <a:rPr lang="en-US" sz="900" dirty="0">
                    <a:solidFill>
                      <a:schemeClr val="tx1"/>
                    </a:solidFill>
                    <a:latin typeface="Segoe UI" panose="020B0502040204020203" pitchFamily="34" charset="0"/>
                    <a:ea typeface="Segoe UI" panose="020B0502040204020203" pitchFamily="34" charset="0"/>
                    <a:cs typeface="Segoe UI" panose="020B0502040204020203" pitchFamily="34" charset="0"/>
                  </a:rPr>
                  <a:t>Noise Reduction</a:t>
                </a:r>
              </a:p>
              <a:p>
                <a:pPr marL="171450" indent="-87313">
                  <a:lnSpc>
                    <a:spcPts val="1400"/>
                  </a:lnSpc>
                  <a:buFont typeface="Arial" pitchFamily="34" charset="0"/>
                  <a:buChar char="•"/>
                </a:pPr>
                <a:r>
                  <a:rPr lang="en-US" sz="900" dirty="0">
                    <a:solidFill>
                      <a:schemeClr val="tx1"/>
                    </a:solidFill>
                    <a:latin typeface="Segoe UI" panose="020B0502040204020203" pitchFamily="34" charset="0"/>
                    <a:ea typeface="Segoe UI" panose="020B0502040204020203" pitchFamily="34" charset="0"/>
                    <a:cs typeface="Segoe UI" panose="020B0502040204020203" pitchFamily="34" charset="0"/>
                  </a:rPr>
                  <a:t>ROI annotation</a:t>
                </a:r>
              </a:p>
              <a:p>
                <a:pPr marL="171450" indent="-87313">
                  <a:lnSpc>
                    <a:spcPts val="1400"/>
                  </a:lnSpc>
                  <a:buFont typeface="Arial" pitchFamily="34" charset="0"/>
                  <a:buChar char="•"/>
                </a:pPr>
                <a:r>
                  <a:rPr lang="en-US" sz="900" dirty="0">
                    <a:solidFill>
                      <a:schemeClr val="tx1"/>
                    </a:solidFill>
                    <a:latin typeface="Segoe UI" panose="020B0502040204020203" pitchFamily="34" charset="0"/>
                    <a:ea typeface="Segoe UI" panose="020B0502040204020203" pitchFamily="34" charset="0"/>
                    <a:cs typeface="Segoe UI" panose="020B0502040204020203" pitchFamily="34" charset="0"/>
                  </a:rPr>
                  <a:t>Seed-point initialization</a:t>
                </a:r>
              </a:p>
              <a:p>
                <a:pPr algn="ctr"/>
                <a:endParaRPr lang="en-US" sz="9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16" name="Group 15"/>
              <p:cNvGrpSpPr/>
              <p:nvPr/>
            </p:nvGrpSpPr>
            <p:grpSpPr>
              <a:xfrm>
                <a:off x="6212543" y="992575"/>
                <a:ext cx="1912045" cy="1733673"/>
                <a:chOff x="7408883" y="596335"/>
                <a:chExt cx="1912045" cy="1733673"/>
              </a:xfrm>
            </p:grpSpPr>
            <p:grpSp>
              <p:nvGrpSpPr>
                <p:cNvPr id="21" name="Group 20"/>
                <p:cNvGrpSpPr/>
                <p:nvPr/>
              </p:nvGrpSpPr>
              <p:grpSpPr>
                <a:xfrm>
                  <a:off x="7597477" y="1123882"/>
                  <a:ext cx="1698686" cy="576665"/>
                  <a:chOff x="4686889" y="3446485"/>
                  <a:chExt cx="4709287" cy="2118849"/>
                </a:xfrm>
              </p:grpSpPr>
              <p:pic>
                <p:nvPicPr>
                  <p:cNvPr id="25" name="Picture 8"/>
                  <p:cNvPicPr>
                    <a:picLocks noChangeAspect="1" noChangeArrowheads="1"/>
                  </p:cNvPicPr>
                  <p:nvPr/>
                </p:nvPicPr>
                <p:blipFill>
                  <a:blip r:embed="rId8" cstate="print"/>
                  <a:srcRect/>
                  <a:stretch>
                    <a:fillRect/>
                  </a:stretch>
                </p:blipFill>
                <p:spPr bwMode="auto">
                  <a:xfrm>
                    <a:off x="7414974" y="3660334"/>
                    <a:ext cx="1981202" cy="1905000"/>
                  </a:xfrm>
                  <a:prstGeom prst="rect">
                    <a:avLst/>
                  </a:prstGeom>
                  <a:noFill/>
                  <a:ln w="9525">
                    <a:noFill/>
                    <a:miter lim="800000"/>
                    <a:headEnd/>
                    <a:tailEnd/>
                  </a:ln>
                  <a:effectLst/>
                </p:spPr>
              </p:pic>
              <p:sp>
                <p:nvSpPr>
                  <p:cNvPr id="26" name="TextBox 25"/>
                  <p:cNvSpPr txBox="1"/>
                  <p:nvPr/>
                </p:nvSpPr>
                <p:spPr>
                  <a:xfrm>
                    <a:off x="4686889" y="3446485"/>
                    <a:ext cx="1793791" cy="621977"/>
                  </a:xfrm>
                  <a:prstGeom prst="rect">
                    <a:avLst/>
                  </a:prstGeom>
                  <a:noFill/>
                </p:spPr>
                <p:txBody>
                  <a:bodyPr wrap="square" rtlCol="0" anchor="t">
                    <a:spAutoFit/>
                  </a:bodyPr>
                  <a:lstStyle/>
                  <a:p>
                    <a:r>
                      <a:rPr lang="en-US" sz="500" dirty="0">
                        <a:solidFill>
                          <a:schemeClr val="bg1"/>
                        </a:solidFill>
                        <a:latin typeface="Segoe UI" panose="020B0502040204020203" pitchFamily="34" charset="0"/>
                        <a:ea typeface="Segoe UI" panose="020B0502040204020203" pitchFamily="34" charset="0"/>
                        <a:cs typeface="Segoe UI" panose="020B0502040204020203" pitchFamily="34" charset="0"/>
                      </a:rPr>
                      <a:t>Wavelet-DP1 </a:t>
                    </a:r>
                  </a:p>
                </p:txBody>
              </p:sp>
            </p:grpSp>
            <p:pic>
              <p:nvPicPr>
                <p:cNvPr id="22" name="Picture 6"/>
                <p:cNvPicPr>
                  <a:picLocks noChangeAspect="1" noChangeArrowheads="1"/>
                </p:cNvPicPr>
                <p:nvPr/>
              </p:nvPicPr>
              <p:blipFill>
                <a:blip r:embed="rId9" cstate="print"/>
                <a:srcRect l="14652" t="25478" r="10574" b="13376"/>
                <a:stretch>
                  <a:fillRect/>
                </a:stretch>
              </p:blipFill>
              <p:spPr bwMode="auto">
                <a:xfrm>
                  <a:off x="7619763" y="1183338"/>
                  <a:ext cx="845820" cy="510540"/>
                </a:xfrm>
                <a:prstGeom prst="rect">
                  <a:avLst/>
                </a:prstGeom>
                <a:noFill/>
                <a:ln w="9525">
                  <a:noFill/>
                  <a:miter lim="800000"/>
                  <a:headEnd/>
                  <a:tailEnd/>
                </a:ln>
              </p:spPr>
            </p:pic>
            <p:pic>
              <p:nvPicPr>
                <p:cNvPr id="23" name="Picture 7"/>
                <p:cNvPicPr>
                  <a:picLocks noChangeAspect="1" noChangeArrowheads="1"/>
                </p:cNvPicPr>
                <p:nvPr/>
              </p:nvPicPr>
              <p:blipFill>
                <a:blip r:embed="rId10" cstate="print"/>
                <a:srcRect l="9091" r="7905"/>
                <a:stretch>
                  <a:fillRect/>
                </a:stretch>
              </p:blipFill>
              <p:spPr bwMode="auto">
                <a:xfrm>
                  <a:off x="7629288" y="1758648"/>
                  <a:ext cx="1691640" cy="547769"/>
                </a:xfrm>
                <a:prstGeom prst="rect">
                  <a:avLst/>
                </a:prstGeom>
                <a:noFill/>
                <a:ln w="9525">
                  <a:noFill/>
                  <a:miter lim="800000"/>
                  <a:headEnd/>
                  <a:tailEnd/>
                </a:ln>
              </p:spPr>
            </p:pic>
            <p:sp>
              <p:nvSpPr>
                <p:cNvPr id="24" name="Rectangle 23"/>
                <p:cNvSpPr/>
                <p:nvPr/>
              </p:nvSpPr>
              <p:spPr>
                <a:xfrm>
                  <a:off x="7408883" y="596335"/>
                  <a:ext cx="1905000" cy="17336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solidFill>
                        <a:schemeClr val="tx1"/>
                      </a:solidFill>
                      <a:latin typeface="Segoe UI" panose="020B0502040204020203" pitchFamily="34" charset="0"/>
                      <a:ea typeface="Segoe UI" panose="020B0502040204020203" pitchFamily="34" charset="0"/>
                      <a:cs typeface="Segoe UI" panose="020B0502040204020203" pitchFamily="34" charset="0"/>
                    </a:rPr>
                    <a:t>Feature Extraction</a:t>
                  </a:r>
                  <a:r>
                    <a:rPr lang="en-US" sz="1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pPr algn="ctr"/>
                  <a:r>
                    <a:rPr lang="en-US" sz="1100" dirty="0">
                      <a:solidFill>
                        <a:schemeClr val="tx1"/>
                      </a:solidFill>
                      <a:latin typeface="Segoe UI" panose="020B0502040204020203" pitchFamily="34" charset="0"/>
                      <a:ea typeface="Segoe UI" panose="020B0502040204020203" pitchFamily="34" charset="0"/>
                      <a:cs typeface="Segoe UI" panose="020B0502040204020203" pitchFamily="34" charset="0"/>
                    </a:rPr>
                    <a:t>Texture, histogram, dynamics, spatial pattern</a:t>
                  </a:r>
                </a:p>
              </p:txBody>
            </p:sp>
          </p:grpSp>
          <p:sp>
            <p:nvSpPr>
              <p:cNvPr id="19" name="Rectangle 18"/>
              <p:cNvSpPr/>
              <p:nvPr/>
            </p:nvSpPr>
            <p:spPr>
              <a:xfrm>
                <a:off x="4383696" y="986742"/>
                <a:ext cx="1476445" cy="1734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Image Harmonization</a:t>
                </a:r>
                <a:endParaRPr lang="en-US" sz="12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grpSp>
        <p:pic>
          <p:nvPicPr>
            <p:cNvPr id="60" name="Picture 2" descr="C:\Christos\Papers\CapTk Cancer research 2017\Taki Figure.bmp"/>
            <p:cNvPicPr>
              <a:picLocks noChangeAspect="1" noChangeArrowheads="1"/>
            </p:cNvPicPr>
            <p:nvPr/>
          </p:nvPicPr>
          <p:blipFill>
            <a:blip r:embed="rId11" cstate="print"/>
            <a:srcRect l="9582" t="20061" r="7787" b="13375"/>
            <a:stretch>
              <a:fillRect/>
            </a:stretch>
          </p:blipFill>
          <p:spPr bwMode="auto">
            <a:xfrm>
              <a:off x="5773417" y="1703795"/>
              <a:ext cx="1409700" cy="926068"/>
            </a:xfrm>
            <a:prstGeom prst="rect">
              <a:avLst/>
            </a:prstGeom>
            <a:noFill/>
          </p:spPr>
        </p:pic>
      </p:grpSp>
      <p:sp>
        <p:nvSpPr>
          <p:cNvPr id="68" name="Rectangle: Rounded Corners 6"/>
          <p:cNvSpPr/>
          <p:nvPr/>
        </p:nvSpPr>
        <p:spPr>
          <a:xfrm>
            <a:off x="1327868" y="467064"/>
            <a:ext cx="1726444" cy="374690"/>
          </a:xfrm>
          <a:prstGeom prst="round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First Level</a:t>
            </a:r>
            <a:endParaRPr lang="en-GB"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71" name="Down Arrow 42"/>
          <p:cNvSpPr/>
          <p:nvPr/>
        </p:nvSpPr>
        <p:spPr>
          <a:xfrm>
            <a:off x="5996940" y="2976676"/>
            <a:ext cx="198120" cy="211024"/>
          </a:xfrm>
          <a:prstGeom prst="downArrow">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80" name="Down Arrow 42"/>
          <p:cNvSpPr/>
          <p:nvPr/>
        </p:nvSpPr>
        <p:spPr>
          <a:xfrm rot="5400000">
            <a:off x="8636561" y="3944071"/>
            <a:ext cx="190608" cy="416382"/>
          </a:xfrm>
          <a:prstGeom prst="downArrow">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grpSp>
        <p:nvGrpSpPr>
          <p:cNvPr id="95" name="Group 94"/>
          <p:cNvGrpSpPr/>
          <p:nvPr/>
        </p:nvGrpSpPr>
        <p:grpSpPr>
          <a:xfrm>
            <a:off x="1461590" y="5091508"/>
            <a:ext cx="9958805" cy="1614298"/>
            <a:chOff x="-51843" y="5127541"/>
            <a:chExt cx="9958805" cy="1614298"/>
          </a:xfrm>
        </p:grpSpPr>
        <p:pic>
          <p:nvPicPr>
            <p:cNvPr id="83" name="Picture 82"/>
            <p:cNvPicPr>
              <a:picLocks noChangeAspect="1"/>
            </p:cNvPicPr>
            <p:nvPr/>
          </p:nvPicPr>
          <p:blipFill rotWithShape="1">
            <a:blip r:embed="rId12" cstate="print"/>
            <a:srcRect l="5353"/>
            <a:stretch/>
          </p:blipFill>
          <p:spPr>
            <a:xfrm>
              <a:off x="7742063" y="6128864"/>
              <a:ext cx="1902510" cy="283627"/>
            </a:xfrm>
            <a:prstGeom prst="rect">
              <a:avLst/>
            </a:prstGeom>
          </p:spPr>
        </p:pic>
        <p:sp>
          <p:nvSpPr>
            <p:cNvPr id="85" name="TextBox 84"/>
            <p:cNvSpPr txBox="1"/>
            <p:nvPr/>
          </p:nvSpPr>
          <p:spPr>
            <a:xfrm>
              <a:off x="7602278" y="6075485"/>
              <a:ext cx="408279" cy="338554"/>
            </a:xfrm>
            <a:prstGeom prst="rect">
              <a:avLst/>
            </a:prstGeom>
            <a:noFill/>
          </p:spPr>
          <p:txBody>
            <a:bodyPr wrap="square" rtlCol="0" anchor="t">
              <a:spAutoFit/>
            </a:bodyPr>
            <a:lstStyle/>
            <a:p>
              <a:pPr algn="ctr"/>
              <a:r>
                <a:rPr lang="en-US" sz="800" b="1" dirty="0" err="1" smtClean="0">
                  <a:latin typeface="Segoe UI" panose="020B0502040204020203" pitchFamily="34" charset="0"/>
                  <a:ea typeface="Segoe UI" panose="020B0502040204020203" pitchFamily="34" charset="0"/>
                  <a:cs typeface="Segoe UI" panose="020B0502040204020203" pitchFamily="34" charset="0"/>
                </a:rPr>
                <a:t>vIII</a:t>
              </a:r>
              <a:r>
                <a:rPr lang="en-US" sz="800" b="1" dirty="0" smtClean="0">
                  <a:latin typeface="Segoe UI" panose="020B0502040204020203" pitchFamily="34" charset="0"/>
                  <a:ea typeface="Segoe UI" panose="020B0502040204020203" pitchFamily="34" charset="0"/>
                  <a:cs typeface="Segoe UI" panose="020B0502040204020203" pitchFamily="34" charset="0"/>
                </a:rPr>
                <a:t>-</a:t>
              </a:r>
            </a:p>
            <a:p>
              <a:pPr algn="ctr"/>
              <a:r>
                <a:rPr lang="en-US" sz="800" b="1" dirty="0" err="1" smtClean="0">
                  <a:latin typeface="Segoe UI" panose="020B0502040204020203" pitchFamily="34" charset="0"/>
                  <a:ea typeface="Segoe UI" panose="020B0502040204020203" pitchFamily="34" charset="0"/>
                  <a:cs typeface="Segoe UI" panose="020B0502040204020203" pitchFamily="34" charset="0"/>
                </a:rPr>
                <a:t>vIII</a:t>
              </a:r>
              <a:r>
                <a:rPr lang="en-US" sz="800" b="1" dirty="0" smtClean="0">
                  <a:latin typeface="Segoe UI" panose="020B0502040204020203" pitchFamily="34" charset="0"/>
                  <a:ea typeface="Segoe UI" panose="020B0502040204020203" pitchFamily="34" charset="0"/>
                  <a:cs typeface="Segoe UI" panose="020B0502040204020203" pitchFamily="34" charset="0"/>
                </a:rPr>
                <a:t>+</a:t>
              </a:r>
              <a:endParaRPr lang="en-US" sz="800" b="1" dirty="0">
                <a:latin typeface="Segoe UI" panose="020B0502040204020203" pitchFamily="34" charset="0"/>
                <a:ea typeface="Segoe UI" panose="020B0502040204020203" pitchFamily="34" charset="0"/>
                <a:cs typeface="Segoe UI" panose="020B0502040204020203" pitchFamily="34" charset="0"/>
              </a:endParaRPr>
            </a:p>
          </p:txBody>
        </p:sp>
        <p:grpSp>
          <p:nvGrpSpPr>
            <p:cNvPr id="94" name="Group 93"/>
            <p:cNvGrpSpPr/>
            <p:nvPr/>
          </p:nvGrpSpPr>
          <p:grpSpPr>
            <a:xfrm>
              <a:off x="-51843" y="5127541"/>
              <a:ext cx="9958805" cy="1614298"/>
              <a:chOff x="-51843" y="5127541"/>
              <a:chExt cx="9958805" cy="1614298"/>
            </a:xfrm>
          </p:grpSpPr>
          <p:grpSp>
            <p:nvGrpSpPr>
              <p:cNvPr id="93" name="Group 92"/>
              <p:cNvGrpSpPr/>
              <p:nvPr/>
            </p:nvGrpSpPr>
            <p:grpSpPr>
              <a:xfrm>
                <a:off x="-51843" y="5127541"/>
                <a:ext cx="9958805" cy="1614298"/>
                <a:chOff x="-51843" y="5127541"/>
                <a:chExt cx="9958805" cy="1614298"/>
              </a:xfrm>
            </p:grpSpPr>
            <p:grpSp>
              <p:nvGrpSpPr>
                <p:cNvPr id="91" name="Group 90"/>
                <p:cNvGrpSpPr/>
                <p:nvPr/>
              </p:nvGrpSpPr>
              <p:grpSpPr>
                <a:xfrm>
                  <a:off x="-51843" y="5127541"/>
                  <a:ext cx="9958805" cy="1614298"/>
                  <a:chOff x="-51843" y="5127541"/>
                  <a:chExt cx="9958805" cy="1614298"/>
                </a:xfrm>
              </p:grpSpPr>
              <p:grpSp>
                <p:nvGrpSpPr>
                  <p:cNvPr id="49" name="Group 48"/>
                  <p:cNvGrpSpPr/>
                  <p:nvPr/>
                </p:nvGrpSpPr>
                <p:grpSpPr>
                  <a:xfrm>
                    <a:off x="4041454" y="5127541"/>
                    <a:ext cx="2018163" cy="1600199"/>
                    <a:chOff x="4404741" y="4889416"/>
                    <a:chExt cx="2018163" cy="1600199"/>
                  </a:xfrm>
                </p:grpSpPr>
                <p:sp>
                  <p:nvSpPr>
                    <p:cNvPr id="51" name="Rectangle 50"/>
                    <p:cNvSpPr/>
                    <p:nvPr/>
                  </p:nvSpPr>
                  <p:spPr>
                    <a:xfrm>
                      <a:off x="4404741" y="4889416"/>
                      <a:ext cx="2018163" cy="16001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Personalized Treatment</a:t>
                      </a:r>
                    </a:p>
                    <a:p>
                      <a:pPr algn="ctr"/>
                      <a:endParaRPr lang="en-US" sz="12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algn="ctr"/>
                      <a:endParaRPr lang="en-US" sz="12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algn="ctr"/>
                      <a:endParaRPr lang="en-US" sz="12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algn="ctr"/>
                      <a:endParaRPr lang="en-US" sz="12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algn="ctr"/>
                      <a:endParaRPr lang="en-US" sz="1200"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algn="ctr"/>
                      <a:r>
                        <a:rPr lang="en-US" sz="1200" dirty="0" err="1" smtClean="0">
                          <a:solidFill>
                            <a:schemeClr val="tx1"/>
                          </a:solidFill>
                          <a:latin typeface="Segoe UI" panose="020B0502040204020203" pitchFamily="34" charset="0"/>
                          <a:ea typeface="Segoe UI" panose="020B0502040204020203" pitchFamily="34" charset="0"/>
                          <a:cs typeface="Segoe UI" panose="020B0502040204020203" pitchFamily="34" charset="0"/>
                        </a:rPr>
                        <a:t>Connectomics</a:t>
                      </a:r>
                      <a:r>
                        <a:rPr lang="en-US" sz="12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Infiltration</a:t>
                      </a:r>
                      <a:endParaRPr lang="en-US" sz="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pic>
                  <p:nvPicPr>
                    <p:cNvPr id="54" name="Picture 3" descr="C:\Christos\Papers\Hamed Recurrence 1\Neursurgery\Fig 2.TIF"/>
                    <p:cNvPicPr>
                      <a:picLocks noChangeAspect="1" noChangeArrowheads="1"/>
                    </p:cNvPicPr>
                    <p:nvPr/>
                  </p:nvPicPr>
                  <p:blipFill rotWithShape="1">
                    <a:blip r:embed="rId13" cstate="print"/>
                    <a:srcRect l="22685" t="50000" r="65548" b="37820"/>
                    <a:stretch/>
                  </p:blipFill>
                  <p:spPr bwMode="auto">
                    <a:xfrm>
                      <a:off x="5534836" y="5128430"/>
                      <a:ext cx="803338" cy="846546"/>
                    </a:xfrm>
                    <a:prstGeom prst="rect">
                      <a:avLst/>
                    </a:prstGeom>
                    <a:noFill/>
                  </p:spPr>
                </p:pic>
                <p:pic>
                  <p:nvPicPr>
                    <p:cNvPr id="50" name="Picture 49" descr="C:\Users\lecoeurj\Downloads\cst_interrup_blue.png"/>
                    <p:cNvPicPr/>
                    <p:nvPr/>
                  </p:nvPicPr>
                  <p:blipFill rotWithShape="1">
                    <a:blip r:embed="rId14" cstate="print"/>
                    <a:srcRect l="4367" t="4493" r="4978" b="3437"/>
                    <a:stretch/>
                  </p:blipFill>
                  <p:spPr bwMode="auto">
                    <a:xfrm>
                      <a:off x="4447995" y="5129011"/>
                      <a:ext cx="1051722" cy="846890"/>
                    </a:xfrm>
                    <a:prstGeom prst="rect">
                      <a:avLst/>
                    </a:prstGeom>
                    <a:noFill/>
                    <a:ln w="9525">
                      <a:noFill/>
                      <a:miter lim="800000"/>
                      <a:headEnd/>
                      <a:tailEnd/>
                    </a:ln>
                  </p:spPr>
                </p:pic>
              </p:grpSp>
              <p:grpSp>
                <p:nvGrpSpPr>
                  <p:cNvPr id="56" name="Group 55"/>
                  <p:cNvGrpSpPr/>
                  <p:nvPr/>
                </p:nvGrpSpPr>
                <p:grpSpPr>
                  <a:xfrm>
                    <a:off x="2043332" y="5140269"/>
                    <a:ext cx="1607617" cy="1600200"/>
                    <a:chOff x="2090957" y="4902144"/>
                    <a:chExt cx="1607617" cy="1600200"/>
                  </a:xfrm>
                </p:grpSpPr>
                <p:sp>
                  <p:nvSpPr>
                    <p:cNvPr id="57" name="Rectangle 56"/>
                    <p:cNvSpPr/>
                    <p:nvPr/>
                  </p:nvSpPr>
                  <p:spPr>
                    <a:xfrm>
                      <a:off x="2090957" y="4902144"/>
                      <a:ext cx="1607617" cy="1600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Predictive Models</a:t>
                      </a:r>
                    </a:p>
                    <a:p>
                      <a:pPr algn="ctr"/>
                      <a:endParaRPr lang="en-US" sz="12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algn="ctr"/>
                      <a:endParaRPr lang="en-US" sz="12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algn="ctr"/>
                      <a:endParaRPr lang="en-US" sz="12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algn="ctr"/>
                      <a:endParaRPr lang="en-US" sz="12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algn="ctr"/>
                      <a:endParaRPr lang="en-US" sz="12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algn="ctr"/>
                      <a:endParaRPr lang="en-US" sz="12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pic>
                  <p:nvPicPr>
                    <p:cNvPr id="59" name="Picture 5"/>
                    <p:cNvPicPr>
                      <a:picLocks noChangeAspect="1" noChangeArrowheads="1"/>
                    </p:cNvPicPr>
                    <p:nvPr/>
                  </p:nvPicPr>
                  <p:blipFill>
                    <a:blip r:embed="rId15" cstate="print"/>
                    <a:srcRect l="14211" t="8899" r="2842" b="6697"/>
                    <a:stretch>
                      <a:fillRect/>
                    </a:stretch>
                  </p:blipFill>
                  <p:spPr bwMode="auto">
                    <a:xfrm>
                      <a:off x="2132344" y="5247828"/>
                      <a:ext cx="1535494" cy="983621"/>
                    </a:xfrm>
                    <a:prstGeom prst="rect">
                      <a:avLst/>
                    </a:prstGeom>
                    <a:noFill/>
                    <a:ln w="9525">
                      <a:noFill/>
                      <a:miter lim="800000"/>
                      <a:headEnd/>
                      <a:tailEnd/>
                    </a:ln>
                  </p:spPr>
                </p:pic>
              </p:grpSp>
              <p:grpSp>
                <p:nvGrpSpPr>
                  <p:cNvPr id="62" name="Group 61"/>
                  <p:cNvGrpSpPr/>
                  <p:nvPr/>
                </p:nvGrpSpPr>
                <p:grpSpPr>
                  <a:xfrm>
                    <a:off x="6390302" y="5127552"/>
                    <a:ext cx="3516660" cy="1600199"/>
                    <a:chOff x="6388397" y="4889427"/>
                    <a:chExt cx="3516660" cy="1600199"/>
                  </a:xfrm>
                </p:grpSpPr>
                <p:sp>
                  <p:nvSpPr>
                    <p:cNvPr id="63" name="Rectangle 62"/>
                    <p:cNvSpPr/>
                    <p:nvPr/>
                  </p:nvSpPr>
                  <p:spPr>
                    <a:xfrm>
                      <a:off x="6396678" y="4889427"/>
                      <a:ext cx="3508379" cy="16001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err="1" smtClean="0">
                          <a:solidFill>
                            <a:schemeClr val="tx1"/>
                          </a:solidFill>
                          <a:latin typeface="Segoe UI" panose="020B0502040204020203" pitchFamily="34" charset="0"/>
                          <a:ea typeface="Segoe UI" panose="020B0502040204020203" pitchFamily="34" charset="0"/>
                          <a:cs typeface="Segoe UI" panose="020B0502040204020203" pitchFamily="34" charset="0"/>
                        </a:rPr>
                        <a:t>Radiogenomics</a:t>
                      </a:r>
                      <a:r>
                        <a:rPr lang="en-US" sz="11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 </a:t>
                      </a:r>
                    </a:p>
                    <a:p>
                      <a:pPr algn="ctr"/>
                      <a:r>
                        <a:rPr lang="en-US" sz="11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sym typeface="Wingdings" pitchFamily="2" charset="2"/>
                        </a:rPr>
                        <a:t>I</a:t>
                      </a:r>
                      <a:r>
                        <a:rPr lang="en-US" sz="11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maging signatures </a:t>
                      </a:r>
                      <a:r>
                        <a:rPr lang="en-US" sz="1100" b="1" dirty="0">
                          <a:solidFill>
                            <a:schemeClr val="tx1"/>
                          </a:solidFill>
                          <a:latin typeface="Segoe UI" panose="020B0502040204020203" pitchFamily="34" charset="0"/>
                          <a:ea typeface="Segoe UI" panose="020B0502040204020203" pitchFamily="34" charset="0"/>
                          <a:cs typeface="Segoe UI" panose="020B0502040204020203" pitchFamily="34" charset="0"/>
                        </a:rPr>
                        <a:t>of molecular characteristics:</a:t>
                      </a:r>
                    </a:p>
                  </p:txBody>
                </p:sp>
                <p:sp>
                  <p:nvSpPr>
                    <p:cNvPr id="67" name="TextBox 66"/>
                    <p:cNvSpPr txBox="1"/>
                    <p:nvPr/>
                  </p:nvSpPr>
                  <p:spPr>
                    <a:xfrm>
                      <a:off x="6388397" y="5370762"/>
                      <a:ext cx="1036321" cy="861774"/>
                    </a:xfrm>
                    <a:prstGeom prst="rect">
                      <a:avLst/>
                    </a:prstGeom>
                    <a:noFill/>
                  </p:spPr>
                  <p:txBody>
                    <a:bodyPr wrap="square" rtlCol="0" anchor="t">
                      <a:spAutoFit/>
                    </a:bodyPr>
                    <a:lstStyle/>
                    <a:p>
                      <a:pPr algn="ctr"/>
                      <a:r>
                        <a:rPr lang="en-US" sz="1000" dirty="0">
                          <a:latin typeface="Segoe UI" panose="020B0502040204020203" pitchFamily="34" charset="0"/>
                          <a:ea typeface="Segoe UI" panose="020B0502040204020203" pitchFamily="34" charset="0"/>
                          <a:cs typeface="Segoe UI" panose="020B0502040204020203" pitchFamily="34" charset="0"/>
                        </a:rPr>
                        <a:t>Imaging Signatures of GBM </a:t>
                      </a:r>
                      <a:r>
                        <a:rPr lang="en-US" sz="1000" dirty="0" smtClean="0">
                          <a:latin typeface="Segoe UI" panose="020B0502040204020203" pitchFamily="34" charset="0"/>
                          <a:ea typeface="Segoe UI" panose="020B0502040204020203" pitchFamily="34" charset="0"/>
                          <a:cs typeface="Segoe UI" panose="020B0502040204020203" pitchFamily="34" charset="0"/>
                        </a:rPr>
                        <a:t>mutations in </a:t>
                      </a:r>
                      <a:r>
                        <a:rPr lang="en-US" sz="1000" dirty="0" err="1" smtClean="0">
                          <a:latin typeface="Segoe UI" panose="020B0502040204020203" pitchFamily="34" charset="0"/>
                          <a:ea typeface="Segoe UI" panose="020B0502040204020203" pitchFamily="34" charset="0"/>
                          <a:cs typeface="Segoe UI" panose="020B0502040204020203" pitchFamily="34" charset="0"/>
                        </a:rPr>
                        <a:t>EGFRvIII</a:t>
                      </a:r>
                      <a:r>
                        <a:rPr lang="en-US" sz="1000" dirty="0" smtClean="0">
                          <a:latin typeface="Segoe UI" panose="020B0502040204020203" pitchFamily="34" charset="0"/>
                          <a:ea typeface="Segoe UI" panose="020B0502040204020203" pitchFamily="34" charset="0"/>
                          <a:cs typeface="Segoe UI" panose="020B0502040204020203" pitchFamily="34" charset="0"/>
                        </a:rPr>
                        <a:t> gene</a:t>
                      </a:r>
                      <a:endParaRPr lang="en-US" sz="1000" dirty="0">
                        <a:latin typeface="Segoe UI" panose="020B0502040204020203" pitchFamily="34" charset="0"/>
                        <a:ea typeface="Segoe UI" panose="020B0502040204020203" pitchFamily="34" charset="0"/>
                        <a:cs typeface="Segoe UI" panose="020B0502040204020203" pitchFamily="34" charset="0"/>
                      </a:endParaRPr>
                    </a:p>
                  </p:txBody>
                </p:sp>
              </p:grpSp>
              <p:grpSp>
                <p:nvGrpSpPr>
                  <p:cNvPr id="75" name="Group 74"/>
                  <p:cNvGrpSpPr/>
                  <p:nvPr/>
                </p:nvGrpSpPr>
                <p:grpSpPr>
                  <a:xfrm>
                    <a:off x="-51843" y="5141639"/>
                    <a:ext cx="1623060" cy="1600200"/>
                    <a:chOff x="-32793" y="4903514"/>
                    <a:chExt cx="1623060" cy="1600200"/>
                  </a:xfrm>
                </p:grpSpPr>
                <p:sp>
                  <p:nvSpPr>
                    <p:cNvPr id="76" name="Rectangle 75"/>
                    <p:cNvSpPr/>
                    <p:nvPr/>
                  </p:nvSpPr>
                  <p:spPr>
                    <a:xfrm>
                      <a:off x="-32793" y="4903514"/>
                      <a:ext cx="1623060" cy="1600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solidFill>
                            <a:schemeClr val="tx1"/>
                          </a:solidFill>
                          <a:latin typeface="Segoe UI" panose="020B0502040204020203" pitchFamily="34" charset="0"/>
                          <a:ea typeface="Segoe UI" panose="020B0502040204020203" pitchFamily="34" charset="0"/>
                          <a:cs typeface="Segoe UI" panose="020B0502040204020203" pitchFamily="34" charset="0"/>
                        </a:rPr>
                        <a:t>Precision Diagnosis,  Risk Estimation</a:t>
                      </a:r>
                      <a:r>
                        <a:rPr lang="en-US" sz="1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a:t>
                      </a:r>
                    </a:p>
                    <a:p>
                      <a:pPr algn="ctr"/>
                      <a:endParaRPr lang="en-US" sz="11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algn="ctr"/>
                      <a:endParaRPr lang="en-US" sz="1100"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algn="ctr"/>
                      <a:endParaRPr lang="en-US" sz="11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algn="ctr"/>
                      <a:endParaRPr lang="en-US" sz="1100"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algn="ctr"/>
                      <a:endParaRPr lang="en-US" sz="11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algn="ctr"/>
                      <a:endParaRPr lang="en-US" sz="1100"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pic>
                  <p:nvPicPr>
                    <p:cNvPr id="78" name="Picture 2" descr="H:\Research Work\Manuscripts\RSNA 2015\iSPYNAC-Jia-FIG.jpg"/>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l="7306" r="52083" b="19120"/>
                    <a:stretch/>
                  </p:blipFill>
                  <p:spPr bwMode="auto">
                    <a:xfrm>
                      <a:off x="870945" y="5507208"/>
                      <a:ext cx="688984" cy="693890"/>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78"/>
                    <p:cNvPicPr>
                      <a:picLocks noChangeAspect="1"/>
                    </p:cNvPicPr>
                    <p:nvPr/>
                  </p:nvPicPr>
                  <p:blipFill rotWithShape="1">
                    <a:blip r:embed="rId17" cstate="print">
                      <a:extLst>
                        <a:ext uri="{BEBA8EAE-BF5A-486C-A8C5-ECC9F3942E4B}">
                          <a14:imgProps xmlns:a14="http://schemas.microsoft.com/office/drawing/2010/main">
                            <a14:imgLayer r:embed="rId18">
                              <a14:imgEffect>
                                <a14:sharpenSoften amount="50000"/>
                              </a14:imgEffect>
                              <a14:imgEffect>
                                <a14:brightnessContrast bright="20000"/>
                              </a14:imgEffect>
                            </a14:imgLayer>
                          </a14:imgProps>
                        </a:ext>
                        <a:ext uri="{28A0092B-C50C-407E-A947-70E740481C1C}">
                          <a14:useLocalDpi xmlns:a14="http://schemas.microsoft.com/office/drawing/2010/main" val="0"/>
                        </a:ext>
                      </a:extLst>
                    </a:blip>
                    <a:srcRect l="34787" t="19380" r="23397" b="20148"/>
                    <a:stretch/>
                  </p:blipFill>
                  <p:spPr>
                    <a:xfrm>
                      <a:off x="13766" y="5448701"/>
                      <a:ext cx="857906" cy="778736"/>
                    </a:xfrm>
                    <a:prstGeom prst="rect">
                      <a:avLst/>
                    </a:prstGeom>
                  </p:spPr>
                </p:pic>
              </p:grpSp>
            </p:grpSp>
            <p:pic>
              <p:nvPicPr>
                <p:cNvPr id="86" name="Picture 85" descr="C:\Users\bakass\Dropbox\docs\@personal\my_papers\0.UPenn.2017.01.EGFRvIII\2016.07 - 2 - CCR submission\2.revision_1\2send\FIGURE_2.png"/>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l="12228" t="4857" r="1525" b="68850"/>
                <a:stretch/>
              </p:blipFill>
              <p:spPr bwMode="auto">
                <a:xfrm>
                  <a:off x="7741880" y="5520314"/>
                  <a:ext cx="1897925" cy="594817"/>
                </a:xfrm>
                <a:prstGeom prst="rect">
                  <a:avLst/>
                </a:prstGeom>
                <a:noFill/>
                <a:extLst>
                  <a:ext uri="{909E8E84-426E-40DD-AFC4-6F175D3DCCD1}">
                    <a14:hiddenFill xmlns:a14="http://schemas.microsoft.com/office/drawing/2010/main">
                      <a:solidFill>
                        <a:srgbClr val="FFFFFF"/>
                      </a:solidFill>
                    </a14:hiddenFill>
                  </a:ext>
                </a:extLst>
              </p:spPr>
            </p:pic>
          </p:grpSp>
          <p:pic>
            <p:nvPicPr>
              <p:cNvPr id="89" name="Picture 88" descr="C:\Users\bakass\Dropbox\docs\@personal\my_papers\0.UPenn.2017.01.EGFRvIII\2016.07 - 2 - CCR submission\2.revision_1\2send\FIGURE_2.png"/>
              <p:cNvPicPr>
                <a:picLocks noChangeAspect="1" noChangeArrowheads="1"/>
              </p:cNvPicPr>
              <p:nvPr/>
            </p:nvPicPr>
            <p:blipFill rotWithShape="1">
              <a:blip r:embed="rId20" cstate="print">
                <a:extLst>
                  <a:ext uri="{28A0092B-C50C-407E-A947-70E740481C1C}">
                    <a14:useLocalDpi xmlns:a14="http://schemas.microsoft.com/office/drawing/2010/main" val="0"/>
                  </a:ext>
                </a:extLst>
              </a:blip>
              <a:srcRect l="41939" t="25103" r="46122" b="71072"/>
              <a:stretch/>
            </p:blipFill>
            <p:spPr bwMode="auto">
              <a:xfrm>
                <a:off x="8360522" y="5869453"/>
                <a:ext cx="546575" cy="180009"/>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99" name="Down Arrow 42"/>
          <p:cNvSpPr/>
          <p:nvPr/>
        </p:nvSpPr>
        <p:spPr>
          <a:xfrm>
            <a:off x="5996940" y="3617019"/>
            <a:ext cx="198120" cy="195878"/>
          </a:xfrm>
          <a:prstGeom prst="downArrow">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100" name="Down Arrow 42"/>
          <p:cNvSpPr/>
          <p:nvPr/>
        </p:nvSpPr>
        <p:spPr>
          <a:xfrm>
            <a:off x="5996940" y="4494133"/>
            <a:ext cx="198120" cy="192167"/>
          </a:xfrm>
          <a:prstGeom prst="downArrow">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101" name="Down Arrow 42"/>
          <p:cNvSpPr/>
          <p:nvPr/>
        </p:nvSpPr>
        <p:spPr>
          <a:xfrm>
            <a:off x="5996940" y="407955"/>
            <a:ext cx="198120" cy="205650"/>
          </a:xfrm>
          <a:prstGeom prst="downArrow">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64" name="Rectangle: Rounded Corners 6"/>
          <p:cNvSpPr/>
          <p:nvPr/>
        </p:nvSpPr>
        <p:spPr>
          <a:xfrm>
            <a:off x="1911115" y="2660520"/>
            <a:ext cx="996572" cy="287300"/>
          </a:xfrm>
          <a:prstGeom prst="roundRect">
            <a:avLst/>
          </a:prstGeom>
          <a:solidFill>
            <a:srgbClr val="00206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Geodesic</a:t>
            </a:r>
            <a:endParaRPr lang="en-GB" sz="12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69" name="Rectangle: Rounded Corners 6"/>
          <p:cNvSpPr/>
          <p:nvPr/>
        </p:nvSpPr>
        <p:spPr>
          <a:xfrm>
            <a:off x="5996940" y="2660520"/>
            <a:ext cx="996572" cy="287300"/>
          </a:xfrm>
          <a:prstGeom prst="roundRect">
            <a:avLst/>
          </a:prstGeom>
          <a:solidFill>
            <a:srgbClr val="00206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WhiteStripe</a:t>
            </a:r>
            <a:endParaRPr lang="en-GB" sz="12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70" name="Rectangle: Rounded Corners 6"/>
          <p:cNvSpPr/>
          <p:nvPr/>
        </p:nvSpPr>
        <p:spPr>
          <a:xfrm>
            <a:off x="1781070" y="6489316"/>
            <a:ext cx="996572" cy="287300"/>
          </a:xfrm>
          <a:prstGeom prst="roundRect">
            <a:avLst/>
          </a:prstGeom>
          <a:solidFill>
            <a:srgbClr val="00206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LIBRA</a:t>
            </a:r>
            <a:endParaRPr lang="en-GB" sz="12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72" name="Rectangle: Rounded Corners 6"/>
          <p:cNvSpPr/>
          <p:nvPr/>
        </p:nvSpPr>
        <p:spPr>
          <a:xfrm>
            <a:off x="3940254" y="6489316"/>
            <a:ext cx="996572" cy="287300"/>
          </a:xfrm>
          <a:prstGeom prst="roundRect">
            <a:avLst/>
          </a:prstGeom>
          <a:solidFill>
            <a:srgbClr val="00206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Survival</a:t>
            </a:r>
            <a:endParaRPr lang="en-GB" sz="12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74" name="Rectangle: Rounded Corners 6"/>
          <p:cNvSpPr/>
          <p:nvPr/>
        </p:nvSpPr>
        <p:spPr>
          <a:xfrm>
            <a:off x="6065682" y="6489316"/>
            <a:ext cx="996572" cy="287300"/>
          </a:xfrm>
          <a:prstGeom prst="roundRect">
            <a:avLst/>
          </a:prstGeom>
          <a:solidFill>
            <a:srgbClr val="00206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Confetti</a:t>
            </a:r>
            <a:endParaRPr lang="en-GB" sz="12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77" name="Rectangle: Rounded Corners 6"/>
          <p:cNvSpPr/>
          <p:nvPr/>
        </p:nvSpPr>
        <p:spPr>
          <a:xfrm>
            <a:off x="8986048" y="6467019"/>
            <a:ext cx="996572" cy="287300"/>
          </a:xfrm>
          <a:prstGeom prst="roundRect">
            <a:avLst/>
          </a:prstGeom>
          <a:solidFill>
            <a:srgbClr val="00206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EGFRvIII</a:t>
            </a:r>
            <a:endParaRPr lang="en-GB" sz="12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5830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Rounded Rectangle 10"/>
          <p:cNvSpPr/>
          <p:nvPr/>
        </p:nvSpPr>
        <p:spPr>
          <a:xfrm>
            <a:off x="1327868" y="653056"/>
            <a:ext cx="10200778" cy="2291732"/>
          </a:xfrm>
          <a:prstGeom prst="roundRect">
            <a:avLst>
              <a:gd name="adj" fmla="val 5911"/>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rPr>
              <a:t>Image Analysis Algorithms</a:t>
            </a:r>
            <a:endParaRPr lang="en-US" sz="1600"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6" name="Rounded Rectangle 39"/>
          <p:cNvSpPr/>
          <p:nvPr/>
        </p:nvSpPr>
        <p:spPr>
          <a:xfrm>
            <a:off x="1327868" y="4724499"/>
            <a:ext cx="10201523" cy="2061483"/>
          </a:xfrm>
          <a:prstGeom prst="roundRect">
            <a:avLst>
              <a:gd name="adj" fmla="val 4710"/>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Output Modules and Outcomes</a:t>
            </a:r>
            <a:endParaRPr lang="en-US" sz="16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Rounded Corners 124"/>
          <p:cNvSpPr/>
          <p:nvPr/>
        </p:nvSpPr>
        <p:spPr>
          <a:xfrm>
            <a:off x="1327868" y="4534489"/>
            <a:ext cx="1726444" cy="356800"/>
          </a:xfrm>
          <a:prstGeom prst="round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Second Level</a:t>
            </a:r>
            <a:endParaRPr lang="en-GB"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44" name="Rounded Rectangle 43"/>
          <p:cNvSpPr/>
          <p:nvPr/>
        </p:nvSpPr>
        <p:spPr>
          <a:xfrm>
            <a:off x="3713011" y="3222189"/>
            <a:ext cx="4765979" cy="357836"/>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Extensive Imaging Phenotypic Panel</a:t>
            </a:r>
          </a:p>
        </p:txBody>
      </p:sp>
      <p:sp>
        <p:nvSpPr>
          <p:cNvPr id="45" name="Rounded Rectangle 44"/>
          <p:cNvSpPr/>
          <p:nvPr/>
        </p:nvSpPr>
        <p:spPr>
          <a:xfrm>
            <a:off x="3713010" y="3849372"/>
            <a:ext cx="4765980" cy="60531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Feature Synthesis and Integration</a:t>
            </a:r>
          </a:p>
          <a:p>
            <a:pPr algn="ctr"/>
            <a:r>
              <a:rPr lang="en-US"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via Machine Learning</a:t>
            </a:r>
          </a:p>
        </p:txBody>
      </p:sp>
      <p:sp>
        <p:nvSpPr>
          <p:cNvPr id="46" name="Rounded Rectangle 45"/>
          <p:cNvSpPr/>
          <p:nvPr/>
        </p:nvSpPr>
        <p:spPr>
          <a:xfrm>
            <a:off x="5216715" y="10364"/>
            <a:ext cx="1758570" cy="3581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Input Images</a:t>
            </a:r>
            <a:endParaRPr lang="en-US"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47" name="Rounded Rectangle 46"/>
          <p:cNvSpPr/>
          <p:nvPr/>
        </p:nvSpPr>
        <p:spPr>
          <a:xfrm>
            <a:off x="8984741" y="3849373"/>
            <a:ext cx="2236470" cy="60531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rPr>
              <a:t>Modeling information</a:t>
            </a:r>
            <a:br>
              <a:rPr lang="en-US" sz="1600"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rPr>
            </a:br>
            <a:r>
              <a:rPr lang="en-US" sz="1400"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rPr>
              <a:t>(e.g. tumor growth, </a:t>
            </a:r>
            <a:r>
              <a:rPr lang="en-US" sz="1400" dirty="0" smtClean="0">
                <a:solidFill>
                  <a:sysClr val="windowText" lastClr="000000"/>
                </a:solidFill>
                <a:latin typeface="Segoe UI" panose="020B0502040204020203" pitchFamily="34" charset="0"/>
                <a:ea typeface="Segoe UI" panose="020B0502040204020203" pitchFamily="34" charset="0"/>
                <a:cs typeface="Segoe UI" panose="020B0502040204020203" pitchFamily="34" charset="0"/>
              </a:rPr>
              <a:t>atlas)</a:t>
            </a:r>
            <a:endParaRPr lang="en-US" sz="1400"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97" name="Group 96"/>
          <p:cNvGrpSpPr/>
          <p:nvPr/>
        </p:nvGrpSpPr>
        <p:grpSpPr>
          <a:xfrm>
            <a:off x="1685838" y="1112214"/>
            <a:ext cx="9696420" cy="1741218"/>
            <a:chOff x="1685838" y="1112214"/>
            <a:chExt cx="9696420" cy="1741218"/>
          </a:xfrm>
        </p:grpSpPr>
        <p:grpSp>
          <p:nvGrpSpPr>
            <p:cNvPr id="12" name="Group 11"/>
            <p:cNvGrpSpPr/>
            <p:nvPr/>
          </p:nvGrpSpPr>
          <p:grpSpPr>
            <a:xfrm>
              <a:off x="1685838" y="1112214"/>
              <a:ext cx="9696420" cy="1741218"/>
              <a:chOff x="326092" y="986742"/>
              <a:chExt cx="9696420" cy="1741218"/>
            </a:xfrm>
          </p:grpSpPr>
          <p:grpSp>
            <p:nvGrpSpPr>
              <p:cNvPr id="13" name="Group 12"/>
              <p:cNvGrpSpPr/>
              <p:nvPr/>
            </p:nvGrpSpPr>
            <p:grpSpPr>
              <a:xfrm>
                <a:off x="326092" y="993683"/>
                <a:ext cx="1447800" cy="1734277"/>
                <a:chOff x="912832" y="498383"/>
                <a:chExt cx="1447800" cy="1734277"/>
              </a:xfrm>
            </p:grpSpPr>
            <p:sp>
              <p:nvSpPr>
                <p:cNvPr id="39" name="Rectangle 38"/>
                <p:cNvSpPr/>
                <p:nvPr/>
              </p:nvSpPr>
              <p:spPr>
                <a:xfrm>
                  <a:off x="912832" y="498383"/>
                  <a:ext cx="1447800" cy="1734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latin typeface="Segoe UI" panose="020B0502040204020203" pitchFamily="34" charset="0"/>
                      <a:ea typeface="Segoe UI" panose="020B0502040204020203" pitchFamily="34" charset="0"/>
                      <a:cs typeface="Segoe UI" panose="020B0502040204020203" pitchFamily="34" charset="0"/>
                    </a:rPr>
                    <a:t>Segmentation:</a:t>
                  </a:r>
                </a:p>
                <a:p>
                  <a:pPr algn="ctr"/>
                  <a:endParaRPr lang="en-US" sz="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algn="ctr"/>
                  <a:r>
                    <a:rPr lang="en-US" sz="1200" dirty="0">
                      <a:solidFill>
                        <a:schemeClr val="tx1"/>
                      </a:solidFill>
                      <a:latin typeface="Segoe UI" panose="020B0502040204020203" pitchFamily="34" charset="0"/>
                      <a:ea typeface="Segoe UI" panose="020B0502040204020203" pitchFamily="34" charset="0"/>
                      <a:cs typeface="Segoe UI" panose="020B0502040204020203" pitchFamily="34" charset="0"/>
                    </a:rPr>
                    <a:t>Regions of Interest (ROIs)</a:t>
                  </a:r>
                </a:p>
              </p:txBody>
            </p:sp>
            <p:pic>
              <p:nvPicPr>
                <p:cNvPr id="41" name="Picture 4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1147" y="1291828"/>
                  <a:ext cx="1350497" cy="830223"/>
                </a:xfrm>
                <a:prstGeom prst="rect">
                  <a:avLst/>
                </a:prstGeom>
                <a:noFill/>
                <a:ln>
                  <a:noFill/>
                </a:ln>
              </p:spPr>
            </p:pic>
          </p:grpSp>
          <p:grpSp>
            <p:nvGrpSpPr>
              <p:cNvPr id="14" name="Group 13"/>
              <p:cNvGrpSpPr/>
              <p:nvPr/>
            </p:nvGrpSpPr>
            <p:grpSpPr>
              <a:xfrm>
                <a:off x="2126294" y="988942"/>
                <a:ext cx="1905000" cy="1734275"/>
                <a:chOff x="3040694" y="661282"/>
                <a:chExt cx="1905000" cy="1734275"/>
              </a:xfrm>
            </p:grpSpPr>
            <p:sp>
              <p:nvSpPr>
                <p:cNvPr id="32" name="Rectangle 31"/>
                <p:cNvSpPr/>
                <p:nvPr/>
              </p:nvSpPr>
              <p:spPr>
                <a:xfrm>
                  <a:off x="3040694" y="661282"/>
                  <a:ext cx="1905000" cy="17342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220"/>
                    </a:lnSpc>
                  </a:pPr>
                  <a:r>
                    <a:rPr lang="en-US" sz="12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Registration</a:t>
                  </a:r>
                  <a:r>
                    <a:rPr lang="en-US" sz="12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a:t>
                  </a:r>
                </a:p>
                <a:p>
                  <a:pPr algn="ctr">
                    <a:lnSpc>
                      <a:spcPts val="1220"/>
                    </a:lnSpc>
                  </a:pPr>
                  <a:r>
                    <a:rPr lang="en-US" sz="1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Measure </a:t>
                  </a:r>
                  <a:r>
                    <a:rPr lang="en-US" sz="1100" dirty="0">
                      <a:solidFill>
                        <a:schemeClr val="tx1"/>
                      </a:solidFill>
                      <a:latin typeface="Segoe UI" panose="020B0502040204020203" pitchFamily="34" charset="0"/>
                      <a:ea typeface="Segoe UI" panose="020B0502040204020203" pitchFamily="34" charset="0"/>
                      <a:cs typeface="Segoe UI" panose="020B0502040204020203" pitchFamily="34" charset="0"/>
                    </a:rPr>
                    <a:t>change with time</a:t>
                  </a:r>
                  <a:r>
                    <a:rPr lang="en-US" sz="12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pPr algn="ctr">
                    <a:lnSpc>
                      <a:spcPts val="1220"/>
                    </a:lnSpc>
                  </a:pPr>
                  <a:r>
                    <a:rPr lang="en-US" sz="1200" dirty="0">
                      <a:solidFill>
                        <a:schemeClr val="tx1"/>
                      </a:solidFill>
                      <a:latin typeface="Segoe UI" panose="020B0502040204020203" pitchFamily="34" charset="0"/>
                      <a:ea typeface="Segoe UI" panose="020B0502040204020203" pitchFamily="34" charset="0"/>
                      <a:cs typeface="Segoe UI" panose="020B0502040204020203" pitchFamily="34" charset="0"/>
                    </a:rPr>
                    <a:t> A            B          </a:t>
                  </a:r>
                  <a:r>
                    <a:rPr lang="en-US" sz="12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B→A</a:t>
                  </a:r>
                  <a:endParaRPr lang="en-US" sz="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algn="ctr">
                    <a:lnSpc>
                      <a:spcPts val="1220"/>
                    </a:lnSpc>
                  </a:pPr>
                  <a:endParaRPr lang="en-US" sz="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algn="ctr">
                    <a:lnSpc>
                      <a:spcPts val="1220"/>
                    </a:lnSpc>
                  </a:pPr>
                  <a:endParaRPr lang="en-US" sz="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a:lnSpc>
                      <a:spcPts val="1220"/>
                    </a:lnSpc>
                  </a:pPr>
                  <a:endParaRPr lang="en-US" sz="1100"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a:lnSpc>
                      <a:spcPts val="1220"/>
                    </a:lnSpc>
                  </a:pPr>
                  <a:r>
                    <a:rPr lang="en-US" sz="1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Population </a:t>
                  </a:r>
                  <a:r>
                    <a:rPr lang="en-US" sz="1100" dirty="0">
                      <a:solidFill>
                        <a:schemeClr val="tx1"/>
                      </a:solidFill>
                      <a:latin typeface="Segoe UI" panose="020B0502040204020203" pitchFamily="34" charset="0"/>
                      <a:ea typeface="Segoe UI" panose="020B0502040204020203" pitchFamily="34" charset="0"/>
                      <a:cs typeface="Segoe UI" panose="020B0502040204020203" pitchFamily="34" charset="0"/>
                    </a:rPr>
                    <a:t>atlases</a:t>
                  </a:r>
                  <a:r>
                    <a:rPr lang="en-US" sz="1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a:t>
                  </a:r>
                </a:p>
                <a:p>
                  <a:pPr algn="r"/>
                  <a:endParaRPr lang="en-US" sz="500"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algn="r">
                    <a:lnSpc>
                      <a:spcPts val="1220"/>
                    </a:lnSpc>
                  </a:pPr>
                  <a:r>
                    <a:rPr lang="en-US" sz="9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Common</a:t>
                  </a:r>
                  <a:endParaRPr lang="en-US" sz="9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algn="r">
                    <a:lnSpc>
                      <a:spcPts val="1220"/>
                    </a:lnSpc>
                  </a:pPr>
                  <a:r>
                    <a:rPr lang="en-US" sz="900" dirty="0">
                      <a:solidFill>
                        <a:schemeClr val="tx1"/>
                      </a:solidFill>
                      <a:latin typeface="Segoe UI" panose="020B0502040204020203" pitchFamily="34" charset="0"/>
                      <a:ea typeface="Segoe UI" panose="020B0502040204020203" pitchFamily="34" charset="0"/>
                      <a:cs typeface="Segoe UI" panose="020B0502040204020203" pitchFamily="34" charset="0"/>
                    </a:rPr>
                    <a:t>vs.</a:t>
                  </a:r>
                </a:p>
                <a:p>
                  <a:pPr algn="r">
                    <a:lnSpc>
                      <a:spcPts val="1220"/>
                    </a:lnSpc>
                  </a:pPr>
                  <a:r>
                    <a:rPr lang="en-US" sz="900" dirty="0">
                      <a:solidFill>
                        <a:schemeClr val="tx1"/>
                      </a:solidFill>
                      <a:latin typeface="Segoe UI" panose="020B0502040204020203" pitchFamily="34" charset="0"/>
                      <a:ea typeface="Segoe UI" panose="020B0502040204020203" pitchFamily="34" charset="0"/>
                      <a:cs typeface="Segoe UI" panose="020B0502040204020203" pitchFamily="34" charset="0"/>
                    </a:rPr>
                    <a:t>Rare</a:t>
                  </a:r>
                </a:p>
                <a:p>
                  <a:pPr>
                    <a:lnSpc>
                      <a:spcPts val="1220"/>
                    </a:lnSpc>
                  </a:pPr>
                  <a:endParaRPr lang="en-US" sz="1100"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algn="ctr"/>
                  <a:endParaRPr lang="en-US" sz="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pic>
              <p:nvPicPr>
                <p:cNvPr id="37" name="Picture 36"/>
                <p:cNvPicPr/>
                <p:nvPr/>
              </p:nvPicPr>
              <p:blipFill>
                <a:blip r:embed="rId4" cstate="print">
                  <a:extLst>
                    <a:ext uri="{28A0092B-C50C-407E-A947-70E740481C1C}">
                      <a14:useLocalDpi xmlns:a14="http://schemas.microsoft.com/office/drawing/2010/main" val="0"/>
                    </a:ext>
                  </a:extLst>
                </a:blip>
                <a:srcRect l="744" r="47185" b="15101"/>
                <a:stretch>
                  <a:fillRect/>
                </a:stretch>
              </p:blipFill>
              <p:spPr bwMode="auto">
                <a:xfrm>
                  <a:off x="3119580" y="1200698"/>
                  <a:ext cx="1752600" cy="381000"/>
                </a:xfrm>
                <a:prstGeom prst="rect">
                  <a:avLst/>
                </a:prstGeom>
                <a:noFill/>
                <a:ln>
                  <a:noFill/>
                </a:ln>
              </p:spPr>
            </p:pic>
            <p:grpSp>
              <p:nvGrpSpPr>
                <p:cNvPr id="31" name="Group 30"/>
                <p:cNvGrpSpPr/>
                <p:nvPr/>
              </p:nvGrpSpPr>
              <p:grpSpPr>
                <a:xfrm>
                  <a:off x="3119580" y="1769127"/>
                  <a:ext cx="1213952" cy="610112"/>
                  <a:chOff x="5199840" y="4001787"/>
                  <a:chExt cx="1213952" cy="610112"/>
                </a:xfrm>
              </p:grpSpPr>
              <p:pic>
                <p:nvPicPr>
                  <p:cNvPr id="33" name="Picture 2"/>
                  <p:cNvPicPr>
                    <a:picLocks noChangeAspect="1" noChangeArrowheads="1"/>
                  </p:cNvPicPr>
                  <p:nvPr/>
                </p:nvPicPr>
                <p:blipFill>
                  <a:blip r:embed="rId5" cstate="print"/>
                  <a:srcRect/>
                  <a:stretch>
                    <a:fillRect/>
                  </a:stretch>
                </p:blipFill>
                <p:spPr bwMode="auto">
                  <a:xfrm>
                    <a:off x="5199840" y="4001787"/>
                    <a:ext cx="573088" cy="609600"/>
                  </a:xfrm>
                  <a:prstGeom prst="rect">
                    <a:avLst/>
                  </a:prstGeom>
                  <a:noFill/>
                  <a:ln w="9525">
                    <a:noFill/>
                    <a:miter lim="800000"/>
                    <a:headEnd/>
                    <a:tailEnd/>
                  </a:ln>
                </p:spPr>
              </p:pic>
              <p:pic>
                <p:nvPicPr>
                  <p:cNvPr id="34" name="Picture 3"/>
                  <p:cNvPicPr>
                    <a:picLocks noChangeAspect="1" noChangeArrowheads="1"/>
                  </p:cNvPicPr>
                  <p:nvPr/>
                </p:nvPicPr>
                <p:blipFill>
                  <a:blip r:embed="rId6" cstate="print"/>
                  <a:srcRect/>
                  <a:stretch>
                    <a:fillRect/>
                  </a:stretch>
                </p:blipFill>
                <p:spPr bwMode="auto">
                  <a:xfrm>
                    <a:off x="5773712" y="4001787"/>
                    <a:ext cx="640080" cy="609600"/>
                  </a:xfrm>
                  <a:prstGeom prst="rect">
                    <a:avLst/>
                  </a:prstGeom>
                  <a:noFill/>
                  <a:ln w="9525">
                    <a:noFill/>
                    <a:miter lim="800000"/>
                    <a:headEnd/>
                    <a:tailEnd/>
                  </a:ln>
                </p:spPr>
              </p:pic>
              <p:pic>
                <p:nvPicPr>
                  <p:cNvPr id="35" name="Picture 4"/>
                  <p:cNvPicPr>
                    <a:picLocks noChangeAspect="1" noChangeArrowheads="1"/>
                  </p:cNvPicPr>
                  <p:nvPr/>
                </p:nvPicPr>
                <p:blipFill>
                  <a:blip r:embed="rId7" cstate="print"/>
                  <a:srcRect/>
                  <a:stretch>
                    <a:fillRect/>
                  </a:stretch>
                </p:blipFill>
                <p:spPr bwMode="auto">
                  <a:xfrm flipH="1">
                    <a:off x="5743710" y="4008395"/>
                    <a:ext cx="45913" cy="603504"/>
                  </a:xfrm>
                  <a:prstGeom prst="rect">
                    <a:avLst/>
                  </a:prstGeom>
                  <a:noFill/>
                  <a:ln w="9525">
                    <a:noFill/>
                    <a:miter lim="800000"/>
                    <a:headEnd/>
                    <a:tailEnd/>
                  </a:ln>
                </p:spPr>
              </p:pic>
            </p:grpSp>
          </p:grpSp>
          <p:sp>
            <p:nvSpPr>
              <p:cNvPr id="28" name="Rectangle 27"/>
              <p:cNvSpPr/>
              <p:nvPr/>
            </p:nvSpPr>
            <p:spPr>
              <a:xfrm>
                <a:off x="8469946" y="986742"/>
                <a:ext cx="1552566" cy="17336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5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Image </a:t>
                </a:r>
                <a:r>
                  <a:rPr lang="en-US" sz="1050" b="1" dirty="0">
                    <a:solidFill>
                      <a:schemeClr val="tx1"/>
                    </a:solidFill>
                    <a:latin typeface="Segoe UI" panose="020B0502040204020203" pitchFamily="34" charset="0"/>
                    <a:ea typeface="Segoe UI" panose="020B0502040204020203" pitchFamily="34" charset="0"/>
                    <a:cs typeface="Segoe UI" panose="020B0502040204020203" pitchFamily="34" charset="0"/>
                  </a:rPr>
                  <a:t>Operations</a:t>
                </a:r>
                <a:r>
                  <a:rPr lang="en-US" sz="105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pPr algn="ctr"/>
                <a:endParaRPr lang="en-US" sz="105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marL="171450" indent="-87313">
                  <a:lnSpc>
                    <a:spcPts val="1400"/>
                  </a:lnSpc>
                  <a:buFont typeface="Arial" pitchFamily="34" charset="0"/>
                  <a:buChar char="•"/>
                </a:pPr>
                <a:r>
                  <a:rPr lang="en-US" sz="900" dirty="0">
                    <a:solidFill>
                      <a:schemeClr val="tx1"/>
                    </a:solidFill>
                    <a:latin typeface="Segoe UI" panose="020B0502040204020203" pitchFamily="34" charset="0"/>
                    <a:ea typeface="Segoe UI" panose="020B0502040204020203" pitchFamily="34" charset="0"/>
                    <a:cs typeface="Segoe UI" panose="020B0502040204020203" pitchFamily="34" charset="0"/>
                  </a:rPr>
                  <a:t>DICOM access</a:t>
                </a:r>
              </a:p>
              <a:p>
                <a:pPr marL="171450" indent="-87313">
                  <a:lnSpc>
                    <a:spcPts val="1400"/>
                  </a:lnSpc>
                  <a:buFont typeface="Arial" pitchFamily="34" charset="0"/>
                  <a:buChar char="•"/>
                </a:pPr>
                <a:r>
                  <a:rPr lang="en-US" sz="900" dirty="0">
                    <a:solidFill>
                      <a:schemeClr val="tx1"/>
                    </a:solidFill>
                    <a:latin typeface="Segoe UI" panose="020B0502040204020203" pitchFamily="34" charset="0"/>
                    <a:ea typeface="Segoe UI" panose="020B0502040204020203" pitchFamily="34" charset="0"/>
                    <a:cs typeface="Segoe UI" panose="020B0502040204020203" pitchFamily="34" charset="0"/>
                  </a:rPr>
                  <a:t>Format conversion</a:t>
                </a:r>
              </a:p>
              <a:p>
                <a:pPr marL="171450" indent="-87313">
                  <a:lnSpc>
                    <a:spcPts val="1400"/>
                  </a:lnSpc>
                  <a:buFont typeface="Arial" pitchFamily="34" charset="0"/>
                  <a:buChar char="•"/>
                </a:pPr>
                <a:r>
                  <a:rPr lang="en-US" sz="900" dirty="0">
                    <a:solidFill>
                      <a:schemeClr val="tx1"/>
                    </a:solidFill>
                    <a:latin typeface="Segoe UI" panose="020B0502040204020203" pitchFamily="34" charset="0"/>
                    <a:ea typeface="Segoe UI" panose="020B0502040204020203" pitchFamily="34" charset="0"/>
                    <a:cs typeface="Segoe UI" panose="020B0502040204020203" pitchFamily="34" charset="0"/>
                  </a:rPr>
                  <a:t>Intensity normalization</a:t>
                </a:r>
              </a:p>
              <a:p>
                <a:pPr marL="171450" indent="-87313">
                  <a:lnSpc>
                    <a:spcPts val="1400"/>
                  </a:lnSpc>
                  <a:buFont typeface="Arial" pitchFamily="34" charset="0"/>
                  <a:buChar char="•"/>
                </a:pPr>
                <a:r>
                  <a:rPr lang="en-US" sz="900" dirty="0">
                    <a:solidFill>
                      <a:schemeClr val="tx1"/>
                    </a:solidFill>
                    <a:latin typeface="Segoe UI" panose="020B0502040204020203" pitchFamily="34" charset="0"/>
                    <a:ea typeface="Segoe UI" panose="020B0502040204020203" pitchFamily="34" charset="0"/>
                    <a:cs typeface="Segoe UI" panose="020B0502040204020203" pitchFamily="34" charset="0"/>
                  </a:rPr>
                  <a:t>Co-registration</a:t>
                </a:r>
              </a:p>
              <a:p>
                <a:pPr marL="171450" indent="-87313">
                  <a:lnSpc>
                    <a:spcPts val="1400"/>
                  </a:lnSpc>
                  <a:buFont typeface="Arial" pitchFamily="34" charset="0"/>
                  <a:buChar char="•"/>
                </a:pPr>
                <a:r>
                  <a:rPr lang="en-US" sz="900" dirty="0">
                    <a:solidFill>
                      <a:schemeClr val="tx1"/>
                    </a:solidFill>
                    <a:latin typeface="Segoe UI" panose="020B0502040204020203" pitchFamily="34" charset="0"/>
                    <a:ea typeface="Segoe UI" panose="020B0502040204020203" pitchFamily="34" charset="0"/>
                    <a:cs typeface="Segoe UI" panose="020B0502040204020203" pitchFamily="34" charset="0"/>
                  </a:rPr>
                  <a:t>Noise Reduction</a:t>
                </a:r>
              </a:p>
              <a:p>
                <a:pPr marL="171450" indent="-87313">
                  <a:lnSpc>
                    <a:spcPts val="1400"/>
                  </a:lnSpc>
                  <a:buFont typeface="Arial" pitchFamily="34" charset="0"/>
                  <a:buChar char="•"/>
                </a:pPr>
                <a:r>
                  <a:rPr lang="en-US" sz="900" dirty="0">
                    <a:solidFill>
                      <a:schemeClr val="tx1"/>
                    </a:solidFill>
                    <a:latin typeface="Segoe UI" panose="020B0502040204020203" pitchFamily="34" charset="0"/>
                    <a:ea typeface="Segoe UI" panose="020B0502040204020203" pitchFamily="34" charset="0"/>
                    <a:cs typeface="Segoe UI" panose="020B0502040204020203" pitchFamily="34" charset="0"/>
                  </a:rPr>
                  <a:t>ROI annotation</a:t>
                </a:r>
              </a:p>
              <a:p>
                <a:pPr marL="171450" indent="-87313">
                  <a:lnSpc>
                    <a:spcPts val="1400"/>
                  </a:lnSpc>
                  <a:buFont typeface="Arial" pitchFamily="34" charset="0"/>
                  <a:buChar char="•"/>
                </a:pPr>
                <a:r>
                  <a:rPr lang="en-US" sz="900" dirty="0">
                    <a:solidFill>
                      <a:schemeClr val="tx1"/>
                    </a:solidFill>
                    <a:latin typeface="Segoe UI" panose="020B0502040204020203" pitchFamily="34" charset="0"/>
                    <a:ea typeface="Segoe UI" panose="020B0502040204020203" pitchFamily="34" charset="0"/>
                    <a:cs typeface="Segoe UI" panose="020B0502040204020203" pitchFamily="34" charset="0"/>
                  </a:rPr>
                  <a:t>Seed-point initialization</a:t>
                </a:r>
              </a:p>
              <a:p>
                <a:pPr algn="ctr"/>
                <a:endParaRPr lang="en-US" sz="9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16" name="Group 15"/>
              <p:cNvGrpSpPr/>
              <p:nvPr/>
            </p:nvGrpSpPr>
            <p:grpSpPr>
              <a:xfrm>
                <a:off x="6212543" y="992575"/>
                <a:ext cx="1912045" cy="1733673"/>
                <a:chOff x="7408883" y="596335"/>
                <a:chExt cx="1912045" cy="1733673"/>
              </a:xfrm>
            </p:grpSpPr>
            <p:grpSp>
              <p:nvGrpSpPr>
                <p:cNvPr id="21" name="Group 20"/>
                <p:cNvGrpSpPr/>
                <p:nvPr/>
              </p:nvGrpSpPr>
              <p:grpSpPr>
                <a:xfrm>
                  <a:off x="7597477" y="1123882"/>
                  <a:ext cx="1698686" cy="576665"/>
                  <a:chOff x="4686889" y="3446485"/>
                  <a:chExt cx="4709287" cy="2118849"/>
                </a:xfrm>
              </p:grpSpPr>
              <p:pic>
                <p:nvPicPr>
                  <p:cNvPr id="25" name="Picture 8"/>
                  <p:cNvPicPr>
                    <a:picLocks noChangeAspect="1" noChangeArrowheads="1"/>
                  </p:cNvPicPr>
                  <p:nvPr/>
                </p:nvPicPr>
                <p:blipFill>
                  <a:blip r:embed="rId8" cstate="print"/>
                  <a:srcRect/>
                  <a:stretch>
                    <a:fillRect/>
                  </a:stretch>
                </p:blipFill>
                <p:spPr bwMode="auto">
                  <a:xfrm>
                    <a:off x="7414974" y="3660334"/>
                    <a:ext cx="1981202" cy="1905000"/>
                  </a:xfrm>
                  <a:prstGeom prst="rect">
                    <a:avLst/>
                  </a:prstGeom>
                  <a:noFill/>
                  <a:ln w="9525">
                    <a:noFill/>
                    <a:miter lim="800000"/>
                    <a:headEnd/>
                    <a:tailEnd/>
                  </a:ln>
                  <a:effectLst/>
                </p:spPr>
              </p:pic>
              <p:sp>
                <p:nvSpPr>
                  <p:cNvPr id="26" name="TextBox 25"/>
                  <p:cNvSpPr txBox="1"/>
                  <p:nvPr/>
                </p:nvSpPr>
                <p:spPr>
                  <a:xfrm>
                    <a:off x="4686889" y="3446485"/>
                    <a:ext cx="1793791" cy="621977"/>
                  </a:xfrm>
                  <a:prstGeom prst="rect">
                    <a:avLst/>
                  </a:prstGeom>
                  <a:noFill/>
                </p:spPr>
                <p:txBody>
                  <a:bodyPr wrap="square" rtlCol="0" anchor="t">
                    <a:spAutoFit/>
                  </a:bodyPr>
                  <a:lstStyle/>
                  <a:p>
                    <a:r>
                      <a:rPr lang="en-US" sz="500" dirty="0">
                        <a:solidFill>
                          <a:schemeClr val="bg1"/>
                        </a:solidFill>
                        <a:latin typeface="Segoe UI" panose="020B0502040204020203" pitchFamily="34" charset="0"/>
                        <a:ea typeface="Segoe UI" panose="020B0502040204020203" pitchFamily="34" charset="0"/>
                        <a:cs typeface="Segoe UI" panose="020B0502040204020203" pitchFamily="34" charset="0"/>
                      </a:rPr>
                      <a:t>Wavelet-DP1 </a:t>
                    </a:r>
                  </a:p>
                </p:txBody>
              </p:sp>
            </p:grpSp>
            <p:pic>
              <p:nvPicPr>
                <p:cNvPr id="22" name="Picture 6"/>
                <p:cNvPicPr>
                  <a:picLocks noChangeAspect="1" noChangeArrowheads="1"/>
                </p:cNvPicPr>
                <p:nvPr/>
              </p:nvPicPr>
              <p:blipFill>
                <a:blip r:embed="rId9" cstate="print"/>
                <a:srcRect l="14652" t="25478" r="10574" b="13376"/>
                <a:stretch>
                  <a:fillRect/>
                </a:stretch>
              </p:blipFill>
              <p:spPr bwMode="auto">
                <a:xfrm>
                  <a:off x="7619763" y="1183338"/>
                  <a:ext cx="845820" cy="510540"/>
                </a:xfrm>
                <a:prstGeom prst="rect">
                  <a:avLst/>
                </a:prstGeom>
                <a:noFill/>
                <a:ln w="9525">
                  <a:noFill/>
                  <a:miter lim="800000"/>
                  <a:headEnd/>
                  <a:tailEnd/>
                </a:ln>
              </p:spPr>
            </p:pic>
            <p:pic>
              <p:nvPicPr>
                <p:cNvPr id="23" name="Picture 7"/>
                <p:cNvPicPr>
                  <a:picLocks noChangeAspect="1" noChangeArrowheads="1"/>
                </p:cNvPicPr>
                <p:nvPr/>
              </p:nvPicPr>
              <p:blipFill>
                <a:blip r:embed="rId10" cstate="print"/>
                <a:srcRect l="9091" r="7905"/>
                <a:stretch>
                  <a:fillRect/>
                </a:stretch>
              </p:blipFill>
              <p:spPr bwMode="auto">
                <a:xfrm>
                  <a:off x="7629288" y="1758648"/>
                  <a:ext cx="1691640" cy="547769"/>
                </a:xfrm>
                <a:prstGeom prst="rect">
                  <a:avLst/>
                </a:prstGeom>
                <a:noFill/>
                <a:ln w="9525">
                  <a:noFill/>
                  <a:miter lim="800000"/>
                  <a:headEnd/>
                  <a:tailEnd/>
                </a:ln>
              </p:spPr>
            </p:pic>
            <p:sp>
              <p:nvSpPr>
                <p:cNvPr id="24" name="Rectangle 23"/>
                <p:cNvSpPr/>
                <p:nvPr/>
              </p:nvSpPr>
              <p:spPr>
                <a:xfrm>
                  <a:off x="7408883" y="596335"/>
                  <a:ext cx="1905000" cy="17336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solidFill>
                        <a:schemeClr val="tx1"/>
                      </a:solidFill>
                      <a:latin typeface="Segoe UI" panose="020B0502040204020203" pitchFamily="34" charset="0"/>
                      <a:ea typeface="Segoe UI" panose="020B0502040204020203" pitchFamily="34" charset="0"/>
                      <a:cs typeface="Segoe UI" panose="020B0502040204020203" pitchFamily="34" charset="0"/>
                    </a:rPr>
                    <a:t>Feature Extraction</a:t>
                  </a:r>
                  <a:r>
                    <a:rPr lang="en-US" sz="1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pPr algn="ctr"/>
                  <a:r>
                    <a:rPr lang="en-US" sz="1100" dirty="0">
                      <a:solidFill>
                        <a:schemeClr val="tx1"/>
                      </a:solidFill>
                      <a:latin typeface="Segoe UI" panose="020B0502040204020203" pitchFamily="34" charset="0"/>
                      <a:ea typeface="Segoe UI" panose="020B0502040204020203" pitchFamily="34" charset="0"/>
                      <a:cs typeface="Segoe UI" panose="020B0502040204020203" pitchFamily="34" charset="0"/>
                    </a:rPr>
                    <a:t>Texture, histogram, dynamics, spatial pattern</a:t>
                  </a:r>
                </a:p>
              </p:txBody>
            </p:sp>
          </p:grpSp>
          <p:sp>
            <p:nvSpPr>
              <p:cNvPr id="19" name="Rectangle 18"/>
              <p:cNvSpPr/>
              <p:nvPr/>
            </p:nvSpPr>
            <p:spPr>
              <a:xfrm>
                <a:off x="4383696" y="986742"/>
                <a:ext cx="1476445" cy="1734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Image Harmonization</a:t>
                </a:r>
                <a:endParaRPr lang="en-US" sz="12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grpSp>
        <p:pic>
          <p:nvPicPr>
            <p:cNvPr id="60" name="Picture 2" descr="C:\Christos\Papers\CapTk Cancer research 2017\Taki Figure.bmp"/>
            <p:cNvPicPr>
              <a:picLocks noChangeAspect="1" noChangeArrowheads="1"/>
            </p:cNvPicPr>
            <p:nvPr/>
          </p:nvPicPr>
          <p:blipFill>
            <a:blip r:embed="rId11" cstate="print"/>
            <a:srcRect l="9582" t="20061" r="7787" b="13375"/>
            <a:stretch>
              <a:fillRect/>
            </a:stretch>
          </p:blipFill>
          <p:spPr bwMode="auto">
            <a:xfrm>
              <a:off x="5773417" y="1703795"/>
              <a:ext cx="1409700" cy="926068"/>
            </a:xfrm>
            <a:prstGeom prst="rect">
              <a:avLst/>
            </a:prstGeom>
            <a:noFill/>
          </p:spPr>
        </p:pic>
      </p:grpSp>
      <p:sp>
        <p:nvSpPr>
          <p:cNvPr id="68" name="Rectangle: Rounded Corners 6"/>
          <p:cNvSpPr/>
          <p:nvPr/>
        </p:nvSpPr>
        <p:spPr>
          <a:xfrm>
            <a:off x="1327868" y="467064"/>
            <a:ext cx="1726444" cy="374690"/>
          </a:xfrm>
          <a:prstGeom prst="round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First Level</a:t>
            </a:r>
            <a:endParaRPr lang="en-GB"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71" name="Down Arrow 42"/>
          <p:cNvSpPr/>
          <p:nvPr/>
        </p:nvSpPr>
        <p:spPr>
          <a:xfrm>
            <a:off x="5996940" y="2976676"/>
            <a:ext cx="198120" cy="211024"/>
          </a:xfrm>
          <a:prstGeom prst="downArrow">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80" name="Down Arrow 42"/>
          <p:cNvSpPr/>
          <p:nvPr/>
        </p:nvSpPr>
        <p:spPr>
          <a:xfrm rot="5400000">
            <a:off x="8636561" y="3944071"/>
            <a:ext cx="190608" cy="416382"/>
          </a:xfrm>
          <a:prstGeom prst="downArrow">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grpSp>
        <p:nvGrpSpPr>
          <p:cNvPr id="95" name="Group 94"/>
          <p:cNvGrpSpPr/>
          <p:nvPr/>
        </p:nvGrpSpPr>
        <p:grpSpPr>
          <a:xfrm>
            <a:off x="1461590" y="5091508"/>
            <a:ext cx="9958805" cy="1614298"/>
            <a:chOff x="-51843" y="5127541"/>
            <a:chExt cx="9958805" cy="1614298"/>
          </a:xfrm>
        </p:grpSpPr>
        <p:pic>
          <p:nvPicPr>
            <p:cNvPr id="83" name="Picture 82"/>
            <p:cNvPicPr>
              <a:picLocks noChangeAspect="1"/>
            </p:cNvPicPr>
            <p:nvPr/>
          </p:nvPicPr>
          <p:blipFill rotWithShape="1">
            <a:blip r:embed="rId12" cstate="print"/>
            <a:srcRect l="5353"/>
            <a:stretch/>
          </p:blipFill>
          <p:spPr>
            <a:xfrm>
              <a:off x="7971084" y="6093259"/>
              <a:ext cx="1902510" cy="283627"/>
            </a:xfrm>
            <a:prstGeom prst="rect">
              <a:avLst/>
            </a:prstGeom>
          </p:spPr>
        </p:pic>
        <p:sp>
          <p:nvSpPr>
            <p:cNvPr id="85" name="TextBox 84"/>
            <p:cNvSpPr txBox="1"/>
            <p:nvPr/>
          </p:nvSpPr>
          <p:spPr>
            <a:xfrm>
              <a:off x="7831299" y="6039880"/>
              <a:ext cx="408279" cy="338554"/>
            </a:xfrm>
            <a:prstGeom prst="rect">
              <a:avLst/>
            </a:prstGeom>
            <a:noFill/>
          </p:spPr>
          <p:txBody>
            <a:bodyPr wrap="square" rtlCol="0" anchor="t">
              <a:spAutoFit/>
            </a:bodyPr>
            <a:lstStyle/>
            <a:p>
              <a:pPr algn="ctr"/>
              <a:r>
                <a:rPr lang="en-US" sz="800" b="1" dirty="0" err="1" smtClean="0">
                  <a:latin typeface="Segoe UI" panose="020B0502040204020203" pitchFamily="34" charset="0"/>
                  <a:ea typeface="Segoe UI" panose="020B0502040204020203" pitchFamily="34" charset="0"/>
                  <a:cs typeface="Segoe UI" panose="020B0502040204020203" pitchFamily="34" charset="0"/>
                </a:rPr>
                <a:t>vIII</a:t>
              </a:r>
              <a:r>
                <a:rPr lang="en-US" sz="800" b="1" dirty="0" smtClean="0">
                  <a:latin typeface="Segoe UI" panose="020B0502040204020203" pitchFamily="34" charset="0"/>
                  <a:ea typeface="Segoe UI" panose="020B0502040204020203" pitchFamily="34" charset="0"/>
                  <a:cs typeface="Segoe UI" panose="020B0502040204020203" pitchFamily="34" charset="0"/>
                </a:rPr>
                <a:t>-</a:t>
              </a:r>
            </a:p>
            <a:p>
              <a:pPr algn="ctr"/>
              <a:r>
                <a:rPr lang="en-US" sz="800" b="1" dirty="0" err="1" smtClean="0">
                  <a:latin typeface="Segoe UI" panose="020B0502040204020203" pitchFamily="34" charset="0"/>
                  <a:ea typeface="Segoe UI" panose="020B0502040204020203" pitchFamily="34" charset="0"/>
                  <a:cs typeface="Segoe UI" panose="020B0502040204020203" pitchFamily="34" charset="0"/>
                </a:rPr>
                <a:t>vIII</a:t>
              </a:r>
              <a:r>
                <a:rPr lang="en-US" sz="800" b="1" dirty="0" smtClean="0">
                  <a:latin typeface="Segoe UI" panose="020B0502040204020203" pitchFamily="34" charset="0"/>
                  <a:ea typeface="Segoe UI" panose="020B0502040204020203" pitchFamily="34" charset="0"/>
                  <a:cs typeface="Segoe UI" panose="020B0502040204020203" pitchFamily="34" charset="0"/>
                </a:rPr>
                <a:t>+</a:t>
              </a:r>
              <a:endParaRPr lang="en-US" sz="800" b="1" dirty="0">
                <a:latin typeface="Segoe UI" panose="020B0502040204020203" pitchFamily="34" charset="0"/>
                <a:ea typeface="Segoe UI" panose="020B0502040204020203" pitchFamily="34" charset="0"/>
                <a:cs typeface="Segoe UI" panose="020B0502040204020203" pitchFamily="34" charset="0"/>
              </a:endParaRPr>
            </a:p>
          </p:txBody>
        </p:sp>
        <p:grpSp>
          <p:nvGrpSpPr>
            <p:cNvPr id="94" name="Group 93"/>
            <p:cNvGrpSpPr/>
            <p:nvPr/>
          </p:nvGrpSpPr>
          <p:grpSpPr>
            <a:xfrm>
              <a:off x="-51843" y="5127541"/>
              <a:ext cx="9958805" cy="1614298"/>
              <a:chOff x="-51843" y="5127541"/>
              <a:chExt cx="9958805" cy="1614298"/>
            </a:xfrm>
          </p:grpSpPr>
          <p:grpSp>
            <p:nvGrpSpPr>
              <p:cNvPr id="93" name="Group 92"/>
              <p:cNvGrpSpPr/>
              <p:nvPr/>
            </p:nvGrpSpPr>
            <p:grpSpPr>
              <a:xfrm>
                <a:off x="-51843" y="5127541"/>
                <a:ext cx="9958805" cy="1614298"/>
                <a:chOff x="-51843" y="5127541"/>
                <a:chExt cx="9958805" cy="1614298"/>
              </a:xfrm>
            </p:grpSpPr>
            <p:grpSp>
              <p:nvGrpSpPr>
                <p:cNvPr id="91" name="Group 90"/>
                <p:cNvGrpSpPr/>
                <p:nvPr/>
              </p:nvGrpSpPr>
              <p:grpSpPr>
                <a:xfrm>
                  <a:off x="-51843" y="5127541"/>
                  <a:ext cx="9958805" cy="1614298"/>
                  <a:chOff x="-51843" y="5127541"/>
                  <a:chExt cx="9958805" cy="1614298"/>
                </a:xfrm>
              </p:grpSpPr>
              <p:grpSp>
                <p:nvGrpSpPr>
                  <p:cNvPr id="49" name="Group 48"/>
                  <p:cNvGrpSpPr/>
                  <p:nvPr/>
                </p:nvGrpSpPr>
                <p:grpSpPr>
                  <a:xfrm>
                    <a:off x="4041454" y="5127541"/>
                    <a:ext cx="2018163" cy="1600199"/>
                    <a:chOff x="4404741" y="4889416"/>
                    <a:chExt cx="2018163" cy="1600199"/>
                  </a:xfrm>
                </p:grpSpPr>
                <p:sp>
                  <p:nvSpPr>
                    <p:cNvPr id="51" name="Rectangle 50"/>
                    <p:cNvSpPr/>
                    <p:nvPr/>
                  </p:nvSpPr>
                  <p:spPr>
                    <a:xfrm>
                      <a:off x="4404741" y="4889416"/>
                      <a:ext cx="2018163" cy="16001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Personalized Treatment</a:t>
                      </a:r>
                    </a:p>
                    <a:p>
                      <a:pPr algn="ctr"/>
                      <a:endParaRPr lang="en-US" sz="12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algn="ctr"/>
                      <a:endParaRPr lang="en-US" sz="12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algn="ctr"/>
                      <a:endParaRPr lang="en-US" sz="12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algn="ctr"/>
                      <a:endParaRPr lang="en-US" sz="12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algn="ctr"/>
                      <a:endParaRPr lang="en-US" sz="1200"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algn="ctr"/>
                      <a:r>
                        <a:rPr lang="en-US" sz="1200" dirty="0" err="1" smtClean="0">
                          <a:solidFill>
                            <a:schemeClr val="tx1"/>
                          </a:solidFill>
                          <a:latin typeface="Segoe UI" panose="020B0502040204020203" pitchFamily="34" charset="0"/>
                          <a:ea typeface="Segoe UI" panose="020B0502040204020203" pitchFamily="34" charset="0"/>
                          <a:cs typeface="Segoe UI" panose="020B0502040204020203" pitchFamily="34" charset="0"/>
                        </a:rPr>
                        <a:t>Connectomics</a:t>
                      </a:r>
                      <a:r>
                        <a:rPr lang="en-US" sz="12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Infiltration</a:t>
                      </a:r>
                      <a:endParaRPr lang="en-US" sz="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pic>
                  <p:nvPicPr>
                    <p:cNvPr id="54" name="Picture 3" descr="C:\Christos\Papers\Hamed Recurrence 1\Neursurgery\Fig 2.TIF"/>
                    <p:cNvPicPr>
                      <a:picLocks noChangeAspect="1" noChangeArrowheads="1"/>
                    </p:cNvPicPr>
                    <p:nvPr/>
                  </p:nvPicPr>
                  <p:blipFill rotWithShape="1">
                    <a:blip r:embed="rId13" cstate="print"/>
                    <a:srcRect l="22685" t="50000" r="65548" b="37820"/>
                    <a:stretch/>
                  </p:blipFill>
                  <p:spPr bwMode="auto">
                    <a:xfrm>
                      <a:off x="5534836" y="5128430"/>
                      <a:ext cx="803338" cy="846546"/>
                    </a:xfrm>
                    <a:prstGeom prst="rect">
                      <a:avLst/>
                    </a:prstGeom>
                    <a:noFill/>
                  </p:spPr>
                </p:pic>
                <p:pic>
                  <p:nvPicPr>
                    <p:cNvPr id="50" name="Picture 49" descr="C:\Users\lecoeurj\Downloads\cst_interrup_blue.png"/>
                    <p:cNvPicPr/>
                    <p:nvPr/>
                  </p:nvPicPr>
                  <p:blipFill rotWithShape="1">
                    <a:blip r:embed="rId14" cstate="print"/>
                    <a:srcRect l="4367" t="4493" r="4978" b="3437"/>
                    <a:stretch/>
                  </p:blipFill>
                  <p:spPr bwMode="auto">
                    <a:xfrm>
                      <a:off x="4447995" y="5129011"/>
                      <a:ext cx="1051722" cy="846890"/>
                    </a:xfrm>
                    <a:prstGeom prst="rect">
                      <a:avLst/>
                    </a:prstGeom>
                    <a:noFill/>
                    <a:ln w="9525">
                      <a:noFill/>
                      <a:miter lim="800000"/>
                      <a:headEnd/>
                      <a:tailEnd/>
                    </a:ln>
                  </p:spPr>
                </p:pic>
              </p:grpSp>
              <p:grpSp>
                <p:nvGrpSpPr>
                  <p:cNvPr id="56" name="Group 55"/>
                  <p:cNvGrpSpPr/>
                  <p:nvPr/>
                </p:nvGrpSpPr>
                <p:grpSpPr>
                  <a:xfrm>
                    <a:off x="2043332" y="5140269"/>
                    <a:ext cx="1607617" cy="1600200"/>
                    <a:chOff x="2090957" y="4902144"/>
                    <a:chExt cx="1607617" cy="1600200"/>
                  </a:xfrm>
                </p:grpSpPr>
                <p:sp>
                  <p:nvSpPr>
                    <p:cNvPr id="57" name="Rectangle 56"/>
                    <p:cNvSpPr/>
                    <p:nvPr/>
                  </p:nvSpPr>
                  <p:spPr>
                    <a:xfrm>
                      <a:off x="2090957" y="4902144"/>
                      <a:ext cx="1607617" cy="1600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Predictive Models</a:t>
                      </a:r>
                    </a:p>
                    <a:p>
                      <a:pPr algn="ctr"/>
                      <a:endParaRPr lang="en-US" sz="12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algn="ctr"/>
                      <a:endParaRPr lang="en-US" sz="12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algn="ctr"/>
                      <a:endParaRPr lang="en-US" sz="12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algn="ctr"/>
                      <a:endParaRPr lang="en-US" sz="12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algn="ctr"/>
                      <a:endParaRPr lang="en-US" sz="12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algn="ctr"/>
                      <a:endParaRPr lang="en-US" sz="12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pic>
                  <p:nvPicPr>
                    <p:cNvPr id="59" name="Picture 5"/>
                    <p:cNvPicPr>
                      <a:picLocks noChangeAspect="1" noChangeArrowheads="1"/>
                    </p:cNvPicPr>
                    <p:nvPr/>
                  </p:nvPicPr>
                  <p:blipFill>
                    <a:blip r:embed="rId15" cstate="print"/>
                    <a:srcRect l="14211" t="8899" r="2842" b="6697"/>
                    <a:stretch>
                      <a:fillRect/>
                    </a:stretch>
                  </p:blipFill>
                  <p:spPr bwMode="auto">
                    <a:xfrm>
                      <a:off x="2132344" y="5247828"/>
                      <a:ext cx="1535494" cy="983621"/>
                    </a:xfrm>
                    <a:prstGeom prst="rect">
                      <a:avLst/>
                    </a:prstGeom>
                    <a:noFill/>
                    <a:ln w="9525">
                      <a:noFill/>
                      <a:miter lim="800000"/>
                      <a:headEnd/>
                      <a:tailEnd/>
                    </a:ln>
                  </p:spPr>
                </p:pic>
              </p:grpSp>
              <p:grpSp>
                <p:nvGrpSpPr>
                  <p:cNvPr id="62" name="Group 61"/>
                  <p:cNvGrpSpPr/>
                  <p:nvPr/>
                </p:nvGrpSpPr>
                <p:grpSpPr>
                  <a:xfrm>
                    <a:off x="6336890" y="5127552"/>
                    <a:ext cx="3570072" cy="1607858"/>
                    <a:chOff x="6334985" y="4889427"/>
                    <a:chExt cx="3570072" cy="1607858"/>
                  </a:xfrm>
                </p:grpSpPr>
                <p:sp>
                  <p:nvSpPr>
                    <p:cNvPr id="63" name="Rectangle 62"/>
                    <p:cNvSpPr/>
                    <p:nvPr/>
                  </p:nvSpPr>
                  <p:spPr>
                    <a:xfrm>
                      <a:off x="6396678" y="4889427"/>
                      <a:ext cx="3508379" cy="16001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err="1" smtClean="0">
                          <a:solidFill>
                            <a:schemeClr val="tx1"/>
                          </a:solidFill>
                          <a:latin typeface="Segoe UI" panose="020B0502040204020203" pitchFamily="34" charset="0"/>
                          <a:ea typeface="Segoe UI" panose="020B0502040204020203" pitchFamily="34" charset="0"/>
                          <a:cs typeface="Segoe UI" panose="020B0502040204020203" pitchFamily="34" charset="0"/>
                        </a:rPr>
                        <a:t>Radiogenomics</a:t>
                      </a:r>
                      <a:r>
                        <a:rPr lang="en-US" sz="11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sz="11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sym typeface="Wingdings" pitchFamily="2" charset="2"/>
                        </a:rPr>
                        <a:t>I</a:t>
                      </a:r>
                      <a:r>
                        <a:rPr lang="en-US" sz="11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maging </a:t>
                      </a:r>
                      <a:r>
                        <a:rPr lang="en-US" sz="1100" b="1" dirty="0">
                          <a:solidFill>
                            <a:schemeClr val="tx1"/>
                          </a:solidFill>
                          <a:latin typeface="Segoe UI" panose="020B0502040204020203" pitchFamily="34" charset="0"/>
                          <a:ea typeface="Segoe UI" panose="020B0502040204020203" pitchFamily="34" charset="0"/>
                          <a:cs typeface="Segoe UI" panose="020B0502040204020203" pitchFamily="34" charset="0"/>
                        </a:rPr>
                        <a:t>signatures of molecular characteristics:</a:t>
                      </a:r>
                    </a:p>
                  </p:txBody>
                </p:sp>
                <p:pic>
                  <p:nvPicPr>
                    <p:cNvPr id="65" name="Picture 3"/>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t="3845" r="4275" b="7482"/>
                    <a:stretch/>
                  </p:blipFill>
                  <p:spPr bwMode="auto">
                    <a:xfrm>
                      <a:off x="6458032" y="5266551"/>
                      <a:ext cx="1326004" cy="872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 name="TextBox 65"/>
                    <p:cNvSpPr txBox="1"/>
                    <p:nvPr/>
                  </p:nvSpPr>
                  <p:spPr>
                    <a:xfrm>
                      <a:off x="6334985" y="6079530"/>
                      <a:ext cx="1634490" cy="400110"/>
                    </a:xfrm>
                    <a:prstGeom prst="rect">
                      <a:avLst/>
                    </a:prstGeom>
                    <a:noFill/>
                  </p:spPr>
                  <p:txBody>
                    <a:bodyPr wrap="square" rtlCol="0" anchor="t">
                      <a:spAutoFit/>
                    </a:bodyPr>
                    <a:lstStyle/>
                    <a:p>
                      <a:pPr algn="ctr"/>
                      <a:r>
                        <a:rPr lang="en-US" sz="1000" dirty="0">
                          <a:latin typeface="Segoe UI" panose="020B0502040204020203" pitchFamily="34" charset="0"/>
                          <a:ea typeface="Segoe UI" panose="020B0502040204020203" pitchFamily="34" charset="0"/>
                          <a:cs typeface="Segoe UI" panose="020B0502040204020203" pitchFamily="34" charset="0"/>
                        </a:rPr>
                        <a:t>Breast MRI Phenotypes vs. Oncotype DX</a:t>
                      </a:r>
                    </a:p>
                  </p:txBody>
                </p:sp>
                <p:sp>
                  <p:nvSpPr>
                    <p:cNvPr id="67" name="TextBox 66"/>
                    <p:cNvSpPr txBox="1"/>
                    <p:nvPr/>
                  </p:nvSpPr>
                  <p:spPr>
                    <a:xfrm>
                      <a:off x="7889753" y="6097175"/>
                      <a:ext cx="1977167" cy="400110"/>
                    </a:xfrm>
                    <a:prstGeom prst="rect">
                      <a:avLst/>
                    </a:prstGeom>
                    <a:noFill/>
                  </p:spPr>
                  <p:txBody>
                    <a:bodyPr wrap="square" rtlCol="0" anchor="t">
                      <a:spAutoFit/>
                    </a:bodyPr>
                    <a:lstStyle/>
                    <a:p>
                      <a:pPr algn="ctr"/>
                      <a:r>
                        <a:rPr lang="en-US" sz="1000" dirty="0">
                          <a:latin typeface="Segoe UI" panose="020B0502040204020203" pitchFamily="34" charset="0"/>
                          <a:ea typeface="Segoe UI" panose="020B0502040204020203" pitchFamily="34" charset="0"/>
                          <a:cs typeface="Segoe UI" panose="020B0502040204020203" pitchFamily="34" charset="0"/>
                        </a:rPr>
                        <a:t>Imaging Signatures of GBM </a:t>
                      </a:r>
                      <a:r>
                        <a:rPr lang="en-US" sz="1000" dirty="0" smtClean="0">
                          <a:latin typeface="Segoe UI" panose="020B0502040204020203" pitchFamily="34" charset="0"/>
                          <a:ea typeface="Segoe UI" panose="020B0502040204020203" pitchFamily="34" charset="0"/>
                          <a:cs typeface="Segoe UI" panose="020B0502040204020203" pitchFamily="34" charset="0"/>
                        </a:rPr>
                        <a:t>mutations in </a:t>
                      </a:r>
                      <a:r>
                        <a:rPr lang="en-US" sz="1000" dirty="0" err="1" smtClean="0">
                          <a:latin typeface="Segoe UI" panose="020B0502040204020203" pitchFamily="34" charset="0"/>
                          <a:ea typeface="Segoe UI" panose="020B0502040204020203" pitchFamily="34" charset="0"/>
                          <a:cs typeface="Segoe UI" panose="020B0502040204020203" pitchFamily="34" charset="0"/>
                        </a:rPr>
                        <a:t>EGFRvIII</a:t>
                      </a:r>
                      <a:r>
                        <a:rPr lang="en-US" sz="1000" dirty="0" smtClean="0">
                          <a:latin typeface="Segoe UI" panose="020B0502040204020203" pitchFamily="34" charset="0"/>
                          <a:ea typeface="Segoe UI" panose="020B0502040204020203" pitchFamily="34" charset="0"/>
                          <a:cs typeface="Segoe UI" panose="020B0502040204020203" pitchFamily="34" charset="0"/>
                        </a:rPr>
                        <a:t> gene</a:t>
                      </a:r>
                      <a:endParaRPr lang="en-US" sz="1000" dirty="0">
                        <a:latin typeface="Segoe UI" panose="020B0502040204020203" pitchFamily="34" charset="0"/>
                        <a:ea typeface="Segoe UI" panose="020B0502040204020203" pitchFamily="34" charset="0"/>
                        <a:cs typeface="Segoe UI" panose="020B0502040204020203" pitchFamily="34" charset="0"/>
                      </a:endParaRPr>
                    </a:p>
                  </p:txBody>
                </p:sp>
              </p:grpSp>
              <p:grpSp>
                <p:nvGrpSpPr>
                  <p:cNvPr id="75" name="Group 74"/>
                  <p:cNvGrpSpPr/>
                  <p:nvPr/>
                </p:nvGrpSpPr>
                <p:grpSpPr>
                  <a:xfrm>
                    <a:off x="-51843" y="5141639"/>
                    <a:ext cx="1623060" cy="1600200"/>
                    <a:chOff x="-32793" y="4903514"/>
                    <a:chExt cx="1623060" cy="1600200"/>
                  </a:xfrm>
                </p:grpSpPr>
                <p:sp>
                  <p:nvSpPr>
                    <p:cNvPr id="76" name="Rectangle 75"/>
                    <p:cNvSpPr/>
                    <p:nvPr/>
                  </p:nvSpPr>
                  <p:spPr>
                    <a:xfrm>
                      <a:off x="-32793" y="4903514"/>
                      <a:ext cx="1623060" cy="1600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solidFill>
                            <a:schemeClr val="tx1"/>
                          </a:solidFill>
                          <a:latin typeface="Segoe UI" panose="020B0502040204020203" pitchFamily="34" charset="0"/>
                          <a:ea typeface="Segoe UI" panose="020B0502040204020203" pitchFamily="34" charset="0"/>
                          <a:cs typeface="Segoe UI" panose="020B0502040204020203" pitchFamily="34" charset="0"/>
                        </a:rPr>
                        <a:t>Precision Diagnosis,  Risk Estimation</a:t>
                      </a:r>
                      <a:r>
                        <a:rPr lang="en-US" sz="1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a:t>
                      </a:r>
                    </a:p>
                    <a:p>
                      <a:pPr algn="ctr"/>
                      <a:endParaRPr lang="en-US" sz="11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algn="ctr"/>
                      <a:endParaRPr lang="en-US" sz="1100"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algn="ctr"/>
                      <a:endParaRPr lang="en-US" sz="11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algn="ctr"/>
                      <a:endParaRPr lang="en-US" sz="1100"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algn="ctr"/>
                      <a:endParaRPr lang="en-US" sz="11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algn="ctr"/>
                      <a:endParaRPr lang="en-US" sz="1100"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pic>
                  <p:nvPicPr>
                    <p:cNvPr id="78" name="Picture 2" descr="H:\Research Work\Manuscripts\RSNA 2015\iSPYNAC-Jia-FIG.jpg"/>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l="7306" r="52083" b="19120"/>
                    <a:stretch/>
                  </p:blipFill>
                  <p:spPr bwMode="auto">
                    <a:xfrm>
                      <a:off x="870945" y="5507208"/>
                      <a:ext cx="688984" cy="693890"/>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78"/>
                    <p:cNvPicPr>
                      <a:picLocks noChangeAspect="1"/>
                    </p:cNvPicPr>
                    <p:nvPr/>
                  </p:nvPicPr>
                  <p:blipFill rotWithShape="1">
                    <a:blip r:embed="rId18" cstate="print">
                      <a:extLst>
                        <a:ext uri="{BEBA8EAE-BF5A-486C-A8C5-ECC9F3942E4B}">
                          <a14:imgProps xmlns:a14="http://schemas.microsoft.com/office/drawing/2010/main">
                            <a14:imgLayer r:embed="rId19">
                              <a14:imgEffect>
                                <a14:sharpenSoften amount="50000"/>
                              </a14:imgEffect>
                              <a14:imgEffect>
                                <a14:brightnessContrast bright="20000"/>
                              </a14:imgEffect>
                            </a14:imgLayer>
                          </a14:imgProps>
                        </a:ext>
                        <a:ext uri="{28A0092B-C50C-407E-A947-70E740481C1C}">
                          <a14:useLocalDpi xmlns:a14="http://schemas.microsoft.com/office/drawing/2010/main" val="0"/>
                        </a:ext>
                      </a:extLst>
                    </a:blip>
                    <a:srcRect l="34787" t="19380" r="23397" b="20148"/>
                    <a:stretch/>
                  </p:blipFill>
                  <p:spPr>
                    <a:xfrm>
                      <a:off x="13766" y="5448701"/>
                      <a:ext cx="857906" cy="778736"/>
                    </a:xfrm>
                    <a:prstGeom prst="rect">
                      <a:avLst/>
                    </a:prstGeom>
                  </p:spPr>
                </p:pic>
              </p:grpSp>
            </p:grpSp>
            <p:pic>
              <p:nvPicPr>
                <p:cNvPr id="86" name="Picture 85" descr="C:\Users\bakass\Dropbox\docs\@personal\my_papers\0.UPenn.2017.01.EGFRvIII\2016.07 - 2 - CCR submission\2.revision_1\2send\FIGURE_2.png"/>
                <p:cNvPicPr>
                  <a:picLocks noChangeAspect="1" noChangeArrowheads="1"/>
                </p:cNvPicPr>
                <p:nvPr/>
              </p:nvPicPr>
              <p:blipFill rotWithShape="1">
                <a:blip r:embed="rId20" cstate="print">
                  <a:extLst>
                    <a:ext uri="{28A0092B-C50C-407E-A947-70E740481C1C}">
                      <a14:useLocalDpi xmlns:a14="http://schemas.microsoft.com/office/drawing/2010/main" val="0"/>
                    </a:ext>
                  </a:extLst>
                </a:blip>
                <a:srcRect l="12228" t="4857" r="1525" b="68850"/>
                <a:stretch/>
              </p:blipFill>
              <p:spPr bwMode="auto">
                <a:xfrm>
                  <a:off x="7970901" y="5484709"/>
                  <a:ext cx="1897925" cy="594817"/>
                </a:xfrm>
                <a:prstGeom prst="rect">
                  <a:avLst/>
                </a:prstGeom>
                <a:noFill/>
                <a:extLst>
                  <a:ext uri="{909E8E84-426E-40DD-AFC4-6F175D3DCCD1}">
                    <a14:hiddenFill xmlns:a14="http://schemas.microsoft.com/office/drawing/2010/main">
                      <a:solidFill>
                        <a:srgbClr val="FFFFFF"/>
                      </a:solidFill>
                    </a14:hiddenFill>
                  </a:ext>
                </a:extLst>
              </p:spPr>
            </p:pic>
          </p:grpSp>
          <p:pic>
            <p:nvPicPr>
              <p:cNvPr id="89" name="Picture 88" descr="C:\Users\bakass\Dropbox\docs\@personal\my_papers\0.UPenn.2017.01.EGFRvIII\2016.07 - 2 - CCR submission\2.revision_1\2send\FIGURE_2.png"/>
              <p:cNvPicPr>
                <a:picLocks noChangeAspect="1" noChangeArrowheads="1"/>
              </p:cNvPicPr>
              <p:nvPr/>
            </p:nvPicPr>
            <p:blipFill rotWithShape="1">
              <a:blip r:embed="rId21" cstate="print">
                <a:extLst>
                  <a:ext uri="{28A0092B-C50C-407E-A947-70E740481C1C}">
                    <a14:useLocalDpi xmlns:a14="http://schemas.microsoft.com/office/drawing/2010/main" val="0"/>
                  </a:ext>
                </a:extLst>
              </a:blip>
              <a:srcRect l="41939" t="25103" r="46122" b="71072"/>
              <a:stretch/>
            </p:blipFill>
            <p:spPr bwMode="auto">
              <a:xfrm>
                <a:off x="8589543" y="5833848"/>
                <a:ext cx="546575" cy="180009"/>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99" name="Down Arrow 42"/>
          <p:cNvSpPr/>
          <p:nvPr/>
        </p:nvSpPr>
        <p:spPr>
          <a:xfrm>
            <a:off x="5996940" y="3617019"/>
            <a:ext cx="198120" cy="195878"/>
          </a:xfrm>
          <a:prstGeom prst="downArrow">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100" name="Down Arrow 42"/>
          <p:cNvSpPr/>
          <p:nvPr/>
        </p:nvSpPr>
        <p:spPr>
          <a:xfrm>
            <a:off x="5996940" y="4494133"/>
            <a:ext cx="198120" cy="192167"/>
          </a:xfrm>
          <a:prstGeom prst="downArrow">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101" name="Down Arrow 42"/>
          <p:cNvSpPr/>
          <p:nvPr/>
        </p:nvSpPr>
        <p:spPr>
          <a:xfrm>
            <a:off x="5996940" y="407955"/>
            <a:ext cx="198120" cy="205650"/>
          </a:xfrm>
          <a:prstGeom prst="downArrow">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64" name="Rectangle: Rounded Corners 6"/>
          <p:cNvSpPr/>
          <p:nvPr/>
        </p:nvSpPr>
        <p:spPr>
          <a:xfrm>
            <a:off x="1911115" y="2660520"/>
            <a:ext cx="996572" cy="287300"/>
          </a:xfrm>
          <a:prstGeom prst="roundRect">
            <a:avLst/>
          </a:prstGeom>
          <a:solidFill>
            <a:srgbClr val="00206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Geodesic</a:t>
            </a:r>
            <a:endParaRPr lang="en-GB" sz="12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69" name="Rectangle: Rounded Corners 6"/>
          <p:cNvSpPr/>
          <p:nvPr/>
        </p:nvSpPr>
        <p:spPr>
          <a:xfrm>
            <a:off x="5996940" y="2660520"/>
            <a:ext cx="996572" cy="287300"/>
          </a:xfrm>
          <a:prstGeom prst="roundRect">
            <a:avLst/>
          </a:prstGeom>
          <a:solidFill>
            <a:srgbClr val="00206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WhiteStripe</a:t>
            </a:r>
            <a:endParaRPr lang="en-GB" sz="12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70" name="Rectangle: Rounded Corners 6"/>
          <p:cNvSpPr/>
          <p:nvPr/>
        </p:nvSpPr>
        <p:spPr>
          <a:xfrm>
            <a:off x="1781070" y="6489316"/>
            <a:ext cx="996572" cy="287300"/>
          </a:xfrm>
          <a:prstGeom prst="roundRect">
            <a:avLst/>
          </a:prstGeom>
          <a:solidFill>
            <a:srgbClr val="00206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LIBRA</a:t>
            </a:r>
            <a:endParaRPr lang="en-GB" sz="12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72" name="Rectangle: Rounded Corners 6"/>
          <p:cNvSpPr/>
          <p:nvPr/>
        </p:nvSpPr>
        <p:spPr>
          <a:xfrm>
            <a:off x="3940254" y="6489316"/>
            <a:ext cx="996572" cy="287300"/>
          </a:xfrm>
          <a:prstGeom prst="roundRect">
            <a:avLst/>
          </a:prstGeom>
          <a:solidFill>
            <a:srgbClr val="00206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Survival</a:t>
            </a:r>
            <a:endParaRPr lang="en-GB" sz="12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74" name="Rectangle: Rounded Corners 6"/>
          <p:cNvSpPr/>
          <p:nvPr/>
        </p:nvSpPr>
        <p:spPr>
          <a:xfrm>
            <a:off x="6065682" y="6489316"/>
            <a:ext cx="996572" cy="287300"/>
          </a:xfrm>
          <a:prstGeom prst="roundRect">
            <a:avLst/>
          </a:prstGeom>
          <a:solidFill>
            <a:srgbClr val="00206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Confetti</a:t>
            </a:r>
            <a:endParaRPr lang="en-GB" sz="12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54499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Shape 1"/>
          <p:cNvSpPr txBox="1"/>
          <p:nvPr/>
        </p:nvSpPr>
        <p:spPr>
          <a:xfrm>
            <a:off x="838080" y="365040"/>
            <a:ext cx="10515240" cy="1325160"/>
          </a:xfrm>
          <a:prstGeom prst="rect">
            <a:avLst/>
          </a:prstGeom>
          <a:noFill/>
          <a:ln>
            <a:noFill/>
          </a:ln>
        </p:spPr>
        <p:txBody>
          <a:bodyPr lIns="0" tIns="0" rIns="0" bIns="0" anchor="ctr"/>
          <a:lstStyle/>
          <a:p>
            <a:endParaRPr lang="en-US" sz="1800" b="0" strike="noStrike" spc="-1">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p:txBody>
      </p:sp>
      <p:sp>
        <p:nvSpPr>
          <p:cNvPr id="60" name="CustomShape 2"/>
          <p:cNvSpPr/>
          <p:nvPr/>
        </p:nvSpPr>
        <p:spPr>
          <a:xfrm>
            <a:off x="3750480" y="1690200"/>
            <a:ext cx="1828800" cy="3292560"/>
          </a:xfrm>
          <a:prstGeom prst="rect">
            <a:avLst/>
          </a:prstGeom>
          <a:solidFill>
            <a:srgbClr val="729FCF"/>
          </a:solidFill>
          <a:ln w="9360">
            <a:solidFill>
              <a:srgbClr val="3465AF"/>
            </a:solidFill>
            <a:round/>
          </a:ln>
        </p:spPr>
        <p:style>
          <a:lnRef idx="0">
            <a:scrgbClr r="0" g="0" b="0"/>
          </a:lnRef>
          <a:fillRef idx="0">
            <a:scrgbClr r="0" g="0" b="0"/>
          </a:fillRef>
          <a:effectRef idx="0">
            <a:scrgbClr r="0" g="0" b="0"/>
          </a:effectRef>
          <a:fontRef idx="minor"/>
        </p:style>
        <p:txBody>
          <a:bodyPr wrap="none" lIns="90000" tIns="60840" rIns="90000" bIns="45000" anchor="ctr"/>
          <a:lstStyle/>
          <a:p>
            <a:pPr algn="ctr">
              <a:lnSpc>
                <a:spcPct val="93000"/>
              </a:lnSpc>
            </a:pPr>
            <a:r>
              <a:rPr lang="en-US" sz="1800" b="0" strike="noStrike" spc="-1">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Binding and</a:t>
            </a:r>
          </a:p>
          <a:p>
            <a:pPr algn="ctr">
              <a:lnSpc>
                <a:spcPct val="93000"/>
              </a:lnSpc>
            </a:pPr>
            <a:r>
              <a:rPr lang="en-US" sz="1800" b="0" strike="noStrike" spc="-1">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API</a:t>
            </a:r>
          </a:p>
          <a:p>
            <a:pPr algn="ctr">
              <a:lnSpc>
                <a:spcPct val="93000"/>
              </a:lnSpc>
            </a:pPr>
            <a:endParaRPr lang="en-US" sz="1800" b="0" strike="noStrike" spc="-1">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a:p>
            <a:pPr algn="ctr">
              <a:lnSpc>
                <a:spcPct val="93000"/>
              </a:lnSpc>
            </a:pPr>
            <a:endParaRPr lang="en-US" sz="1800" b="0" strike="noStrike" spc="-1">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a:p>
            <a:pPr algn="ctr">
              <a:lnSpc>
                <a:spcPct val="93000"/>
              </a:lnSpc>
            </a:pPr>
            <a:endParaRPr lang="en-US" sz="1800" b="0" strike="noStrike" spc="-1">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a:p>
            <a:pPr algn="ctr">
              <a:lnSpc>
                <a:spcPct val="93000"/>
              </a:lnSpc>
            </a:pPr>
            <a:endParaRPr lang="en-US" sz="1800" b="0" strike="noStrike" spc="-1">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a:p>
            <a:pPr algn="ctr">
              <a:lnSpc>
                <a:spcPct val="93000"/>
              </a:lnSpc>
            </a:pPr>
            <a:endParaRPr lang="en-US" sz="1800" b="0" strike="noStrike" spc="-1">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a:p>
            <a:pPr algn="ctr">
              <a:lnSpc>
                <a:spcPct val="93000"/>
              </a:lnSpc>
            </a:pPr>
            <a:endParaRPr lang="en-US" sz="1800" b="0" strike="noStrike" spc="-1">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a:p>
            <a:pPr algn="ctr">
              <a:lnSpc>
                <a:spcPct val="93000"/>
              </a:lnSpc>
            </a:pPr>
            <a:endParaRPr lang="en-US" sz="1800" b="0" strike="noStrike" spc="-1">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a:p>
            <a:pPr algn="ctr">
              <a:lnSpc>
                <a:spcPct val="93000"/>
              </a:lnSpc>
            </a:pPr>
            <a:endParaRPr lang="en-US" sz="1800" b="0" strike="noStrike" spc="-1">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a:p>
            <a:pPr algn="ctr">
              <a:lnSpc>
                <a:spcPct val="93000"/>
              </a:lnSpc>
            </a:pPr>
            <a:endParaRPr lang="en-US" sz="1800" b="0" strike="noStrike" spc="-1">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a:p>
            <a:pPr algn="ctr">
              <a:lnSpc>
                <a:spcPct val="93000"/>
              </a:lnSpc>
            </a:pPr>
            <a:endParaRPr lang="en-US" sz="1800" b="0" strike="noStrike" spc="-1">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p:txBody>
      </p:sp>
      <p:sp>
        <p:nvSpPr>
          <p:cNvPr id="61" name="CustomShape 3"/>
          <p:cNvSpPr/>
          <p:nvPr/>
        </p:nvSpPr>
        <p:spPr>
          <a:xfrm>
            <a:off x="5761800" y="1690200"/>
            <a:ext cx="1279440" cy="3292560"/>
          </a:xfrm>
          <a:prstGeom prst="rect">
            <a:avLst/>
          </a:prstGeom>
          <a:solidFill>
            <a:srgbClr val="729FCF"/>
          </a:solidFill>
          <a:ln w="9360">
            <a:solidFill>
              <a:srgbClr val="3465AF"/>
            </a:solidFill>
            <a:round/>
          </a:ln>
        </p:spPr>
        <p:style>
          <a:lnRef idx="0">
            <a:scrgbClr r="0" g="0" b="0"/>
          </a:lnRef>
          <a:fillRef idx="0">
            <a:scrgbClr r="0" g="0" b="0"/>
          </a:fillRef>
          <a:effectRef idx="0">
            <a:scrgbClr r="0" g="0" b="0"/>
          </a:effectRef>
          <a:fontRef idx="minor"/>
        </p:style>
        <p:txBody>
          <a:bodyPr wrap="none" lIns="90000" tIns="60840" rIns="90000" bIns="45000" anchor="ctr"/>
          <a:lstStyle/>
          <a:p>
            <a:pPr algn="ctr">
              <a:lnSpc>
                <a:spcPct val="93000"/>
              </a:lnSpc>
            </a:pPr>
            <a:r>
              <a:rPr lang="en-US" sz="1800" b="0" strike="noStrike" spc="-1">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Client-</a:t>
            </a:r>
          </a:p>
          <a:p>
            <a:pPr algn="ctr">
              <a:lnSpc>
                <a:spcPct val="93000"/>
              </a:lnSpc>
            </a:pPr>
            <a:r>
              <a:rPr lang="en-US" sz="1800" b="0" strike="noStrike" spc="-1">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dependent</a:t>
            </a:r>
          </a:p>
          <a:p>
            <a:pPr algn="ctr">
              <a:lnSpc>
                <a:spcPct val="93000"/>
              </a:lnSpc>
            </a:pPr>
            <a:r>
              <a:rPr lang="en-US" sz="1800" b="0" strike="noStrike" spc="-1">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Applications</a:t>
            </a:r>
          </a:p>
          <a:p>
            <a:pPr algn="ctr">
              <a:lnSpc>
                <a:spcPct val="93000"/>
              </a:lnSpc>
            </a:pPr>
            <a:endParaRPr lang="en-US" sz="1800" b="0" strike="noStrike" spc="-1">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a:p>
            <a:pPr algn="ctr">
              <a:lnSpc>
                <a:spcPct val="93000"/>
              </a:lnSpc>
            </a:pPr>
            <a:endParaRPr lang="en-US" sz="1800" b="0" strike="noStrike" spc="-1">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a:p>
            <a:pPr algn="ctr">
              <a:lnSpc>
                <a:spcPct val="93000"/>
              </a:lnSpc>
            </a:pPr>
            <a:endParaRPr lang="en-US" sz="1800" b="0" strike="noStrike" spc="-1">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a:p>
            <a:pPr algn="ctr">
              <a:lnSpc>
                <a:spcPct val="93000"/>
              </a:lnSpc>
            </a:pPr>
            <a:endParaRPr lang="en-US" sz="1800" b="0" strike="noStrike" spc="-1">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a:p>
            <a:pPr algn="ctr">
              <a:lnSpc>
                <a:spcPct val="93000"/>
              </a:lnSpc>
            </a:pPr>
            <a:endParaRPr lang="en-US" sz="1800" b="0" strike="noStrike" spc="-1">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a:p>
            <a:pPr algn="ctr">
              <a:lnSpc>
                <a:spcPct val="93000"/>
              </a:lnSpc>
            </a:pPr>
            <a:endParaRPr lang="en-US" sz="1800" b="0" strike="noStrike" spc="-1">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a:p>
            <a:pPr algn="ctr">
              <a:lnSpc>
                <a:spcPct val="93000"/>
              </a:lnSpc>
            </a:pPr>
            <a:endParaRPr lang="en-US" sz="1800" b="0" strike="noStrike" spc="-1">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a:p>
            <a:pPr algn="ctr">
              <a:lnSpc>
                <a:spcPct val="93000"/>
              </a:lnSpc>
            </a:pPr>
            <a:endParaRPr lang="en-US" sz="1800" b="0" strike="noStrike" spc="-1">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a:p>
            <a:pPr algn="ctr">
              <a:lnSpc>
                <a:spcPct val="93000"/>
              </a:lnSpc>
            </a:pPr>
            <a:endParaRPr lang="en-US" sz="1800" b="0" strike="noStrike" spc="-1">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a:p>
            <a:pPr algn="ctr">
              <a:lnSpc>
                <a:spcPct val="93000"/>
              </a:lnSpc>
            </a:pPr>
            <a:endParaRPr lang="en-US" sz="1800" b="0" strike="noStrike" spc="-1">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p:txBody>
      </p:sp>
      <p:sp>
        <p:nvSpPr>
          <p:cNvPr id="62" name="CustomShape 4"/>
          <p:cNvSpPr/>
          <p:nvPr/>
        </p:nvSpPr>
        <p:spPr>
          <a:xfrm>
            <a:off x="7223760" y="1690200"/>
            <a:ext cx="1371600" cy="3292560"/>
          </a:xfrm>
          <a:prstGeom prst="rect">
            <a:avLst/>
          </a:prstGeom>
          <a:solidFill>
            <a:srgbClr val="729FCF"/>
          </a:solidFill>
          <a:ln w="9360">
            <a:solidFill>
              <a:srgbClr val="3465AF"/>
            </a:solidFill>
            <a:round/>
          </a:ln>
        </p:spPr>
        <p:style>
          <a:lnRef idx="0">
            <a:scrgbClr r="0" g="0" b="0"/>
          </a:lnRef>
          <a:fillRef idx="0">
            <a:scrgbClr r="0" g="0" b="0"/>
          </a:fillRef>
          <a:effectRef idx="0">
            <a:scrgbClr r="0" g="0" b="0"/>
          </a:effectRef>
          <a:fontRef idx="minor"/>
        </p:style>
        <p:txBody>
          <a:bodyPr wrap="none" lIns="90000" tIns="60840" rIns="90000" bIns="45000" anchor="ctr"/>
          <a:lstStyle/>
          <a:p>
            <a:pPr algn="ctr">
              <a:lnSpc>
                <a:spcPct val="93000"/>
              </a:lnSpc>
            </a:pPr>
            <a:r>
              <a:rPr lang="en-US" sz="1800" b="0" strike="noStrike" spc="-1">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Client-</a:t>
            </a:r>
          </a:p>
          <a:p>
            <a:pPr algn="ctr">
              <a:lnSpc>
                <a:spcPct val="93000"/>
              </a:lnSpc>
            </a:pPr>
            <a:r>
              <a:rPr lang="en-US" sz="1800" b="0" strike="noStrike" spc="-1">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independent</a:t>
            </a:r>
          </a:p>
          <a:p>
            <a:pPr algn="ctr">
              <a:lnSpc>
                <a:spcPct val="93000"/>
              </a:lnSpc>
            </a:pPr>
            <a:r>
              <a:rPr lang="en-US" sz="1800" b="0" strike="noStrike" spc="-1">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Applications</a:t>
            </a:r>
          </a:p>
          <a:p>
            <a:pPr algn="ctr">
              <a:lnSpc>
                <a:spcPct val="93000"/>
              </a:lnSpc>
            </a:pPr>
            <a:endParaRPr lang="en-US" sz="1800" b="0" strike="noStrike" spc="-1">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a:p>
            <a:pPr algn="ctr">
              <a:lnSpc>
                <a:spcPct val="93000"/>
              </a:lnSpc>
            </a:pPr>
            <a:endParaRPr lang="en-US" sz="1800" b="0" strike="noStrike" spc="-1">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a:p>
            <a:pPr algn="ctr">
              <a:lnSpc>
                <a:spcPct val="93000"/>
              </a:lnSpc>
            </a:pPr>
            <a:endParaRPr lang="en-US" sz="1800" b="0" strike="noStrike" spc="-1">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a:p>
            <a:pPr algn="ctr">
              <a:lnSpc>
                <a:spcPct val="93000"/>
              </a:lnSpc>
            </a:pPr>
            <a:endParaRPr lang="en-US" sz="1800" b="0" strike="noStrike" spc="-1">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a:p>
            <a:pPr algn="ctr">
              <a:lnSpc>
                <a:spcPct val="93000"/>
              </a:lnSpc>
            </a:pPr>
            <a:endParaRPr lang="en-US" sz="1800" b="0" strike="noStrike" spc="-1">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a:p>
            <a:pPr algn="ctr">
              <a:lnSpc>
                <a:spcPct val="93000"/>
              </a:lnSpc>
            </a:pPr>
            <a:endParaRPr lang="en-US" sz="1800" b="0" strike="noStrike" spc="-1">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a:p>
            <a:pPr algn="ctr">
              <a:lnSpc>
                <a:spcPct val="93000"/>
              </a:lnSpc>
            </a:pPr>
            <a:endParaRPr lang="en-US" sz="1800" b="0" strike="noStrike" spc="-1">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a:p>
            <a:pPr algn="ctr">
              <a:lnSpc>
                <a:spcPct val="93000"/>
              </a:lnSpc>
            </a:pPr>
            <a:endParaRPr lang="en-US" sz="1800" b="0" strike="noStrike" spc="-1">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a:p>
            <a:pPr algn="ctr">
              <a:lnSpc>
                <a:spcPct val="93000"/>
              </a:lnSpc>
            </a:pPr>
            <a:endParaRPr lang="en-US" sz="1800" b="0" strike="noStrike" spc="-1">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p:txBody>
      </p:sp>
      <p:sp>
        <p:nvSpPr>
          <p:cNvPr id="63" name="CustomShape 5"/>
          <p:cNvSpPr/>
          <p:nvPr/>
        </p:nvSpPr>
        <p:spPr>
          <a:xfrm>
            <a:off x="3750480" y="5165280"/>
            <a:ext cx="4844880" cy="1096920"/>
          </a:xfrm>
          <a:prstGeom prst="rect">
            <a:avLst/>
          </a:prstGeom>
          <a:solidFill>
            <a:srgbClr val="729FCF"/>
          </a:solidFill>
          <a:ln w="9360">
            <a:solidFill>
              <a:srgbClr val="3465AF"/>
            </a:solidFill>
            <a:round/>
          </a:ln>
        </p:spPr>
        <p:style>
          <a:lnRef idx="0">
            <a:scrgbClr r="0" g="0" b="0"/>
          </a:lnRef>
          <a:fillRef idx="0">
            <a:scrgbClr r="0" g="0" b="0"/>
          </a:fillRef>
          <a:effectRef idx="0">
            <a:scrgbClr r="0" g="0" b="0"/>
          </a:effectRef>
          <a:fontRef idx="minor"/>
        </p:style>
        <p:txBody>
          <a:bodyPr wrap="none" lIns="90000" tIns="60840" rIns="90000" bIns="45000" anchor="ctr"/>
          <a:lstStyle/>
          <a:p>
            <a:pPr algn="ctr">
              <a:lnSpc>
                <a:spcPct val="93000"/>
              </a:lnSpc>
            </a:pPr>
            <a:r>
              <a:rPr lang="en-US" sz="1800" b="0" strike="noStrike" spc="-1">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Proof-of-Concept Workstations</a:t>
            </a:r>
          </a:p>
          <a:p>
            <a:pPr algn="ctr">
              <a:lnSpc>
                <a:spcPct val="93000"/>
              </a:lnSpc>
            </a:pPr>
            <a:endParaRPr lang="en-US" sz="1800" b="0" strike="noStrike" spc="-1">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endParaRPr>
          </a:p>
        </p:txBody>
      </p:sp>
      <p:sp>
        <p:nvSpPr>
          <p:cNvPr id="64" name="CustomShape 6"/>
          <p:cNvSpPr/>
          <p:nvPr/>
        </p:nvSpPr>
        <p:spPr>
          <a:xfrm>
            <a:off x="4025160" y="2604600"/>
            <a:ext cx="1279440" cy="2103480"/>
          </a:xfrm>
          <a:prstGeom prst="rect">
            <a:avLst/>
          </a:prstGeom>
          <a:solidFill>
            <a:srgbClr val="E6E6FF"/>
          </a:solidFill>
          <a:ln w="9360">
            <a:solidFill>
              <a:srgbClr val="3465AF"/>
            </a:solidFill>
            <a:round/>
          </a:ln>
        </p:spPr>
        <p:style>
          <a:lnRef idx="0">
            <a:scrgbClr r="0" g="0" b="0"/>
          </a:lnRef>
          <a:fillRef idx="0">
            <a:scrgbClr r="0" g="0" b="0"/>
          </a:fillRef>
          <a:effectRef idx="0">
            <a:scrgbClr r="0" g="0" b="0"/>
          </a:effectRef>
          <a:fontRef idx="minor"/>
        </p:style>
        <p:txBody>
          <a:bodyPr wrap="none" lIns="90000" tIns="60840" rIns="90000" bIns="45000" anchor="ctr"/>
          <a:lstStyle/>
          <a:p>
            <a:pPr algn="ctr">
              <a:lnSpc>
                <a:spcPct val="93000"/>
              </a:lnSpc>
            </a:pPr>
            <a:r>
              <a:rPr lang="en-US" sz="1800" b="0" strike="noStrike" spc="-1">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Python,</a:t>
            </a:r>
          </a:p>
          <a:p>
            <a:pPr algn="ctr">
              <a:lnSpc>
                <a:spcPct val="93000"/>
              </a:lnSpc>
            </a:pPr>
            <a:r>
              <a:rPr lang="en-US" sz="1800" b="0" strike="noStrike" spc="-1">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Perl,</a:t>
            </a:r>
          </a:p>
          <a:p>
            <a:pPr algn="ctr">
              <a:lnSpc>
                <a:spcPct val="93000"/>
              </a:lnSpc>
            </a:pPr>
            <a:r>
              <a:rPr lang="en-US" sz="1800" b="0" strike="noStrike" spc="-1">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Octave/</a:t>
            </a:r>
          </a:p>
          <a:p>
            <a:pPr algn="ctr">
              <a:lnSpc>
                <a:spcPct val="93000"/>
              </a:lnSpc>
            </a:pPr>
            <a:r>
              <a:rPr lang="en-US" sz="1800" b="0" strike="noStrike" spc="-1">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Matlab</a:t>
            </a:r>
          </a:p>
        </p:txBody>
      </p:sp>
      <p:sp>
        <p:nvSpPr>
          <p:cNvPr id="65" name="CustomShape 7"/>
          <p:cNvSpPr/>
          <p:nvPr/>
        </p:nvSpPr>
        <p:spPr>
          <a:xfrm>
            <a:off x="5852160" y="2604600"/>
            <a:ext cx="1096920" cy="914400"/>
          </a:xfrm>
          <a:prstGeom prst="rect">
            <a:avLst/>
          </a:prstGeom>
          <a:solidFill>
            <a:srgbClr val="E6E6FF"/>
          </a:solidFill>
          <a:ln w="9360">
            <a:solidFill>
              <a:srgbClr val="3465AF"/>
            </a:solidFill>
            <a:round/>
          </a:ln>
        </p:spPr>
        <p:style>
          <a:lnRef idx="0">
            <a:scrgbClr r="0" g="0" b="0"/>
          </a:lnRef>
          <a:fillRef idx="0">
            <a:scrgbClr r="0" g="0" b="0"/>
          </a:fillRef>
          <a:effectRef idx="0">
            <a:scrgbClr r="0" g="0" b="0"/>
          </a:effectRef>
          <a:fontRef idx="minor"/>
        </p:style>
        <p:txBody>
          <a:bodyPr wrap="none" lIns="90000" tIns="60840" rIns="90000" bIns="45000" anchor="ctr"/>
          <a:lstStyle/>
          <a:p>
            <a:pPr algn="ctr">
              <a:lnSpc>
                <a:spcPct val="93000"/>
              </a:lnSpc>
            </a:pPr>
            <a:r>
              <a:rPr lang="en-US" sz="1800" b="0" strike="noStrike" spc="-1">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Slicer, ITK</a:t>
            </a:r>
          </a:p>
        </p:txBody>
      </p:sp>
      <p:sp>
        <p:nvSpPr>
          <p:cNvPr id="66" name="CustomShape 8"/>
          <p:cNvSpPr/>
          <p:nvPr/>
        </p:nvSpPr>
        <p:spPr>
          <a:xfrm>
            <a:off x="5852160" y="3701520"/>
            <a:ext cx="1096920" cy="914400"/>
          </a:xfrm>
          <a:prstGeom prst="rect">
            <a:avLst/>
          </a:prstGeom>
          <a:solidFill>
            <a:srgbClr val="E6E6FF"/>
          </a:solidFill>
          <a:ln w="9360">
            <a:solidFill>
              <a:srgbClr val="3465AF"/>
            </a:solidFill>
            <a:round/>
          </a:ln>
        </p:spPr>
        <p:style>
          <a:lnRef idx="0">
            <a:scrgbClr r="0" g="0" b="0"/>
          </a:lnRef>
          <a:fillRef idx="0">
            <a:scrgbClr r="0" g="0" b="0"/>
          </a:fillRef>
          <a:effectRef idx="0">
            <a:scrgbClr r="0" g="0" b="0"/>
          </a:effectRef>
          <a:fontRef idx="minor"/>
        </p:style>
        <p:txBody>
          <a:bodyPr wrap="none" lIns="90000" tIns="60840" rIns="90000" bIns="45000" anchor="ctr"/>
          <a:lstStyle/>
          <a:p>
            <a:pPr algn="ctr">
              <a:lnSpc>
                <a:spcPct val="93000"/>
              </a:lnSpc>
            </a:pPr>
            <a:r>
              <a:rPr lang="en-US" sz="1800" b="0" strike="noStrike" spc="-1">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QT, GTK</a:t>
            </a:r>
          </a:p>
        </p:txBody>
      </p:sp>
      <p:sp>
        <p:nvSpPr>
          <p:cNvPr id="67" name="CustomShape 9"/>
          <p:cNvSpPr/>
          <p:nvPr/>
        </p:nvSpPr>
        <p:spPr>
          <a:xfrm>
            <a:off x="7315920" y="3153960"/>
            <a:ext cx="1189080" cy="914400"/>
          </a:xfrm>
          <a:prstGeom prst="rect">
            <a:avLst/>
          </a:prstGeom>
          <a:solidFill>
            <a:srgbClr val="E6E6FF"/>
          </a:solidFill>
          <a:ln w="9360">
            <a:solidFill>
              <a:srgbClr val="3465AF"/>
            </a:solidFill>
            <a:round/>
          </a:ln>
        </p:spPr>
        <p:style>
          <a:lnRef idx="0">
            <a:scrgbClr r="0" g="0" b="0"/>
          </a:lnRef>
          <a:fillRef idx="0">
            <a:scrgbClr r="0" g="0" b="0"/>
          </a:fillRef>
          <a:effectRef idx="0">
            <a:scrgbClr r="0" g="0" b="0"/>
          </a:effectRef>
          <a:fontRef idx="minor"/>
        </p:style>
        <p:txBody>
          <a:bodyPr wrap="none" lIns="90000" tIns="60840" rIns="90000" bIns="45000" anchor="ctr"/>
          <a:lstStyle/>
          <a:p>
            <a:pPr algn="ctr">
              <a:lnSpc>
                <a:spcPct val="93000"/>
              </a:lnSpc>
            </a:pPr>
            <a:r>
              <a:rPr lang="en-US" sz="1800" b="0" strike="noStrike" spc="-1">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XTK,</a:t>
            </a:r>
          </a:p>
          <a:p>
            <a:pPr algn="ctr">
              <a:lnSpc>
                <a:spcPct val="93000"/>
              </a:lnSpc>
            </a:pPr>
            <a:r>
              <a:rPr lang="en-US" sz="1800" b="0" strike="noStrike" spc="-1">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XNAT,</a:t>
            </a:r>
          </a:p>
          <a:p>
            <a:pPr algn="ctr">
              <a:lnSpc>
                <a:spcPct val="93000"/>
              </a:lnSpc>
            </a:pPr>
            <a:r>
              <a:rPr lang="en-US" sz="1800" b="0" strike="noStrike" spc="-1">
                <a:solidFill>
                  <a:srgbClr val="00000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IPP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838080" y="365040"/>
            <a:ext cx="10515240" cy="1325160"/>
          </a:xfrm>
          <a:prstGeom prst="rect">
            <a:avLst/>
          </a:prstGeom>
          <a:noFill/>
          <a:ln>
            <a:noFill/>
          </a:ln>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99" name="TextShape 2"/>
          <p:cNvSpPr txBox="1"/>
          <p:nvPr/>
        </p:nvSpPr>
        <p:spPr>
          <a:xfrm>
            <a:off x="3768120" y="1825560"/>
            <a:ext cx="4654440" cy="4350960"/>
          </a:xfrm>
          <a:prstGeom prst="rect">
            <a:avLst/>
          </a:prstGeom>
          <a:noFill/>
          <a:ln>
            <a:noFill/>
          </a:ln>
        </p:spPr>
        <p:txBody>
          <a:bodyPr lIns="0" tIns="0" rIns="0" bIns="0"/>
          <a:lstStyle/>
          <a:p>
            <a:endParaRPr lang="en-US" sz="2800" b="0" strike="noStrike" spc="-1">
              <a:solidFill>
                <a:srgbClr val="000000"/>
              </a:solidFill>
              <a:uFill>
                <a:solidFill>
                  <a:srgbClr val="FFFFFF"/>
                </a:solidFill>
              </a:uFill>
              <a:latin typeface="Calibri"/>
            </a:endParaRPr>
          </a:p>
        </p:txBody>
      </p:sp>
      <p:pic>
        <p:nvPicPr>
          <p:cNvPr id="100" name="Picture 99"/>
          <p:cNvPicPr/>
          <p:nvPr/>
        </p:nvPicPr>
        <p:blipFill>
          <a:blip r:embed="rId2"/>
          <a:stretch/>
        </p:blipFill>
        <p:spPr>
          <a:xfrm>
            <a:off x="3691440" y="2384640"/>
            <a:ext cx="6555240" cy="223056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1301</TotalTime>
  <Words>717</Words>
  <Application>Microsoft Office PowerPoint</Application>
  <PresentationFormat>Widescreen</PresentationFormat>
  <Paragraphs>251</Paragraphs>
  <Slides>9</Slides>
  <Notes>7</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Calibri Light</vt:lpstr>
      <vt:lpstr>DejaVu Sans</vt:lpstr>
      <vt:lpstr>Segoe UI</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Penn Medicine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Sarthak Pati</dc:creator>
  <dc:description/>
  <cp:lastModifiedBy>Sarthak Pati</cp:lastModifiedBy>
  <cp:revision>29</cp:revision>
  <dcterms:created xsi:type="dcterms:W3CDTF">2017-03-01T15:19:35Z</dcterms:created>
  <dcterms:modified xsi:type="dcterms:W3CDTF">2017-03-14T13:52:01Z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Penn Medicine</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2</vt:i4>
  </property>
</Properties>
</file>