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7B638-92C2-4AD3-81F3-C9B012DA0AC9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9ED"/>
    <a:srgbClr val="DACCE2"/>
    <a:srgbClr val="ECDEEB"/>
    <a:srgbClr val="FFDDF9"/>
    <a:srgbClr val="E5DEEC"/>
    <a:srgbClr val="F8E4F6"/>
    <a:srgbClr val="F2CEEE"/>
    <a:srgbClr val="E6A4DE"/>
    <a:srgbClr val="D971CD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49" d="100"/>
          <a:sy n="149" d="100"/>
        </p:scale>
        <p:origin x="644" y="1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B3BD-3F61-4826-BC5E-E03859BB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66C3-940D-457C-8618-4D00FCDF7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46A9-3C36-41DA-89BA-70F7C22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A203-E53E-4C6E-9CC8-0C60B095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0807-C8A8-40BB-A40B-BAFAD685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B6F5-ED64-43C9-B79A-8CF3A5BB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351FC-B84A-490D-8D00-5DBF7AE61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2BE0-A644-4F3F-8567-DDBBE76B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D2D1-8911-46B8-8770-00FE013B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F1E4-0A64-4213-AAD9-4D3DF81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79DA6-4E11-4786-A9A1-13F8A90D3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D344-0FB7-470A-995D-4C574E47A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D5E5-DB22-4E6D-8B9F-893D87A8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1F47-CD79-4DA9-8845-286F5A54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441D-2990-4B2A-B2C1-1FA6F43B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1627-E914-40F7-B7D2-2C173A33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247B-1922-45AD-BE8F-2A90E301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1F2C-DC5F-457B-B706-A3D5F428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691C-0682-4459-9E1E-AF53911B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A8F8-9FD8-4E2C-BE86-541A1F18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7244-DA3B-4673-B88B-698672A1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0728-17F7-4966-A973-9A8B494C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86E3-21E9-499A-A27C-544BF1C9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AF93-79E1-4B43-BD66-CB7B0E0E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026D-FAFB-4D12-83A9-64036216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2B4-7098-484A-A0F9-56D72097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1047-D814-45EA-8ADA-AA4424F1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F434-4BB6-4093-9960-C4A53825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C6C2E-3525-4761-A4C1-5CB4A9E7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1EBE-D594-452D-A4EC-091A0F1A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4F0B-5B78-41AA-80C0-E9EEA9EA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7B7F-8AD9-4DC7-B6E7-4FEC63C1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49F9-08FC-4B6E-BF93-6DF0C227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60ED7-B011-4588-882F-FF9E36AEE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4D883-4D16-42FB-897E-40DD8F1ED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D25A8-7B62-4C7C-B6E7-EDDD516E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E018C-2DED-4B8E-9ACC-63EB19E5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C9B79-CE68-443A-AFFE-87281DA0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CFB06-A752-46AE-8B93-7733F968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4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A81F-22D8-414E-A851-A326EBEA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AA608-FCA2-4339-B62C-D510DE51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18412-D1FF-451F-A7C2-AEAA0FF7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80336-A6C7-436D-8603-E3E4BD36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95EE7-7191-439C-BFA4-93842815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3F57D-313B-4601-9830-A69C407D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A47F-2D2F-44BB-9C1E-274DCA0C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2D32-EC16-40DA-93F8-B7666112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6F7-B6F8-4A8E-B33C-4999DAED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5A9A-E851-4347-882D-16536BC9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3A31-4A5D-4621-A4E9-529BA89E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7F696-6475-4932-9F93-648699C1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96FB-7E93-4439-BECB-486B8A0A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7D8F-B335-49BF-87EC-6C1142E1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A0E4C-26AD-4BE8-809A-149175B74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52709-ED72-42E3-AB99-5CC3B761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C60F3-8886-4463-9587-835023A6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11173-C848-4A95-92E9-6FF76977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6301E-7A98-4C79-8D8B-00C2A278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1271-39DA-4FDE-A47A-6919D77B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4121-5E0E-4A95-8411-1C9F9573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F4B0-4811-4C66-B41B-01441632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8FA4-B0B9-481D-9A81-5A30B4C3BEF7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8131-F014-4F8E-A741-E0301914C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C126F-F831-4275-AE7D-C5EC01FCC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01C1-5BC4-4452-B20C-273E10E7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197683" y="2201766"/>
            <a:ext cx="3275100" cy="2461674"/>
          </a:xfrm>
          <a:prstGeom prst="rect">
            <a:avLst/>
          </a:prstGeom>
          <a:solidFill>
            <a:srgbClr val="D5C9E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Pre-processing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Dicom-to-</a:t>
            </a:r>
            <a:r>
              <a:rPr lang="en-US" sz="9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NIfTI</a:t>
            </a: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conversion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Denoise</a:t>
            </a:r>
            <a:r>
              <a:rPr lang="en-US" sz="9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Noise reduction / Image Smoothing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BiasCorrect-N4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M</a:t>
            </a:r>
            <a:r>
              <a:rPr lang="en-US" sz="900" spc="-1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agnetic field inhomogeneity correction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Histogram Matching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Image normalization</a:t>
            </a:r>
          </a:p>
          <a:p>
            <a:pPr marL="119063" indent="-119063"/>
            <a:endParaRPr lang="en-US" sz="400" i="1" u="sng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indent="-119063"/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ITK-SNAP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Combination of random forests &amp; level sets to </a:t>
            </a:r>
          </a:p>
          <a:p>
            <a:pPr marL="119063" indent="-119063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     obtain precise segmentations of structures</a:t>
            </a:r>
            <a:endParaRPr lang="en-US" sz="9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Geodesic Segmentation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Semi-automatic technique</a:t>
            </a:r>
          </a:p>
          <a:p>
            <a:endParaRPr lang="en-US" sz="400" i="1" u="sng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indent="-119063"/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Analysis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Quantitative measurements  </a:t>
            </a:r>
          </a:p>
          <a:p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     of intensity, texture, volume, and morphology</a:t>
            </a:r>
          </a:p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Training Module</a:t>
            </a:r>
          </a:p>
          <a:p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Train general purpose Machine Learning models </a:t>
            </a:r>
          </a:p>
          <a:p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using custom features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19163" y="689957"/>
            <a:ext cx="3092820" cy="20048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Pre-processing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Perfusion Derivatives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Extraction of </a:t>
            </a:r>
            <a:r>
              <a:rPr lang="en-US" sz="9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ap-rCBV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PH, PSR</a:t>
            </a:r>
            <a:endParaRPr lang="en-US" sz="9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Diffusion Derivatives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Extraction of FA, AX, RAD, TR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PCA Volume Extraction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Perfusion signal analysis.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indent="-119063"/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Glioblastoma </a:t>
            </a:r>
            <a:r>
              <a:rPr lang="en-US" sz="900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Radiomic Analysis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Glioblastoma </a:t>
            </a:r>
            <a:r>
              <a:rPr lang="en-US" sz="900" spc="-3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Radiogenomic</a:t>
            </a:r>
            <a:r>
              <a:rPr lang="en-US" sz="900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Analysis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Segmentation: </a:t>
            </a:r>
            <a:r>
              <a:rPr lang="en-US" sz="900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Medic</a:t>
            </a:r>
            <a:endParaRPr lang="en-US" sz="900" b="1" spc="-3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lvl="0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Non-Isotropic Growth Measures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  Volumetric changes for a 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       given ROI across two time-points</a:t>
            </a:r>
            <a:endParaRPr lang="en-US" sz="900" b="1" spc="-3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WhiteStripe Normalization</a:t>
            </a:r>
            <a:r>
              <a:rPr lang="en-US" sz="900" spc="-3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Intensity normalization</a:t>
            </a:r>
          </a:p>
          <a:p>
            <a:pPr marL="119063" lvl="0" indent="-119063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Population Atlas</a:t>
            </a: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Construction of probability maps 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       for distinct tumor classes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30166" y="1806498"/>
            <a:ext cx="1063455" cy="637438"/>
          </a:xfrm>
          <a:prstGeom prst="ellipse">
            <a:avLst/>
          </a:prstGeom>
          <a:solidFill>
            <a:srgbClr val="D5C9ED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 Purpose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97683" y="689957"/>
            <a:ext cx="3275100" cy="936936"/>
          </a:xfrm>
          <a:prstGeom prst="rect">
            <a:avLst/>
          </a:prstGeom>
          <a:solidFill>
            <a:srgbClr val="FFDDF9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LIBRA_SingleImage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Fully-automatic breast density </a:t>
            </a:r>
          </a:p>
          <a:p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segmentation in a single full-field digital mammogram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LIBRA_BatchMode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Fully-automatic breast density </a:t>
            </a:r>
          </a:p>
          <a:p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segmentation in a batch of mammograms</a:t>
            </a:r>
          </a:p>
        </p:txBody>
      </p:sp>
      <p:sp>
        <p:nvSpPr>
          <p:cNvPr id="6" name="Oval 5"/>
          <p:cNvSpPr/>
          <p:nvPr/>
        </p:nvSpPr>
        <p:spPr>
          <a:xfrm>
            <a:off x="3852644" y="1510198"/>
            <a:ext cx="847374" cy="538469"/>
          </a:xfrm>
          <a:prstGeom prst="ellipse">
            <a:avLst/>
          </a:prstGeom>
          <a:solidFill>
            <a:srgbClr val="F8E4F6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Breast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19163" y="3385938"/>
            <a:ext cx="3092820" cy="70333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u="sng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marL="119063" lvl="1" indent="-115888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SBRT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Segmentation of Lung field &amp; nodules </a:t>
            </a:r>
          </a:p>
          <a:p>
            <a:pPr marL="3175" lvl="1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radiomic analysis to predict risk of survival &amp; </a:t>
            </a:r>
          </a:p>
          <a:p>
            <a:pPr marL="3175" lvl="1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nodal failure</a:t>
            </a:r>
          </a:p>
        </p:txBody>
      </p:sp>
      <p:sp>
        <p:nvSpPr>
          <p:cNvPr id="5" name="Oval 4"/>
          <p:cNvSpPr/>
          <p:nvPr/>
        </p:nvSpPr>
        <p:spPr>
          <a:xfrm>
            <a:off x="4830040" y="2997507"/>
            <a:ext cx="779270" cy="5047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Lung</a:t>
            </a:r>
          </a:p>
        </p:txBody>
      </p:sp>
      <p:sp>
        <p:nvSpPr>
          <p:cNvPr id="3" name="Oval 2"/>
          <p:cNvSpPr/>
          <p:nvPr/>
        </p:nvSpPr>
        <p:spPr>
          <a:xfrm>
            <a:off x="4756620" y="1259857"/>
            <a:ext cx="761123" cy="532303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Brain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813298-0415-4914-9785-DB6008B2CB7A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4575923" y="1969810"/>
            <a:ext cx="85589" cy="759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F41826-FF7C-4098-A6CA-CFB9EC64838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34030" y="2605712"/>
            <a:ext cx="285645" cy="3917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572F56-F30F-4075-A0C3-31A13BE6CA0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893621" y="2125217"/>
            <a:ext cx="655010" cy="15245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FDFB03-78CD-45F2-8B7C-CC94895E3B5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4934030" y="1792160"/>
            <a:ext cx="203152" cy="1574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0B20C70-7929-429D-9EDA-68C1C5533CF7}"/>
              </a:ext>
            </a:extLst>
          </p:cNvPr>
          <p:cNvGrpSpPr/>
          <p:nvPr/>
        </p:nvGrpSpPr>
        <p:grpSpPr>
          <a:xfrm>
            <a:off x="4543674" y="1949629"/>
            <a:ext cx="779270" cy="656083"/>
            <a:chOff x="4385030" y="2250896"/>
            <a:chExt cx="779270" cy="656083"/>
          </a:xfrm>
        </p:grpSpPr>
        <p:sp>
          <p:nvSpPr>
            <p:cNvPr id="4" name="Oval 3"/>
            <p:cNvSpPr/>
            <p:nvPr/>
          </p:nvSpPr>
          <p:spPr>
            <a:xfrm>
              <a:off x="4389987" y="2250896"/>
              <a:ext cx="770797" cy="656083"/>
            </a:xfrm>
            <a:prstGeom prst="ellipse">
              <a:avLst/>
            </a:prstGeom>
            <a:solidFill>
              <a:srgbClr val="C0000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6ADDCA-8CFE-4028-8E50-E7CED477CE74}"/>
                </a:ext>
              </a:extLst>
            </p:cNvPr>
            <p:cNvSpPr txBox="1"/>
            <p:nvPr/>
          </p:nvSpPr>
          <p:spPr>
            <a:xfrm>
              <a:off x="4385030" y="2384303"/>
              <a:ext cx="7792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CaPTk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1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0594AB-1B9D-4DBA-B63C-70D6E7FA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938" y="1432387"/>
            <a:ext cx="7334124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Bakas</dc:creator>
  <cp:lastModifiedBy>Sarthak Pati</cp:lastModifiedBy>
  <cp:revision>51</cp:revision>
  <dcterms:created xsi:type="dcterms:W3CDTF">2018-02-11T01:10:30Z</dcterms:created>
  <dcterms:modified xsi:type="dcterms:W3CDTF">2018-11-20T16:27:29Z</dcterms:modified>
</cp:coreProperties>
</file>