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8"/>
    <p:restoredTop sz="94687"/>
  </p:normalViewPr>
  <p:slideViewPr>
    <p:cSldViewPr snapToGrid="0">
      <p:cViewPr>
        <p:scale>
          <a:sx n="170" d="100"/>
          <a:sy n="170" d="100"/>
        </p:scale>
        <p:origin x="164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336992" y="147750"/>
            <a:ext cx="7406640" cy="12153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2467" y="4802554"/>
            <a:ext cx="9930982" cy="867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 dirty="0">
                <a:latin typeface="XDQHDU+ArialMT"/>
                <a:ea typeface="XDQHDU+ArialMT"/>
              </a:rPr>
              <a:t>Fig 1a.</a:t>
            </a:r>
            <a:r>
              <a:rPr lang="en-US" sz="1050" b="0" strike="noStrike" spc="-1" dirty="0">
                <a:latin typeface="XDQHDU+ArialMT"/>
                <a:ea typeface="XDQHDU+ArialMT"/>
              </a:rPr>
              <a:t> Schematic of NiChart software suite. Modality-specific image processing toolboxes are used to calculate imaging derived phenotypes. After statistical data harmonization of derived values, models pre-trained on large reference datasets are applied to calculate machine learning based imaging phenotypes of various diseases and conditions, allowing to position the individual into the neuroimaging chart, a multi-dimensional quantitative coordinate system of brain health. </a:t>
            </a:r>
            <a:r>
              <a:rPr lang="en-US" sz="1100" b="0" strike="noStrike" spc="-1" dirty="0">
                <a:latin typeface="XDQHDU+ArialMT"/>
                <a:ea typeface="XDQHDU+ArialMT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latin typeface="XDQHDU+ArialMT"/>
                <a:ea typeface="XDQHDU+ArialMT"/>
              </a:rPr>
              <a:t>Fig 1b. </a:t>
            </a:r>
            <a:r>
              <a:rPr lang="en-US" sz="1100" strike="noStrike" spc="-1" dirty="0">
                <a:latin typeface="XDQHDU+ArialMT"/>
                <a:ea typeface="XDQHDU+ArialMT"/>
              </a:rPr>
              <a:t>The users can utilize the NiChart framework in a variety of ways, either through a local installation, through the publicly available web server, or through a private web server on their High Performance Cluster (HPC), if available. </a:t>
            </a:r>
            <a:endParaRPr lang="en-US" sz="1100" strike="noStrike" spc="-1" dirty="0">
              <a:latin typeface="Arial"/>
            </a:endParaRP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7636696F-A173-6C1A-39B4-B2F9D5281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67" y="1390310"/>
            <a:ext cx="5741439" cy="3415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577550-8D15-33C4-CF29-0AA49FF6E260}"/>
              </a:ext>
            </a:extLst>
          </p:cNvPr>
          <p:cNvSpPr/>
          <p:nvPr/>
        </p:nvSpPr>
        <p:spPr>
          <a:xfrm>
            <a:off x="5886833" y="4459497"/>
            <a:ext cx="1088642" cy="90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3D87D-68D4-AC51-5A08-04095E9B5E04}"/>
              </a:ext>
            </a:extLst>
          </p:cNvPr>
          <p:cNvSpPr txBox="1"/>
          <p:nvPr/>
        </p:nvSpPr>
        <p:spPr>
          <a:xfrm>
            <a:off x="5791199" y="4407296"/>
            <a:ext cx="93027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latin typeface="Calibri" panose="020F0502020204030204" pitchFamily="34" charset="0"/>
                <a:cs typeface="Calibri" panose="020F0502020204030204" pitchFamily="34" charset="0"/>
              </a:rPr>
              <a:t>HPC NiChart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54EFB-B7C6-2642-F8B4-8359313F0860}"/>
              </a:ext>
            </a:extLst>
          </p:cNvPr>
          <p:cNvSpPr/>
          <p:nvPr/>
        </p:nvSpPr>
        <p:spPr>
          <a:xfrm>
            <a:off x="6016625" y="3841750"/>
            <a:ext cx="320675" cy="88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9AB35-0E84-36A3-0177-5912B3CBAACD}"/>
              </a:ext>
            </a:extLst>
          </p:cNvPr>
          <p:cNvSpPr txBox="1"/>
          <p:nvPr/>
        </p:nvSpPr>
        <p:spPr>
          <a:xfrm>
            <a:off x="6042025" y="3797714"/>
            <a:ext cx="32067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89820" y="5213710"/>
            <a:ext cx="6759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latin typeface="XDQHDU+ArialMT"/>
                <a:ea typeface="XDQHDU+ArialMT"/>
              </a:rPr>
              <a:t>Fig 2.</a:t>
            </a:r>
            <a:r>
              <a:rPr lang="en-US" sz="1100" b="0" strike="noStrike" spc="-1" dirty="0">
                <a:latin typeface="XDQHDU+ArialMT"/>
                <a:ea typeface="XDQHDU+ArialMT"/>
              </a:rPr>
              <a:t> Reference MRI dataset used for data harmonization and for training machine learning (ML) models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431445" y="57240"/>
            <a:ext cx="7184160" cy="51564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28840" y="5213710"/>
            <a:ext cx="6759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latin typeface="XDQHDU+ArialMT"/>
                <a:ea typeface="XDQHDU+ArialMT"/>
              </a:rPr>
              <a:t>Fig 3.</a:t>
            </a:r>
            <a:r>
              <a:rPr lang="en-US" sz="1100" b="0" strike="noStrike" spc="-1" dirty="0">
                <a:latin typeface="XDQHDU+ArialMT"/>
                <a:ea typeface="XDQHDU+ArialMT"/>
              </a:rPr>
              <a:t> Age trends of selected imaging derived phenotypes after data harmonization (as viewed on the NiChart web portal, using a simulated dataset).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58680" y="1501200"/>
            <a:ext cx="2761560" cy="26568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516B22-4EE3-A20C-FC50-88C04C75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39" y="-1053"/>
            <a:ext cx="7016961" cy="5214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2BF03-3B56-AD70-2773-56ACB007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39" y="0"/>
            <a:ext cx="7016961" cy="5218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878512" y="778235"/>
            <a:ext cx="4323600" cy="4114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87680" y="5049720"/>
            <a:ext cx="70902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latin typeface="XDQHDU+ArialMT"/>
                <a:ea typeface="XDQHDU+ArialMT"/>
              </a:rPr>
              <a:t>Fig 4.</a:t>
            </a:r>
            <a:r>
              <a:rPr lang="en-US" sz="1100" b="0" strike="noStrike" spc="-1" dirty="0">
                <a:latin typeface="XDQHDU+ArialMT"/>
                <a:ea typeface="XDQHDU+ArialMT"/>
              </a:rPr>
              <a:t> Panel of machine learning based imaging phenotypes (in this case SPARE scores) derived from the reference dataset. Correlations between SPARE scores for various diseases and conditions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033920" y="393120"/>
            <a:ext cx="8018280" cy="42699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6440" y="4866840"/>
            <a:ext cx="973728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latin typeface="XDQHDU+ArialMT"/>
                <a:ea typeface="XDQHDU+ArialMT"/>
              </a:rPr>
              <a:t>Fig 5.</a:t>
            </a:r>
            <a:r>
              <a:rPr lang="en-US" sz="1100" b="0" strike="noStrike" spc="-1" dirty="0">
                <a:latin typeface="XDQHDU+ArialMT"/>
                <a:ea typeface="XDQHDU+ArialMT"/>
              </a:rPr>
              <a:t> Architecture diagram of the web interface backend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207</Words>
  <Application>Microsoft Macintosh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XDQHDU+ArialMT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Guray Erus</dc:creator>
  <dc:description/>
  <cp:lastModifiedBy>Aidinis, George</cp:lastModifiedBy>
  <cp:revision>10</cp:revision>
  <dcterms:created xsi:type="dcterms:W3CDTF">2023-05-03T13:08:08Z</dcterms:created>
  <dcterms:modified xsi:type="dcterms:W3CDTF">2024-05-01T04:20:28Z</dcterms:modified>
  <dc:language>en-US</dc:language>
</cp:coreProperties>
</file>