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188720" y="613080"/>
            <a:ext cx="7406640" cy="12153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280160" y="2194560"/>
            <a:ext cx="74066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050" spc="-1" strike="noStrike">
                <a:latin typeface="XDQHDU+ArialMT"/>
                <a:ea typeface="XDQHDU+ArialMT"/>
              </a:rPr>
              <a:t>Fig 1.</a:t>
            </a:r>
            <a:r>
              <a:rPr b="0" lang="en-US" sz="1050" spc="-1" strike="noStrike">
                <a:latin typeface="XDQHDU+ArialMT"/>
                <a:ea typeface="XDQHDU+ArialMT"/>
              </a:rPr>
              <a:t> Schematic of NiChart software suite. Modality-specific image processing toolboxes are used to calculate imaging derived phenotypes. After statistical data harmonization of derived values, models pre-trained on large reference datasets are applied to calculate machine learning based imaging phenotypes of various diseases and conditions, allowing to position the individual into the neuroimaging chart, a multi-dimensional quantitative coordinate system of brain health. </a:t>
            </a:r>
            <a:r>
              <a:rPr b="0" lang="en-US" sz="1100" spc="-1" strike="noStrike">
                <a:latin typeface="XDQHDU+ArialMT"/>
                <a:ea typeface="XDQHDU+ArialM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292840" y="4572000"/>
            <a:ext cx="6759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XDQHDU+ArialMT"/>
                <a:ea typeface="XDQHDU+ArialMT"/>
              </a:rPr>
              <a:t>Fig 2.</a:t>
            </a:r>
            <a:r>
              <a:rPr b="0" lang="en-US" sz="1100" spc="-1" strike="noStrike">
                <a:latin typeface="XDQHDU+ArialMT"/>
                <a:ea typeface="XDQHDU+ArialMT"/>
              </a:rPr>
              <a:t> Reference MRI dataset used for data harmonization and for training machine learning (ML) models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377440" y="42840"/>
            <a:ext cx="5784120" cy="425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92840" y="4572000"/>
            <a:ext cx="6759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XDQHDU+ArialMT"/>
                <a:ea typeface="XDQHDU+ArialMT"/>
              </a:rPr>
              <a:t>Fig 3.</a:t>
            </a:r>
            <a:r>
              <a:rPr b="0" lang="en-US" sz="1100" spc="-1" strike="noStrike">
                <a:latin typeface="XDQHDU+ArialMT"/>
                <a:ea typeface="XDQHDU+ArialMT"/>
              </a:rPr>
              <a:t> Age trends of selected imaging derived phenotypes after data harmonization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658680" y="1501200"/>
            <a:ext cx="2761560" cy="265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877480" y="772560"/>
            <a:ext cx="4323600" cy="41140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687680" y="5049720"/>
            <a:ext cx="709020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XDQHDU+ArialMT"/>
                <a:ea typeface="XDQHDU+ArialMT"/>
              </a:rPr>
              <a:t>Fig 4.</a:t>
            </a:r>
            <a:r>
              <a:rPr b="0" lang="en-US" sz="1100" spc="-1" strike="noStrike">
                <a:latin typeface="XDQHDU+ArialMT"/>
                <a:ea typeface="XDQHDU+ArialMT"/>
              </a:rPr>
              <a:t> Panel of machine learning based imaging phenotypes (SPARE scores) derived from the reference dataset. Correlations between SPARE scores for various diseases and conditions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33920" y="393120"/>
            <a:ext cx="8018280" cy="42699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46440" y="4866840"/>
            <a:ext cx="973728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latin typeface="XDQHDU+ArialMT"/>
                <a:ea typeface="XDQHDU+ArialMT"/>
              </a:rPr>
              <a:t>Fig 5.</a:t>
            </a:r>
            <a:r>
              <a:rPr b="0" lang="en-US" sz="1100" spc="-1" strike="noStrike">
                <a:latin typeface="XDQHDU+ArialMT"/>
                <a:ea typeface="XDQHDU+ArialMT"/>
              </a:rPr>
              <a:t> Architecture diagram of the web interface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2023-05-03T13:08:08Z</dcterms:created>
  <dc:creator>Guray Erus</dc:creator>
  <dc:description/>
  <dc:language>en-US</dc:language>
  <cp:lastModifiedBy>Guray Erus</cp:lastModifiedBy>
  <dcterms:modified xsi:type="dcterms:W3CDTF">2023-05-09T12:45:51Z</dcterms:modified>
  <cp:revision>4</cp:revision>
  <dc:subject/>
  <dc:title/>
</cp:coreProperties>
</file>