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408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E576-F3A0-4AF2-9C36-7FEB5510DB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A0E6-4A74-4332-83A0-29068F1C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638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E576-F3A0-4AF2-9C36-7FEB5510DB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A0E6-4A74-4332-83A0-29068F1C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63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E576-F3A0-4AF2-9C36-7FEB5510DB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A0E6-4A74-4332-83A0-29068F1C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6167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E576-F3A0-4AF2-9C36-7FEB5510DB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A0E6-4A74-4332-83A0-29068F1C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649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E576-F3A0-4AF2-9C36-7FEB5510DB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A0E6-4A74-4332-83A0-29068F1C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011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E576-F3A0-4AF2-9C36-7FEB5510DB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A0E6-4A74-4332-83A0-29068F1C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98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E576-F3A0-4AF2-9C36-7FEB5510DB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A0E6-4A74-4332-83A0-29068F1C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36890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E576-F3A0-4AF2-9C36-7FEB5510DB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A0E6-4A74-4332-83A0-29068F1C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218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E576-F3A0-4AF2-9C36-7FEB5510DB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A0E6-4A74-4332-83A0-29068F1C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802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E576-F3A0-4AF2-9C36-7FEB5510DB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A0E6-4A74-4332-83A0-29068F1C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45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3E576-F3A0-4AF2-9C36-7FEB5510DB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F1A0E6-4A74-4332-83A0-29068F1C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192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F3E576-F3A0-4AF2-9C36-7FEB5510DBD4}" type="datetimeFigureOut">
              <a:rPr lang="en-US" smtClean="0"/>
              <a:t>5/23/2023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F1A0E6-4A74-4332-83A0-29068F1C71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96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jpeg"/><Relationship Id="rId7" Type="http://schemas.openxmlformats.org/officeDocument/2006/relationships/image" Target="../media/image7.pn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00110" y="180248"/>
            <a:ext cx="7095533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 err="1">
                <a:latin typeface="Segoe Print" panose="02000600000000000000" pitchFamily="2" charset="0"/>
                <a:ea typeface="Calibri" panose="020F0502020204030204" pitchFamily="34" charset="0"/>
                <a:cs typeface="Arial" panose="020B0604020202020204" pitchFamily="34" charset="0"/>
              </a:rPr>
              <a:t>niCHART</a:t>
            </a:r>
            <a:r>
              <a:rPr lang="en-US" sz="3200" dirty="0" smtClean="0"/>
              <a:t>  U24 Grant</a:t>
            </a:r>
          </a:p>
          <a:p>
            <a:pPr algn="ctr"/>
            <a:endParaRPr lang="en-US" sz="3200" dirty="0"/>
          </a:p>
          <a:p>
            <a:pPr algn="ctr"/>
            <a:endParaRPr lang="en-US" sz="3200" dirty="0" smtClean="0"/>
          </a:p>
          <a:p>
            <a:pPr algn="ctr"/>
            <a:r>
              <a:rPr lang="en-US" sz="3200" dirty="0" smtClean="0"/>
              <a:t>1</a:t>
            </a:r>
            <a:r>
              <a:rPr lang="en-US" sz="3200" baseline="30000" dirty="0" smtClean="0"/>
              <a:t>st</a:t>
            </a:r>
            <a:r>
              <a:rPr lang="en-US" sz="3200" dirty="0" smtClean="0"/>
              <a:t> Scientific Steering Committee Meeting</a:t>
            </a:r>
          </a:p>
          <a:p>
            <a:pPr algn="ctr"/>
            <a:endParaRPr lang="en-US" sz="3200" dirty="0"/>
          </a:p>
          <a:p>
            <a:pPr algn="ctr"/>
            <a:r>
              <a:rPr lang="en-US" sz="3200" dirty="0" smtClean="0"/>
              <a:t>May 2023</a:t>
            </a:r>
            <a:endParaRPr lang="en-US" sz="3200" dirty="0"/>
          </a:p>
        </p:txBody>
      </p:sp>
      <p:sp>
        <p:nvSpPr>
          <p:cNvPr id="3" name="Rectangle 2"/>
          <p:cNvSpPr/>
          <p:nvPr/>
        </p:nvSpPr>
        <p:spPr>
          <a:xfrm>
            <a:off x="297873" y="4020602"/>
            <a:ext cx="12489872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Introductions: 	 					~10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mins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Overview of the project: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					5 </a:t>
            </a:r>
            <a:r>
              <a:rPr lang="en-US" dirty="0" err="1" smtClean="0">
                <a:latin typeface="Calibri" panose="020F0502020204030204" pitchFamily="34" charset="0"/>
                <a:ea typeface="Calibri" panose="020F0502020204030204" pitchFamily="34" charset="0"/>
              </a:rPr>
              <a:t>mins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Christos Davatzikos)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Overview of the technical organization of the software packaging: 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	4mins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(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Guray Erus)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sMRI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module: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						3mins  (Guray Erus)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rsfMRI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and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dMRI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preprocessing modules: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			5mins  (Ted Satterthwaite)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</a:rPr>
              <a:t>rsfMRI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 NMF and other related modules: 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			3mins  (Yong Fan)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Harmonization module: 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					3mins  (Haochang Shou and Taki Shinohara)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Dissemination plans: 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					5mins  (Ilya Nasrallah and Dan Wolf)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</a:rPr>
              <a:t>Feedback from the committee:  </a:t>
            </a:r>
            <a:r>
              <a:rPr lang="en-US" dirty="0" smtClean="0">
                <a:latin typeface="Calibri" panose="020F0502020204030204" pitchFamily="34" charset="0"/>
                <a:ea typeface="Calibri" panose="020F0502020204030204" pitchFamily="34" charset="0"/>
              </a:rPr>
              <a:t>				~22mins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7893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57"/>
          <a:stretch/>
        </p:blipFill>
        <p:spPr bwMode="auto">
          <a:xfrm>
            <a:off x="1863436" y="978558"/>
            <a:ext cx="8513617" cy="5132994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253837" y="-91980"/>
            <a:ext cx="9962856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Leadership or Co-leadership in a number of international consortia </a:t>
            </a:r>
          </a:p>
          <a:p>
            <a:pPr algn="ctr"/>
            <a:r>
              <a:rPr lang="en-US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	+</a:t>
            </a:r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Public Datasets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37854" y="6345382"/>
            <a:ext cx="103098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Projected total N &gt; 100,000 scans   +  High diversity of cohorts, diseases, scanners</a:t>
            </a:r>
            <a:endParaRPr lang="en-US" sz="2400" dirty="0"/>
          </a:p>
        </p:txBody>
      </p:sp>
      <p:sp>
        <p:nvSpPr>
          <p:cNvPr id="5" name="Down Arrow 4"/>
          <p:cNvSpPr/>
          <p:nvPr/>
        </p:nvSpPr>
        <p:spPr>
          <a:xfrm>
            <a:off x="5687291" y="5992091"/>
            <a:ext cx="547974" cy="42949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168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752600" y="290946"/>
            <a:ext cx="87892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Emphasis on Machine Learning-Derived Imaging Signatures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3" name="Picture 2"/>
          <p:cNvPicPr/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09"/>
          <a:stretch/>
        </p:blipFill>
        <p:spPr bwMode="auto">
          <a:xfrm>
            <a:off x="209296" y="1122218"/>
            <a:ext cx="2814320" cy="1871345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1026" name="Picture 1" descr="Screenshot 2023-03-06 at 2 23 52 PM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296" y="4190998"/>
            <a:ext cx="2457511" cy="1680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/>
          <a:srcRect l="10354" t="5215" b="83279"/>
          <a:stretch/>
        </p:blipFill>
        <p:spPr>
          <a:xfrm>
            <a:off x="3306704" y="1122218"/>
            <a:ext cx="4379349" cy="983673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 rotWithShape="1">
          <a:blip r:embed="rId4"/>
          <a:srcRect l="62488" t="43540" b="45684"/>
          <a:stretch/>
        </p:blipFill>
        <p:spPr>
          <a:xfrm>
            <a:off x="3306704" y="2116070"/>
            <a:ext cx="1832508" cy="92132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139212" y="2031848"/>
            <a:ext cx="24021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Schizophrenia Subtypes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115290" y="3117273"/>
            <a:ext cx="760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Brain</a:t>
            </a:r>
          </a:p>
          <a:p>
            <a:r>
              <a:rPr lang="en-US" i="1" dirty="0" smtClean="0"/>
              <a:t>AD&amp;D</a:t>
            </a:r>
            <a:endParaRPr lang="en-US" i="1" dirty="0"/>
          </a:p>
        </p:txBody>
      </p:sp>
      <p:sp>
        <p:nvSpPr>
          <p:cNvPr id="9" name="TextBox 8"/>
          <p:cNvSpPr txBox="1"/>
          <p:nvPr/>
        </p:nvSpPr>
        <p:spPr>
          <a:xfrm>
            <a:off x="5273543" y="2575732"/>
            <a:ext cx="213346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JAMA Psychiatry</a:t>
            </a:r>
          </a:p>
          <a:p>
            <a:r>
              <a:rPr lang="en-US" i="1" dirty="0" smtClean="0"/>
              <a:t>Molecular Psychiatry</a:t>
            </a:r>
          </a:p>
          <a:p>
            <a:r>
              <a:rPr lang="en-US" i="1" dirty="0" smtClean="0"/>
              <a:t>Am. J. Psychiatry</a:t>
            </a:r>
            <a:endParaRPr lang="en-US" i="1" dirty="0"/>
          </a:p>
        </p:txBody>
      </p:sp>
      <p:pic>
        <p:nvPicPr>
          <p:cNvPr id="10" name="Picture 9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3616" y="4092115"/>
            <a:ext cx="4979737" cy="187833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/>
          <p:cNvSpPr txBox="1"/>
          <p:nvPr/>
        </p:nvSpPr>
        <p:spPr>
          <a:xfrm>
            <a:off x="4965031" y="619416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PNAS, …</a:t>
            </a:r>
            <a:endParaRPr lang="en-US" i="1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0" t="5960" r="9640"/>
          <a:stretch/>
        </p:blipFill>
        <p:spPr>
          <a:xfrm>
            <a:off x="9983881" y="1358712"/>
            <a:ext cx="2200562" cy="2081147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9802966E-73BF-2C36-F23D-2272A615D1B5}"/>
              </a:ext>
            </a:extLst>
          </p:cNvPr>
          <p:cNvGrpSpPr/>
          <p:nvPr/>
        </p:nvGrpSpPr>
        <p:grpSpPr>
          <a:xfrm>
            <a:off x="11043958" y="45419"/>
            <a:ext cx="1092449" cy="1076799"/>
            <a:chOff x="-40270" y="1802153"/>
            <a:chExt cx="3761921" cy="3956452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7AE487A-40CF-3D2B-1119-3CF18B21C4F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011" t="4238" r="7393" b="76732"/>
            <a:stretch/>
          </p:blipFill>
          <p:spPr>
            <a:xfrm>
              <a:off x="-40270" y="1802153"/>
              <a:ext cx="3761921" cy="3956452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78F2CEDB-6606-3F87-E614-C9815AA51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40268" y="1924740"/>
              <a:ext cx="707832" cy="878885"/>
            </a:xfrm>
            <a:prstGeom prst="rect">
              <a:avLst/>
            </a:prstGeom>
          </p:spPr>
        </p:pic>
      </p:grpSp>
      <p:sp>
        <p:nvSpPr>
          <p:cNvPr id="11" name="Right Arrow 10"/>
          <p:cNvSpPr/>
          <p:nvPr/>
        </p:nvSpPr>
        <p:spPr>
          <a:xfrm rot="5400000">
            <a:off x="11463593" y="1076619"/>
            <a:ext cx="334498" cy="27182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760527" y="3283527"/>
            <a:ext cx="2464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Nature Communications</a:t>
            </a:r>
            <a:endParaRPr lang="en-US" i="1" dirty="0"/>
          </a:p>
        </p:txBody>
      </p:sp>
      <p:pic>
        <p:nvPicPr>
          <p:cNvPr id="18" name="Picture 17"/>
          <p:cNvPicPr/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369" t="9953" r="29531" b="18436"/>
          <a:stretch/>
        </p:blipFill>
        <p:spPr bwMode="auto">
          <a:xfrm>
            <a:off x="9774381" y="4714209"/>
            <a:ext cx="1716647" cy="193123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7" name="Down Arrow 16"/>
          <p:cNvSpPr/>
          <p:nvPr/>
        </p:nvSpPr>
        <p:spPr>
          <a:xfrm>
            <a:off x="10709564" y="3716704"/>
            <a:ext cx="382155" cy="7206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Down Arrow 19"/>
          <p:cNvSpPr/>
          <p:nvPr/>
        </p:nvSpPr>
        <p:spPr>
          <a:xfrm rot="18822918">
            <a:off x="8823132" y="3186607"/>
            <a:ext cx="382155" cy="140639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Down Arrow 20"/>
          <p:cNvSpPr/>
          <p:nvPr/>
        </p:nvSpPr>
        <p:spPr>
          <a:xfrm rot="15982845">
            <a:off x="8721388" y="5038584"/>
            <a:ext cx="382155" cy="8475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591016" y="1454410"/>
            <a:ext cx="2113824" cy="1792347"/>
          </a:xfrm>
          <a:prstGeom prst="rect">
            <a:avLst/>
          </a:prstGeom>
        </p:spPr>
      </p:pic>
      <p:sp>
        <p:nvSpPr>
          <p:cNvPr id="40" name="TextBox 39"/>
          <p:cNvSpPr txBox="1"/>
          <p:nvPr/>
        </p:nvSpPr>
        <p:spPr>
          <a:xfrm>
            <a:off x="7735725" y="950920"/>
            <a:ext cx="23558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Imaging Signatures of </a:t>
            </a:r>
            <a:r>
              <a:rPr lang="en-US" sz="1400" dirty="0" err="1" smtClean="0"/>
              <a:t>Cardiometabolic</a:t>
            </a:r>
            <a:r>
              <a:rPr lang="en-US" sz="1400" dirty="0" smtClean="0"/>
              <a:t> Risk Factors</a:t>
            </a:r>
            <a:endParaRPr lang="en-US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537022" y="6009500"/>
            <a:ext cx="1916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HBM, </a:t>
            </a:r>
            <a:r>
              <a:rPr lang="en-US" i="1" dirty="0" err="1" smtClean="0"/>
              <a:t>Neuroimage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22090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68" t="-573" r="1002" b="-5684"/>
          <a:stretch/>
        </p:blipFill>
        <p:spPr bwMode="auto">
          <a:xfrm>
            <a:off x="0" y="270974"/>
            <a:ext cx="11706896" cy="237014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3" name="Content Placeholder 3"/>
          <p:cNvPicPr>
            <a:picLocks noChangeAspect="1"/>
          </p:cNvPicPr>
          <p:nvPr/>
        </p:nvPicPr>
        <p:blipFill rotWithShape="1">
          <a:blip r:embed="rId3"/>
          <a:srcRect b="37924"/>
          <a:stretch/>
        </p:blipFill>
        <p:spPr>
          <a:xfrm>
            <a:off x="8489223" y="2641114"/>
            <a:ext cx="3217673" cy="2829874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4" name="Down Arrow 3"/>
          <p:cNvSpPr/>
          <p:nvPr/>
        </p:nvSpPr>
        <p:spPr>
          <a:xfrm rot="19095441">
            <a:off x="8129926" y="2380134"/>
            <a:ext cx="325024" cy="43336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985D81B-8B67-47B3-B3DC-31D9A5732E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9361" b="4718"/>
          <a:stretch/>
        </p:blipFill>
        <p:spPr>
          <a:xfrm>
            <a:off x="8557960" y="5395393"/>
            <a:ext cx="3111104" cy="141855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sp>
        <p:nvSpPr>
          <p:cNvPr id="7" name="Rounded Rectangle 6"/>
          <p:cNvSpPr/>
          <p:nvPr/>
        </p:nvSpPr>
        <p:spPr>
          <a:xfrm>
            <a:off x="2019480" y="3378339"/>
            <a:ext cx="4845020" cy="19761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niCHART</a:t>
            </a:r>
            <a:endParaRPr lang="en-US" dirty="0"/>
          </a:p>
        </p:txBody>
      </p:sp>
      <p:sp>
        <p:nvSpPr>
          <p:cNvPr id="8" name="Right Arrow 7"/>
          <p:cNvSpPr/>
          <p:nvPr/>
        </p:nvSpPr>
        <p:spPr>
          <a:xfrm>
            <a:off x="1024710" y="3564136"/>
            <a:ext cx="6652152" cy="277353"/>
          </a:xfrm>
          <a:prstGeom prst="rightArrow">
            <a:avLst/>
          </a:prstGeom>
          <a:solidFill>
            <a:srgbClr val="FFC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/>
          <p:cNvSpPr/>
          <p:nvPr/>
        </p:nvSpPr>
        <p:spPr>
          <a:xfrm>
            <a:off x="1009740" y="3986235"/>
            <a:ext cx="6652152" cy="277353"/>
          </a:xfrm>
          <a:prstGeom prst="rightArrow">
            <a:avLst/>
          </a:prstGeom>
          <a:solidFill>
            <a:srgbClr val="FFC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/>
          <p:cNvSpPr/>
          <p:nvPr/>
        </p:nvSpPr>
        <p:spPr>
          <a:xfrm>
            <a:off x="1009740" y="4425208"/>
            <a:ext cx="6652152" cy="277353"/>
          </a:xfrm>
          <a:prstGeom prst="rightArrow">
            <a:avLst/>
          </a:prstGeom>
          <a:solidFill>
            <a:srgbClr val="FFC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ight Arrow 10"/>
          <p:cNvSpPr/>
          <p:nvPr/>
        </p:nvSpPr>
        <p:spPr>
          <a:xfrm>
            <a:off x="1009740" y="4872722"/>
            <a:ext cx="6652152" cy="277353"/>
          </a:xfrm>
          <a:prstGeom prst="rightArrow">
            <a:avLst/>
          </a:prstGeom>
          <a:solidFill>
            <a:srgbClr val="FFC000">
              <a:alpha val="56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458468" y="1984248"/>
            <a:ext cx="329184" cy="164592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1787652" y="2279665"/>
            <a:ext cx="1801368" cy="132598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8210939" y="1842796"/>
            <a:ext cx="3727579" cy="564502"/>
          </a:xfrm>
          <a:prstGeom prst="ellipse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477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974336" y="484632"/>
            <a:ext cx="20938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Specific Aims</a:t>
            </a:r>
            <a:endParaRPr lang="en-US" sz="2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85216" y="1915668"/>
            <a:ext cx="109956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Aim 1a, b, c:  </a:t>
            </a:r>
            <a:r>
              <a:rPr lang="en-US" dirty="0" err="1" smtClean="0"/>
              <a:t>sMRI</a:t>
            </a:r>
            <a:r>
              <a:rPr lang="en-US" dirty="0" smtClean="0"/>
              <a:t>, </a:t>
            </a:r>
            <a:r>
              <a:rPr lang="en-US" dirty="0" err="1" smtClean="0"/>
              <a:t>rsfMRI</a:t>
            </a:r>
            <a:r>
              <a:rPr lang="en-US" dirty="0" smtClean="0"/>
              <a:t>, </a:t>
            </a:r>
            <a:r>
              <a:rPr lang="en-US" dirty="0" err="1" smtClean="0"/>
              <a:t>dMRI</a:t>
            </a:r>
            <a:r>
              <a:rPr lang="en-US" dirty="0" smtClean="0"/>
              <a:t>  preprocessing toolboxes</a:t>
            </a:r>
          </a:p>
          <a:p>
            <a:endParaRPr lang="en-US" dirty="0"/>
          </a:p>
          <a:p>
            <a:r>
              <a:rPr lang="en-US" dirty="0" smtClean="0"/>
              <a:t>Aim 2: Harmonization toolbox</a:t>
            </a:r>
          </a:p>
          <a:p>
            <a:endParaRPr lang="en-US" dirty="0"/>
          </a:p>
          <a:p>
            <a:r>
              <a:rPr lang="en-US" dirty="0" smtClean="0"/>
              <a:t>Aim 3: Standardize and enrich ML-based imaging signatures and models</a:t>
            </a:r>
          </a:p>
          <a:p>
            <a:endParaRPr lang="en-US" dirty="0"/>
          </a:p>
          <a:p>
            <a:r>
              <a:rPr lang="en-US" dirty="0" smtClean="0"/>
              <a:t>Aim 4:  Standalone </a:t>
            </a:r>
            <a:r>
              <a:rPr lang="en-US" dirty="0" err="1" smtClean="0"/>
              <a:t>niCHART</a:t>
            </a:r>
            <a:r>
              <a:rPr lang="en-US" dirty="0" smtClean="0"/>
              <a:t> software, and web-based implementation of preprocessing pipelines</a:t>
            </a:r>
          </a:p>
          <a:p>
            <a:endParaRPr lang="en-US" dirty="0"/>
          </a:p>
          <a:p>
            <a:r>
              <a:rPr lang="en-US" dirty="0" smtClean="0"/>
              <a:t>Aim 5: Dissemination, continuous enrichment, distribution. Training and support via online and in-person sessions. </a:t>
            </a:r>
          </a:p>
        </p:txBody>
      </p:sp>
    </p:spTree>
    <p:extLst>
      <p:ext uri="{BB962C8B-B14F-4D97-AF65-F5344CB8AC3E}">
        <p14:creationId xmlns:p14="http://schemas.microsoft.com/office/powerpoint/2010/main" val="391498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276</Words>
  <Application>Microsoft Office PowerPoint</Application>
  <PresentationFormat>Widescreen</PresentationFormat>
  <Paragraphs>40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Segoe Print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Penn Medicine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Davatzikos, Christos</dc:creator>
  <cp:lastModifiedBy>Davatzikos, Christos</cp:lastModifiedBy>
  <cp:revision>19</cp:revision>
  <dcterms:created xsi:type="dcterms:W3CDTF">2023-05-22T00:39:48Z</dcterms:created>
  <dcterms:modified xsi:type="dcterms:W3CDTF">2023-05-23T21:00:01Z</dcterms:modified>
</cp:coreProperties>
</file>