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CA39A7D-D07B-4F63-94CC-47EF04569CE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A5416A2-CF9D-4180-A901-55EEE3AF297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74320" y="2187720"/>
            <a:ext cx="850068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84"/>
                </a:solidFill>
                <a:latin typeface="Calibri"/>
                <a:ea typeface="DejaVu Sans"/>
              </a:rPr>
              <a:t>NiChart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84"/>
                </a:solidFill>
                <a:latin typeface="Calibri"/>
                <a:ea typeface="DejaVu Sans"/>
              </a:rPr>
              <a:t>Neuro . Imaging . Chart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14400" y="6179040"/>
            <a:ext cx="7309440" cy="4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8b8b8b"/>
                </a:solidFill>
                <a:latin typeface="Calibri"/>
                <a:ea typeface="DejaVu Sans"/>
              </a:rPr>
              <a:t>NiChart - Scientific Steering Committee Meeting , 05/26/2023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0" y="5394960"/>
            <a:ext cx="9138600" cy="1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500" spc="-1" strike="noStrike">
                <a:solidFill>
                  <a:srgbClr val="000084"/>
                </a:solidFill>
                <a:latin typeface="Calibri"/>
                <a:ea typeface="DejaVu Sans"/>
              </a:rPr>
              <a:t>Presented by: Guray Erus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123" name="Line 4"/>
          <p:cNvSpPr/>
          <p:nvPr/>
        </p:nvSpPr>
        <p:spPr>
          <a:xfrm>
            <a:off x="0" y="5943600"/>
            <a:ext cx="914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5"/>
          <p:cNvSpPr/>
          <p:nvPr/>
        </p:nvSpPr>
        <p:spPr>
          <a:xfrm>
            <a:off x="0" y="939600"/>
            <a:ext cx="914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91440" y="81000"/>
            <a:ext cx="2606760" cy="737640"/>
          </a:xfrm>
          <a:prstGeom prst="rect">
            <a:avLst/>
          </a:prstGeom>
          <a:ln>
            <a:noFill/>
          </a:ln>
        </p:spPr>
      </p:pic>
      <p:sp>
        <p:nvSpPr>
          <p:cNvPr id="126" name="CustomShape 6"/>
          <p:cNvSpPr/>
          <p:nvPr/>
        </p:nvSpPr>
        <p:spPr>
          <a:xfrm>
            <a:off x="6522480" y="60120"/>
            <a:ext cx="2651400" cy="85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680" y="97200"/>
            <a:ext cx="849888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84"/>
                </a:solidFill>
                <a:latin typeface="Calibri"/>
                <a:ea typeface="DejaVu Sans"/>
              </a:rPr>
              <a:t>NiChart Overview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84"/>
                </a:solidFill>
                <a:latin typeface="Calibri"/>
                <a:ea typeface="DejaVu Sans"/>
              </a:rPr>
              <a:t>	</a:t>
            </a:r>
            <a:r>
              <a:rPr b="0" i="1" lang="en-US" sz="1800" spc="-1" strike="noStrike">
                <a:solidFill>
                  <a:srgbClr val="000084"/>
                </a:solidFill>
                <a:latin typeface="Calibri"/>
                <a:ea typeface="DejaVu Sans"/>
              </a:rPr>
              <a:t>Data collection, processing and model training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4"/>
                </a:solidFill>
                <a:latin typeface="Calibri"/>
                <a:ea typeface="DejaVu Sans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2680" y="1591200"/>
            <a:ext cx="9143280" cy="26650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680" y="4401720"/>
            <a:ext cx="9143280" cy="179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2680" y="2296800"/>
            <a:ext cx="9143280" cy="204552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4680" y="6840"/>
            <a:ext cx="849888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84"/>
                </a:solidFill>
                <a:latin typeface="Calibri"/>
                <a:ea typeface="DejaVu Sans"/>
              </a:rPr>
              <a:t>	</a:t>
            </a:r>
            <a:r>
              <a:rPr b="0" i="1" lang="en-US" sz="1800" spc="-1" strike="noStrike">
                <a:solidFill>
                  <a:srgbClr val="000084"/>
                </a:solidFill>
                <a:latin typeface="Calibri"/>
                <a:ea typeface="DejaVu Sans"/>
              </a:rPr>
              <a:t>Application on user data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4"/>
                </a:solidFill>
                <a:latin typeface="Calibri"/>
                <a:ea typeface="DejaVu Sans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843000" y="2122560"/>
            <a:ext cx="4740840" cy="2373840"/>
          </a:xfrm>
          <a:prstGeom prst="rect">
            <a:avLst/>
          </a:prstGeom>
          <a:ln>
            <a:noFill/>
          </a:ln>
        </p:spPr>
      </p:pic>
      <p:sp>
        <p:nvSpPr>
          <p:cNvPr id="133" name="Line 1"/>
          <p:cNvSpPr/>
          <p:nvPr/>
        </p:nvSpPr>
        <p:spPr>
          <a:xfrm>
            <a:off x="3200400" y="3415320"/>
            <a:ext cx="365760" cy="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1398960" y="2958120"/>
            <a:ext cx="1554120" cy="85824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385200" y="162000"/>
            <a:ext cx="8046360" cy="3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84"/>
                </a:solidFill>
                <a:latin typeface="Calibri"/>
                <a:ea typeface="DejaVu Sans"/>
              </a:rPr>
              <a:t>Illustrative example: </a:t>
            </a:r>
            <a:r>
              <a:rPr b="0" i="1" lang="en-US" sz="1500" spc="-1" strike="noStrike">
                <a:solidFill>
                  <a:srgbClr val="000084"/>
                </a:solidFill>
                <a:latin typeface="Calibri"/>
                <a:ea typeface="DejaVu Sans"/>
              </a:rPr>
              <a:t>Neuro-anatomical signatures of CVD risk factors</a:t>
            </a:r>
            <a:r>
              <a:rPr b="0" i="1" lang="en-US" sz="1800" spc="-1" strike="noStrike">
                <a:solidFill>
                  <a:srgbClr val="000084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496080" y="1002960"/>
            <a:ext cx="310860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Shape 4"/>
          <p:cNvSpPr txBox="1"/>
          <p:nvPr/>
        </p:nvSpPr>
        <p:spPr>
          <a:xfrm>
            <a:off x="-31680" y="5456880"/>
            <a:ext cx="925308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900" spc="-1" strike="noStrike">
                <a:latin typeface="Arial"/>
              </a:rPr>
              <a:t>Govindarajan, S.T., et. al., Machine-learning based MRI neuro-anatomical signatures associated with cardiovascular and metabolic risk factors. In preparation for JAMA.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591280" y="95040"/>
            <a:ext cx="5643720" cy="363708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510720" y="3215160"/>
            <a:ext cx="5562360" cy="355104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434880" y="138960"/>
            <a:ext cx="1737000" cy="88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84"/>
                </a:solidFill>
                <a:latin typeface="Calibri"/>
                <a:ea typeface="DejaVu Sans"/>
              </a:rPr>
              <a:t>NiChart GUI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74320" y="3108960"/>
            <a:ext cx="849888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2000" spc="-1" strike="noStrike">
                <a:solidFill>
                  <a:srgbClr val="000084"/>
                </a:solidFill>
                <a:latin typeface="Calibri"/>
                <a:ea typeface="DejaVu Sans"/>
              </a:rPr>
              <a:t>NiChart sMRI Pipelines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84"/>
                </a:solidFill>
                <a:latin typeface="Calibri"/>
                <a:ea typeface="DejaVu Sans"/>
              </a:rPr>
              <a:t> 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224720" y="3733200"/>
            <a:ext cx="7773840" cy="27615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146880" y="1867680"/>
            <a:ext cx="8868960" cy="112104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5383440" y="275040"/>
            <a:ext cx="3668760" cy="142308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274320" y="419760"/>
            <a:ext cx="3748680" cy="40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500" spc="-1" strike="noStrike">
                <a:solidFill>
                  <a:srgbClr val="000084"/>
                </a:solidFill>
                <a:latin typeface="Calibri"/>
                <a:ea typeface="DejaVu Sans"/>
              </a:rPr>
              <a:t>DL-based anatomical segmentation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82880" y="3438720"/>
            <a:ext cx="8686440" cy="4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500" spc="-1" strike="noStrike">
                <a:solidFill>
                  <a:srgbClr val="000084"/>
                </a:solidFill>
                <a:latin typeface="Calibri"/>
                <a:ea typeface="DejaVu Sans"/>
              </a:rPr>
              <a:t>Data-driven multi-scale segmentation via structural covariance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-9360" y="6492240"/>
            <a:ext cx="915336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900" spc="-1" strike="noStrike">
                <a:latin typeface="Arial"/>
              </a:rPr>
              <a:t>Wen, J. et al. Novel genomic loci and pathways influence patterns of structural covariance in the human brain. medRxiv 2022.07.20.22277727;  doi: https://doi.org/10.1101/2022.07.20.22277727</a:t>
            </a:r>
            <a:endParaRPr b="0" i="1" lang="en-US" sz="900" spc="-1" strike="noStrike">
              <a:latin typeface="Arial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10080" y="3130560"/>
            <a:ext cx="9097560" cy="21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900" spc="-1" strike="noStrike">
                <a:latin typeface="Arial"/>
              </a:rPr>
              <a:t>Doshi, Jimit, et al. "DeepMRSeg: A convolutional deep neural network for anatomy and abnormality segmentation on MR images." arXiv preprint arXiv:1907.02110 (2019).</a:t>
            </a:r>
            <a:endParaRPr b="0" i="1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754880" y="5383440"/>
            <a:ext cx="4150440" cy="136980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274320" y="182880"/>
            <a:ext cx="1532160" cy="3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84"/>
                </a:solidFill>
                <a:latin typeface="Calibri"/>
                <a:ea typeface="DejaVu Sans"/>
              </a:rPr>
              <a:t>DLMUSE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4754880" y="4116240"/>
            <a:ext cx="4205880" cy="1124640"/>
          </a:xfrm>
          <a:prstGeom prst="rect">
            <a:avLst/>
          </a:prstGeom>
          <a:ln>
            <a:noFill/>
          </a:ln>
        </p:spPr>
      </p:pic>
      <p:sp>
        <p:nvSpPr>
          <p:cNvPr id="152" name="CustomShape 2"/>
          <p:cNvSpPr/>
          <p:nvPr/>
        </p:nvSpPr>
        <p:spPr>
          <a:xfrm>
            <a:off x="1274400" y="998640"/>
            <a:ext cx="124092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500" spc="-1" strike="noStrike">
                <a:solidFill>
                  <a:srgbClr val="000084"/>
                </a:solidFill>
                <a:latin typeface="Calibri"/>
                <a:ea typeface="DejaVu Sans"/>
              </a:rPr>
              <a:t>Practical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3"/>
          <a:stretch/>
        </p:blipFill>
        <p:spPr>
          <a:xfrm>
            <a:off x="4663440" y="182880"/>
            <a:ext cx="4205880" cy="1883880"/>
          </a:xfrm>
          <a:prstGeom prst="rect">
            <a:avLst/>
          </a:prstGeom>
          <a:ln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1227600" y="2836080"/>
            <a:ext cx="1240920" cy="31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500" spc="-1" strike="noStrike">
                <a:solidFill>
                  <a:srgbClr val="000084"/>
                </a:solidFill>
                <a:latin typeface="Calibri"/>
                <a:ea typeface="DejaVu Sans"/>
              </a:rPr>
              <a:t>Fast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188720" y="4534560"/>
            <a:ext cx="1371240" cy="53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500" spc="-1" strike="noStrike">
                <a:solidFill>
                  <a:srgbClr val="000084"/>
                </a:solidFill>
                <a:latin typeface="Calibri"/>
                <a:ea typeface="DejaVu Sans"/>
              </a:rPr>
              <a:t>Accurate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4663440" y="2340000"/>
            <a:ext cx="4205880" cy="140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500" spc="-1" strike="noStrike">
                <a:solidFill>
                  <a:srgbClr val="000084"/>
                </a:solidFill>
                <a:latin typeface="Calibri"/>
                <a:ea typeface="DejaVu Sans"/>
              </a:rPr>
              <a:t>Single scan inference time &lt; 20 s.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500" spc="-1" strike="noStrike">
                <a:solidFill>
                  <a:srgbClr val="000084"/>
                </a:solidFill>
                <a:latin typeface="Calibri"/>
                <a:ea typeface="DejaVu Sans"/>
              </a:rPr>
              <a:t>Target for optimized model &lt; 5 s. 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483000" y="2834640"/>
            <a:ext cx="2734560" cy="45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3465a4"/>
                </a:solidFill>
                <a:latin typeface="Arial"/>
                <a:ea typeface="DejaVu Sans"/>
              </a:rPr>
              <a:t>Thank you 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Guray Erus</cp:lastModifiedBy>
  <dcterms:modified xsi:type="dcterms:W3CDTF">2023-05-24T14:15:24Z</dcterms:modified>
  <cp:revision>52</cp:revision>
  <dc:subject/>
  <dc:title/>
</cp:coreProperties>
</file>